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6"/>
  </p:notesMasterIdLst>
  <p:sldIdLst>
    <p:sldId id="256" r:id="rId2"/>
    <p:sldId id="271" r:id="rId3"/>
    <p:sldId id="269" r:id="rId4"/>
    <p:sldId id="270" r:id="rId5"/>
    <p:sldId id="272" r:id="rId6"/>
    <p:sldId id="273" r:id="rId7"/>
    <p:sldId id="277" r:id="rId8"/>
    <p:sldId id="278" r:id="rId9"/>
    <p:sldId id="279" r:id="rId10"/>
    <p:sldId id="292" r:id="rId11"/>
    <p:sldId id="293" r:id="rId12"/>
    <p:sldId id="294" r:id="rId13"/>
    <p:sldId id="287" r:id="rId14"/>
    <p:sldId id="275" r:id="rId15"/>
    <p:sldId id="283" r:id="rId16"/>
    <p:sldId id="284" r:id="rId17"/>
    <p:sldId id="285" r:id="rId18"/>
    <p:sldId id="286" r:id="rId19"/>
    <p:sldId id="288" r:id="rId20"/>
    <p:sldId id="289" r:id="rId21"/>
    <p:sldId id="295" r:id="rId22"/>
    <p:sldId id="290" r:id="rId23"/>
    <p:sldId id="296" r:id="rId24"/>
    <p:sldId id="29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19CD68-F201-550D-6723-2471655FFC8F}" name="n.agostara@campus.unimib.it" initials="" userId="S::n.agostara@campus.unimib.it::2e276603-0d41-44c5-806c-ef45a50434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67F0"/>
    <a:srgbClr val="02BD64"/>
    <a:srgbClr val="FFDE56"/>
    <a:srgbClr val="53D7DC"/>
    <a:srgbClr val="5E70B3"/>
    <a:srgbClr val="7B92ED"/>
    <a:srgbClr val="8DE187"/>
    <a:srgbClr val="FFDE59"/>
    <a:srgbClr val="DF8181"/>
    <a:srgbClr val="FFF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51286-9F33-2944-B474-CFE72082323E}" v="119" dt="2024-10-30T22:19:12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/>
    <p:restoredTop sz="94574"/>
  </p:normalViewPr>
  <p:slideViewPr>
    <p:cSldViewPr snapToGrid="0">
      <p:cViewPr varScale="1">
        <p:scale>
          <a:sx n="165" d="100"/>
          <a:sy n="165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Chair</c:v>
                </c:pt>
                <c:pt idx="1">
                  <c:v>TV</c:v>
                </c:pt>
                <c:pt idx="2">
                  <c:v>Dining Table</c:v>
                </c:pt>
                <c:pt idx="3">
                  <c:v>Keyboard</c:v>
                </c:pt>
                <c:pt idx="4">
                  <c:v>Mouse</c:v>
                </c:pt>
                <c:pt idx="5">
                  <c:v>Laptop</c:v>
                </c:pt>
                <c:pt idx="6">
                  <c:v>Person</c:v>
                </c:pt>
                <c:pt idx="7">
                  <c:v>Backpack</c:v>
                </c:pt>
                <c:pt idx="8">
                  <c:v>Handbag</c:v>
                </c:pt>
                <c:pt idx="9">
                  <c:v>Bottle</c:v>
                </c:pt>
                <c:pt idx="10">
                  <c:v>Cup</c:v>
                </c:pt>
                <c:pt idx="11">
                  <c:v>Couch</c:v>
                </c:pt>
                <c:pt idx="12">
                  <c:v>Scissors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29</c:v>
                </c:pt>
                <c:pt idx="1">
                  <c:v>24</c:v>
                </c:pt>
                <c:pt idx="2">
                  <c:v>10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2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9F-404A-BD64-0A267D9A90B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27864096"/>
        <c:axId val="227832400"/>
      </c:barChart>
      <c:catAx>
        <c:axId val="22786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27832400"/>
        <c:crosses val="autoZero"/>
        <c:auto val="1"/>
        <c:lblAlgn val="ctr"/>
        <c:lblOffset val="100"/>
        <c:noMultiLvlLbl val="0"/>
      </c:catAx>
      <c:valAx>
        <c:axId val="227832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2786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456681477389178E-2"/>
          <c:y val="3.6999444557300802E-2"/>
          <c:w val="0.88925310651477074"/>
          <c:h val="0.689353636113529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Sheet1!$A$3:$A$22</c:f>
              <c:strCache>
                <c:ptCount val="20"/>
                <c:pt idx="0">
                  <c:v>0,05</c:v>
                </c:pt>
                <c:pt idx="1">
                  <c:v>0,1</c:v>
                </c:pt>
                <c:pt idx="2">
                  <c:v>0,15</c:v>
                </c:pt>
                <c:pt idx="3">
                  <c:v>0,2</c:v>
                </c:pt>
                <c:pt idx="4">
                  <c:v>0,25</c:v>
                </c:pt>
                <c:pt idx="5">
                  <c:v>0,3</c:v>
                </c:pt>
                <c:pt idx="6">
                  <c:v>0,35</c:v>
                </c:pt>
                <c:pt idx="7">
                  <c:v>0,4</c:v>
                </c:pt>
                <c:pt idx="8">
                  <c:v>0,45</c:v>
                </c:pt>
                <c:pt idx="9">
                  <c:v>0,5</c:v>
                </c:pt>
                <c:pt idx="10">
                  <c:v>0,55</c:v>
                </c:pt>
                <c:pt idx="11">
                  <c:v>0,6</c:v>
                </c:pt>
                <c:pt idx="12">
                  <c:v>0,65</c:v>
                </c:pt>
                <c:pt idx="13">
                  <c:v>0,7</c:v>
                </c:pt>
                <c:pt idx="14">
                  <c:v>0,75</c:v>
                </c:pt>
                <c:pt idx="15">
                  <c:v>0,8</c:v>
                </c:pt>
                <c:pt idx="16">
                  <c:v>0,85</c:v>
                </c:pt>
                <c:pt idx="17">
                  <c:v>0,9</c:v>
                </c:pt>
                <c:pt idx="18">
                  <c:v>0,95</c:v>
                </c:pt>
                <c:pt idx="19">
                  <c:v>1.00</c:v>
                </c:pt>
              </c:strCache>
            </c:strRef>
          </c:cat>
          <c:val>
            <c:numRef>
              <c:f>Sheet1!$B$3:$B$22</c:f>
              <c:numCache>
                <c:formatCode>0.00</c:formatCode>
                <c:ptCount val="20"/>
                <c:pt idx="0">
                  <c:v>0.81</c:v>
                </c:pt>
                <c:pt idx="1">
                  <c:v>0.80300000000000005</c:v>
                </c:pt>
                <c:pt idx="2">
                  <c:v>0.80300000000000005</c:v>
                </c:pt>
                <c:pt idx="3">
                  <c:v>0.80300000000000005</c:v>
                </c:pt>
                <c:pt idx="4">
                  <c:v>0.80300000000000005</c:v>
                </c:pt>
                <c:pt idx="5">
                  <c:v>0.80300000000000005</c:v>
                </c:pt>
                <c:pt idx="6">
                  <c:v>0.79900000000000004</c:v>
                </c:pt>
                <c:pt idx="7">
                  <c:v>0.79900000000000004</c:v>
                </c:pt>
                <c:pt idx="8">
                  <c:v>0.77</c:v>
                </c:pt>
                <c:pt idx="9">
                  <c:v>0.75800000000000001</c:v>
                </c:pt>
                <c:pt idx="10">
                  <c:v>0.74399999999999999</c:v>
                </c:pt>
                <c:pt idx="11">
                  <c:v>0.68200000000000005</c:v>
                </c:pt>
                <c:pt idx="12">
                  <c:v>0.58099999999999996</c:v>
                </c:pt>
                <c:pt idx="13">
                  <c:v>0.40500000000000003</c:v>
                </c:pt>
                <c:pt idx="14">
                  <c:v>0.316</c:v>
                </c:pt>
                <c:pt idx="15">
                  <c:v>7.9000000000000001E-2</c:v>
                </c:pt>
                <c:pt idx="16">
                  <c:v>0.03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C5-984F-A9F0-CD3667E724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Sheet1!$A$3:$A$22</c:f>
              <c:strCache>
                <c:ptCount val="20"/>
                <c:pt idx="0">
                  <c:v>0,05</c:v>
                </c:pt>
                <c:pt idx="1">
                  <c:v>0,1</c:v>
                </c:pt>
                <c:pt idx="2">
                  <c:v>0,15</c:v>
                </c:pt>
                <c:pt idx="3">
                  <c:v>0,2</c:v>
                </c:pt>
                <c:pt idx="4">
                  <c:v>0,25</c:v>
                </c:pt>
                <c:pt idx="5">
                  <c:v>0,3</c:v>
                </c:pt>
                <c:pt idx="6">
                  <c:v>0,35</c:v>
                </c:pt>
                <c:pt idx="7">
                  <c:v>0,4</c:v>
                </c:pt>
                <c:pt idx="8">
                  <c:v>0,45</c:v>
                </c:pt>
                <c:pt idx="9">
                  <c:v>0,5</c:v>
                </c:pt>
                <c:pt idx="10">
                  <c:v>0,55</c:v>
                </c:pt>
                <c:pt idx="11">
                  <c:v>0,6</c:v>
                </c:pt>
                <c:pt idx="12">
                  <c:v>0,65</c:v>
                </c:pt>
                <c:pt idx="13">
                  <c:v>0,7</c:v>
                </c:pt>
                <c:pt idx="14">
                  <c:v>0,75</c:v>
                </c:pt>
                <c:pt idx="15">
                  <c:v>0,8</c:v>
                </c:pt>
                <c:pt idx="16">
                  <c:v>0,85</c:v>
                </c:pt>
                <c:pt idx="17">
                  <c:v>0,9</c:v>
                </c:pt>
                <c:pt idx="18">
                  <c:v>0,95</c:v>
                </c:pt>
                <c:pt idx="19">
                  <c:v>1.00</c:v>
                </c:pt>
              </c:strCache>
            </c:strRef>
          </c:cat>
          <c:val>
            <c:numRef>
              <c:f>Sheet1!$C$3:$C$22</c:f>
              <c:numCache>
                <c:formatCode>0.00</c:formatCode>
                <c:ptCount val="20"/>
                <c:pt idx="0">
                  <c:v>0.77</c:v>
                </c:pt>
                <c:pt idx="1">
                  <c:v>0.76</c:v>
                </c:pt>
                <c:pt idx="2">
                  <c:v>0.76</c:v>
                </c:pt>
                <c:pt idx="3">
                  <c:v>0.76</c:v>
                </c:pt>
                <c:pt idx="4">
                  <c:v>0.76</c:v>
                </c:pt>
                <c:pt idx="5">
                  <c:v>0.76</c:v>
                </c:pt>
                <c:pt idx="6">
                  <c:v>0.75</c:v>
                </c:pt>
                <c:pt idx="7">
                  <c:v>0.75</c:v>
                </c:pt>
                <c:pt idx="8">
                  <c:v>0.72</c:v>
                </c:pt>
                <c:pt idx="9">
                  <c:v>0.7</c:v>
                </c:pt>
                <c:pt idx="10">
                  <c:v>0.68</c:v>
                </c:pt>
                <c:pt idx="11">
                  <c:v>0.6</c:v>
                </c:pt>
                <c:pt idx="12">
                  <c:v>0.59</c:v>
                </c:pt>
                <c:pt idx="13">
                  <c:v>0.49</c:v>
                </c:pt>
                <c:pt idx="14">
                  <c:v>0.41</c:v>
                </c:pt>
                <c:pt idx="15">
                  <c:v>0.26</c:v>
                </c:pt>
                <c:pt idx="16">
                  <c:v>0.16</c:v>
                </c:pt>
                <c:pt idx="17">
                  <c:v>0.01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1C5-984F-A9F0-CD3667E724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Sheet1!$A$3:$A$22</c:f>
              <c:strCache>
                <c:ptCount val="20"/>
                <c:pt idx="0">
                  <c:v>0,05</c:v>
                </c:pt>
                <c:pt idx="1">
                  <c:v>0,1</c:v>
                </c:pt>
                <c:pt idx="2">
                  <c:v>0,15</c:v>
                </c:pt>
                <c:pt idx="3">
                  <c:v>0,2</c:v>
                </c:pt>
                <c:pt idx="4">
                  <c:v>0,25</c:v>
                </c:pt>
                <c:pt idx="5">
                  <c:v>0,3</c:v>
                </c:pt>
                <c:pt idx="6">
                  <c:v>0,35</c:v>
                </c:pt>
                <c:pt idx="7">
                  <c:v>0,4</c:v>
                </c:pt>
                <c:pt idx="8">
                  <c:v>0,45</c:v>
                </c:pt>
                <c:pt idx="9">
                  <c:v>0,5</c:v>
                </c:pt>
                <c:pt idx="10">
                  <c:v>0,55</c:v>
                </c:pt>
                <c:pt idx="11">
                  <c:v>0,6</c:v>
                </c:pt>
                <c:pt idx="12">
                  <c:v>0,65</c:v>
                </c:pt>
                <c:pt idx="13">
                  <c:v>0,7</c:v>
                </c:pt>
                <c:pt idx="14">
                  <c:v>0,75</c:v>
                </c:pt>
                <c:pt idx="15">
                  <c:v>0,8</c:v>
                </c:pt>
                <c:pt idx="16">
                  <c:v>0,85</c:v>
                </c:pt>
                <c:pt idx="17">
                  <c:v>0,9</c:v>
                </c:pt>
                <c:pt idx="18">
                  <c:v>0,95</c:v>
                </c:pt>
                <c:pt idx="19">
                  <c:v>1.00</c:v>
                </c:pt>
              </c:strCache>
            </c:strRef>
          </c:cat>
          <c:val>
            <c:numRef>
              <c:f>Sheet1!$D$3:$D$22</c:f>
              <c:numCache>
                <c:formatCode>General</c:formatCode>
                <c:ptCount val="20"/>
                <c:pt idx="0">
                  <c:v>0.92</c:v>
                </c:pt>
                <c:pt idx="1">
                  <c:v>0.91</c:v>
                </c:pt>
                <c:pt idx="2">
                  <c:v>0.91</c:v>
                </c:pt>
                <c:pt idx="3">
                  <c:v>0.91</c:v>
                </c:pt>
                <c:pt idx="4">
                  <c:v>0.91</c:v>
                </c:pt>
                <c:pt idx="5">
                  <c:v>0.91</c:v>
                </c:pt>
                <c:pt idx="6">
                  <c:v>0.9</c:v>
                </c:pt>
                <c:pt idx="7">
                  <c:v>0.9</c:v>
                </c:pt>
                <c:pt idx="8">
                  <c:v>0.86</c:v>
                </c:pt>
                <c:pt idx="9">
                  <c:v>0.83</c:v>
                </c:pt>
                <c:pt idx="10">
                  <c:v>0.8</c:v>
                </c:pt>
                <c:pt idx="11">
                  <c:v>0.71</c:v>
                </c:pt>
                <c:pt idx="12">
                  <c:v>0.69</c:v>
                </c:pt>
                <c:pt idx="13">
                  <c:v>0.59</c:v>
                </c:pt>
                <c:pt idx="14">
                  <c:v>0.49</c:v>
                </c:pt>
                <c:pt idx="15">
                  <c:v>0.31</c:v>
                </c:pt>
                <c:pt idx="16">
                  <c:v>0.19</c:v>
                </c:pt>
                <c:pt idx="17">
                  <c:v>0.02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1C5-984F-A9F0-CD3667E7242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Sheet1!$A$3:$A$22</c:f>
              <c:strCache>
                <c:ptCount val="20"/>
                <c:pt idx="0">
                  <c:v>0,05</c:v>
                </c:pt>
                <c:pt idx="1">
                  <c:v>0,1</c:v>
                </c:pt>
                <c:pt idx="2">
                  <c:v>0,15</c:v>
                </c:pt>
                <c:pt idx="3">
                  <c:v>0,2</c:v>
                </c:pt>
                <c:pt idx="4">
                  <c:v>0,25</c:v>
                </c:pt>
                <c:pt idx="5">
                  <c:v>0,3</c:v>
                </c:pt>
                <c:pt idx="6">
                  <c:v>0,35</c:v>
                </c:pt>
                <c:pt idx="7">
                  <c:v>0,4</c:v>
                </c:pt>
                <c:pt idx="8">
                  <c:v>0,45</c:v>
                </c:pt>
                <c:pt idx="9">
                  <c:v>0,5</c:v>
                </c:pt>
                <c:pt idx="10">
                  <c:v>0,55</c:v>
                </c:pt>
                <c:pt idx="11">
                  <c:v>0,6</c:v>
                </c:pt>
                <c:pt idx="12">
                  <c:v>0,65</c:v>
                </c:pt>
                <c:pt idx="13">
                  <c:v>0,7</c:v>
                </c:pt>
                <c:pt idx="14">
                  <c:v>0,75</c:v>
                </c:pt>
                <c:pt idx="15">
                  <c:v>0,8</c:v>
                </c:pt>
                <c:pt idx="16">
                  <c:v>0,85</c:v>
                </c:pt>
                <c:pt idx="17">
                  <c:v>0,9</c:v>
                </c:pt>
                <c:pt idx="18">
                  <c:v>0,95</c:v>
                </c:pt>
                <c:pt idx="19">
                  <c:v>1.00</c:v>
                </c:pt>
              </c:strCache>
            </c:strRef>
          </c:cat>
          <c:val>
            <c:numRef>
              <c:f>Sheet1!$E$3:$E$22</c:f>
              <c:numCache>
                <c:formatCode>General</c:formatCode>
                <c:ptCount val="20"/>
                <c:pt idx="0">
                  <c:v>0.84</c:v>
                </c:pt>
                <c:pt idx="1">
                  <c:v>0.83</c:v>
                </c:pt>
                <c:pt idx="2">
                  <c:v>0.83</c:v>
                </c:pt>
                <c:pt idx="3">
                  <c:v>0.83</c:v>
                </c:pt>
                <c:pt idx="4">
                  <c:v>0.83</c:v>
                </c:pt>
                <c:pt idx="5">
                  <c:v>0.83</c:v>
                </c:pt>
                <c:pt idx="6">
                  <c:v>0.82</c:v>
                </c:pt>
                <c:pt idx="7">
                  <c:v>0.82</c:v>
                </c:pt>
                <c:pt idx="8">
                  <c:v>0.78</c:v>
                </c:pt>
                <c:pt idx="9">
                  <c:v>0.76</c:v>
                </c:pt>
                <c:pt idx="10">
                  <c:v>0.74</c:v>
                </c:pt>
                <c:pt idx="11">
                  <c:v>0.65</c:v>
                </c:pt>
                <c:pt idx="12">
                  <c:v>0.64</c:v>
                </c:pt>
                <c:pt idx="13">
                  <c:v>0.53</c:v>
                </c:pt>
                <c:pt idx="14">
                  <c:v>0.45</c:v>
                </c:pt>
                <c:pt idx="15">
                  <c:v>0.28000000000000003</c:v>
                </c:pt>
                <c:pt idx="16">
                  <c:v>0.17</c:v>
                </c:pt>
                <c:pt idx="17">
                  <c:v>0.01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1C5-984F-A9F0-CD3667E724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2723615"/>
        <c:axId val="1732725327"/>
      </c:lineChart>
      <c:catAx>
        <c:axId val="1732723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Overlap Threshold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T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732725327"/>
        <c:crosses val="autoZero"/>
        <c:auto val="1"/>
        <c:lblAlgn val="ctr"/>
        <c:lblOffset val="100"/>
        <c:tickLblSkip val="2"/>
        <c:tickMarkSkip val="2"/>
        <c:noMultiLvlLbl val="0"/>
      </c:catAx>
      <c:valAx>
        <c:axId val="1732725327"/>
        <c:scaling>
          <c:orientation val="minMax"/>
        </c:scaling>
        <c:delete val="0"/>
        <c:axPos val="l"/>
        <c:majorGridlines>
          <c:spPr>
            <a:ln w="9525" cap="sq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7327236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1200000"/>
    <a:lstStyle/>
    <a:p>
      <a:pPr>
        <a:defRPr/>
      </a:pPr>
      <a:endParaRPr lang="en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340CD-F181-424D-B3FD-C7BA64E46A34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660B8-C001-9E49-AF74-B974B903633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3944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60B8-C001-9E49-AF74-B974B9036337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79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790390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4219739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320858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91773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275910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970132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77336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0122039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3519215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656502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1014315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22C730-4CBB-7F4B-B40B-7B6C551392EC}" type="datetimeFigureOut">
              <a:rPr lang="en-IT" smtClean="0"/>
              <a:t>08/11/24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91F380-CD2A-B247-B8C3-288D79C43D1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1424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4543-085F-99DD-13A3-6587852F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619" y="2877793"/>
            <a:ext cx="9144000" cy="1945578"/>
          </a:xfrm>
        </p:spPr>
        <p:txBody>
          <a:bodyPr>
            <a:normAutofit/>
          </a:bodyPr>
          <a:lstStyle/>
          <a:p>
            <a:r>
              <a:rPr lang="en-GB" sz="4400" b="1" dirty="0">
                <a:effectLst/>
                <a:latin typeface="+mn-lt"/>
              </a:rPr>
              <a:t>Real-Time 3D Semantic Mapping with Multimodal Data for Autonomous Robotic Navigation </a:t>
            </a:r>
            <a:endParaRPr lang="en-IT" sz="4400" dirty="0">
              <a:latin typeface="+mn-lt"/>
            </a:endParaRPr>
          </a:p>
        </p:txBody>
      </p:sp>
      <p:graphicFrame>
        <p:nvGraphicFramePr>
          <p:cNvPr id="4" name="Google Shape;166;p25">
            <a:extLst>
              <a:ext uri="{FF2B5EF4-FFF2-40B4-BE49-F238E27FC236}">
                <a16:creationId xmlns:a16="http://schemas.microsoft.com/office/drawing/2014/main" id="{D56AF4B7-1B34-2BBE-F98F-303C76E47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5310237"/>
              </p:ext>
            </p:extLst>
          </p:nvPr>
        </p:nvGraphicFramePr>
        <p:xfrm>
          <a:off x="940701" y="4941018"/>
          <a:ext cx="11691081" cy="10557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97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7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57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Student:</a:t>
                      </a:r>
                      <a:endParaRPr sz="15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Nicolò Giovanni Agostara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ID: 897237</a:t>
                      </a:r>
                      <a:endParaRPr sz="17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8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Supervisor:</a:t>
                      </a:r>
                      <a:endParaRPr sz="15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Prof. Paolo Napoletano</a:t>
                      </a:r>
                      <a:endParaRPr sz="17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80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External-Supervisor:</a:t>
                      </a:r>
                      <a:endParaRPr sz="15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7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Prof. Volker Krueger</a:t>
                      </a:r>
                      <a:endParaRPr sz="17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80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5" name="Picture 1" descr="page1image51566896">
            <a:extLst>
              <a:ext uri="{FF2B5EF4-FFF2-40B4-BE49-F238E27FC236}">
                <a16:creationId xmlns:a16="http://schemas.microsoft.com/office/drawing/2014/main" id="{B9AD266C-68DD-645F-F9E2-648A27C3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02" y="143499"/>
            <a:ext cx="1914054" cy="18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51568144">
            <a:extLst>
              <a:ext uri="{FF2B5EF4-FFF2-40B4-BE49-F238E27FC236}">
                <a16:creationId xmlns:a16="http://schemas.microsoft.com/office/drawing/2014/main" id="{D24BC1D1-BA97-8455-29BA-FE933DA4A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04" y="143498"/>
            <a:ext cx="1759191" cy="18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51568352">
            <a:extLst>
              <a:ext uri="{FF2B5EF4-FFF2-40B4-BE49-F238E27FC236}">
                <a16:creationId xmlns:a16="http://schemas.microsoft.com/office/drawing/2014/main" id="{6736391B-09F0-A954-9B2A-81B89E51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619" y="143497"/>
            <a:ext cx="1892979" cy="18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57975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2A7B0-D882-67DA-FA42-DB726C3D5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E8E6233-D771-F2DF-E7E9-1D5CEC673E0E}"/>
              </a:ext>
            </a:extLst>
          </p:cNvPr>
          <p:cNvGrpSpPr/>
          <p:nvPr/>
        </p:nvGrpSpPr>
        <p:grpSpPr>
          <a:xfrm>
            <a:off x="669551" y="1597729"/>
            <a:ext cx="5178653" cy="1785104"/>
            <a:chOff x="467801" y="4590562"/>
            <a:chExt cx="5178653" cy="1785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1C9C7E-0CBC-1D5E-3E0D-0B693C28003A}"/>
                </a:ext>
              </a:extLst>
            </p:cNvPr>
            <p:cNvSpPr txBox="1"/>
            <p:nvPr/>
          </p:nvSpPr>
          <p:spPr>
            <a:xfrm>
              <a:off x="467801" y="5136865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CB1B4A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lang="en-GB" sz="4400" b="1" dirty="0">
                <a:solidFill>
                  <a:srgbClr val="CB1B4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43686D-9349-4B83-6FA1-7329AF60E207}"/>
                </a:ext>
              </a:extLst>
            </p:cNvPr>
            <p:cNvSpPr txBox="1"/>
            <p:nvPr/>
          </p:nvSpPr>
          <p:spPr>
            <a:xfrm>
              <a:off x="838199" y="4590562"/>
              <a:ext cx="4808255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76656"/>
              <a:r>
                <a:rPr lang="it-IT" sz="2000" b="1" kern="1200" dirty="0">
                  <a:solidFill>
                    <a:srgbClr val="0E0E0E"/>
                  </a:solidFill>
                  <a:ea typeface="+mn-ea"/>
                  <a:cs typeface="+mn-cs"/>
                </a:rPr>
                <a:t>Voxel Down Sampling</a:t>
              </a:r>
              <a:endParaRPr lang="en-IT" sz="2000" kern="1200" dirty="0">
                <a:solidFill>
                  <a:schemeClr val="tx1"/>
                </a:solidFill>
                <a:ea typeface="+mn-ea"/>
                <a:cs typeface="+mn-cs"/>
              </a:endParaRPr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Voxel down sampling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reduces point cloud density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by retaining only one point per voxel,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optimizing memory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and enabling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faster processing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without losing essential structural details.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285699-89CC-2DC4-D81F-52CA2376187E}"/>
              </a:ext>
            </a:extLst>
          </p:cNvPr>
          <p:cNvGrpSpPr/>
          <p:nvPr/>
        </p:nvGrpSpPr>
        <p:grpSpPr>
          <a:xfrm>
            <a:off x="683066" y="4180848"/>
            <a:ext cx="5275297" cy="1231106"/>
            <a:chOff x="471832" y="5061381"/>
            <a:chExt cx="5768522" cy="1231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A67EE-3EF1-44FC-6DED-4CD9BB2C58DF}"/>
                </a:ext>
              </a:extLst>
            </p:cNvPr>
            <p:cNvSpPr txBox="1"/>
            <p:nvPr/>
          </p:nvSpPr>
          <p:spPr>
            <a:xfrm>
              <a:off x="862083" y="5061381"/>
              <a:ext cx="5378271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58368"/>
              <a:r>
                <a:rPr lang="en-GB" sz="2000" b="1" kern="1200" dirty="0">
                  <a:solidFill>
                    <a:srgbClr val="0E0E0E"/>
                  </a:solidFill>
                  <a:ea typeface="+mn-ea"/>
                  <a:cs typeface="+mn-cs"/>
                </a:rPr>
                <a:t>Noise Removal</a:t>
              </a:r>
            </a:p>
            <a:p>
              <a:r>
                <a:rPr lang="en-GB" b="1" dirty="0">
                  <a:solidFill>
                    <a:srgbClr val="0E0E0E"/>
                  </a:solidFill>
                  <a:effectLst/>
                </a:rPr>
                <a:t>Statistical outlier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removal filters isolated points, while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radius outlier removal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 targets sparse regions, improving point cloud quality.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8C5304-D4F6-59BE-49B4-C83887D41579}"/>
                </a:ext>
              </a:extLst>
            </p:cNvPr>
            <p:cNvSpPr txBox="1"/>
            <p:nvPr/>
          </p:nvSpPr>
          <p:spPr>
            <a:xfrm>
              <a:off x="471832" y="5330685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FFDE59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lang="en-GB" sz="4400" b="1" dirty="0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4F6F683-B7CD-98CB-E98C-E41D672D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6" y="365123"/>
            <a:ext cx="6172758" cy="1325563"/>
          </a:xfrm>
        </p:spPr>
        <p:txBody>
          <a:bodyPr/>
          <a:lstStyle/>
          <a:p>
            <a:r>
              <a:rPr lang="en-GB" dirty="0"/>
              <a:t>Point Cloud Preprocessing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A2A4C-655E-7D82-75BB-B8FDEA9B8F19}"/>
              </a:ext>
            </a:extLst>
          </p:cNvPr>
          <p:cNvSpPr txBox="1"/>
          <p:nvPr/>
        </p:nvSpPr>
        <p:spPr>
          <a:xfrm>
            <a:off x="8054352" y="5278224"/>
            <a:ext cx="234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Projected Point Cloud</a:t>
            </a:r>
          </a:p>
        </p:txBody>
      </p:sp>
      <p:pic>
        <p:nvPicPr>
          <p:cNvPr id="16" name="Picture 15" descr="A green cube in a rectangular glass container&#10;&#10;Description automatically generated">
            <a:extLst>
              <a:ext uri="{FF2B5EF4-FFF2-40B4-BE49-F238E27FC236}">
                <a16:creationId xmlns:a16="http://schemas.microsoft.com/office/drawing/2014/main" id="{2264FD36-6762-C477-75CA-61BF85A7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734" y="1944210"/>
            <a:ext cx="4761980" cy="33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531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F7F42-D2B4-B61A-D8CF-BACE7F3AA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7C66683-52BB-DC77-B18B-CADF3F01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6" y="365123"/>
            <a:ext cx="6172758" cy="1325563"/>
          </a:xfrm>
        </p:spPr>
        <p:txBody>
          <a:bodyPr/>
          <a:lstStyle/>
          <a:p>
            <a:r>
              <a:rPr lang="en-GB" dirty="0"/>
              <a:t>Point Cloud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E3C03-ABD1-4052-5FAE-005EAF6A8C4E}"/>
              </a:ext>
            </a:extLst>
          </p:cNvPr>
          <p:cNvSpPr txBox="1"/>
          <p:nvPr/>
        </p:nvSpPr>
        <p:spPr>
          <a:xfrm>
            <a:off x="7767721" y="5273528"/>
            <a:ext cx="291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Down-sampled Point Cloud</a:t>
            </a:r>
          </a:p>
        </p:txBody>
      </p:sp>
      <p:pic>
        <p:nvPicPr>
          <p:cNvPr id="14" name="Picture 13" descr="A transparent rectangular box with green dots&#10;&#10;Description automatically generated">
            <a:extLst>
              <a:ext uri="{FF2B5EF4-FFF2-40B4-BE49-F238E27FC236}">
                <a16:creationId xmlns:a16="http://schemas.microsoft.com/office/drawing/2014/main" id="{B638CC48-37A4-1CA2-1187-09624585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733" y="1944210"/>
            <a:ext cx="4762085" cy="332931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CA505CA-ADD0-9D73-BCAB-501320A182B9}"/>
              </a:ext>
            </a:extLst>
          </p:cNvPr>
          <p:cNvGrpSpPr/>
          <p:nvPr/>
        </p:nvGrpSpPr>
        <p:grpSpPr>
          <a:xfrm>
            <a:off x="669551" y="1597729"/>
            <a:ext cx="5178653" cy="1785104"/>
            <a:chOff x="467801" y="4590562"/>
            <a:chExt cx="5178653" cy="17851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342FBA-7A01-B8BF-2F55-CCAA6FB3DA30}"/>
                </a:ext>
              </a:extLst>
            </p:cNvPr>
            <p:cNvSpPr txBox="1"/>
            <p:nvPr/>
          </p:nvSpPr>
          <p:spPr>
            <a:xfrm>
              <a:off x="467801" y="5136865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CB1B4A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lang="en-GB" sz="4400" b="1" dirty="0">
                <a:solidFill>
                  <a:srgbClr val="CB1B4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1D1922-7C21-0B3A-86E2-756008C43A58}"/>
                </a:ext>
              </a:extLst>
            </p:cNvPr>
            <p:cNvSpPr txBox="1"/>
            <p:nvPr/>
          </p:nvSpPr>
          <p:spPr>
            <a:xfrm>
              <a:off x="838199" y="4590562"/>
              <a:ext cx="4808255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76656"/>
              <a:r>
                <a:rPr lang="it-IT" sz="2000" b="1" kern="1200" dirty="0">
                  <a:solidFill>
                    <a:srgbClr val="0E0E0E"/>
                  </a:solidFill>
                  <a:ea typeface="+mn-ea"/>
                  <a:cs typeface="+mn-cs"/>
                </a:rPr>
                <a:t>Voxel Down Sampling</a:t>
              </a:r>
              <a:endParaRPr lang="en-IT" sz="2000" kern="1200" dirty="0">
                <a:solidFill>
                  <a:schemeClr val="tx1"/>
                </a:solidFill>
                <a:ea typeface="+mn-ea"/>
                <a:cs typeface="+mn-cs"/>
              </a:endParaRPr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Voxel down sampling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reduces point cloud density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by retaining only one point per voxel,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optimizing memory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and enabling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faster processing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without losing essential structural details.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35C01B-4DB6-294D-D78E-FE023A84000C}"/>
              </a:ext>
            </a:extLst>
          </p:cNvPr>
          <p:cNvGrpSpPr/>
          <p:nvPr/>
        </p:nvGrpSpPr>
        <p:grpSpPr>
          <a:xfrm>
            <a:off x="683066" y="4180848"/>
            <a:ext cx="5275297" cy="1231106"/>
            <a:chOff x="471832" y="5061381"/>
            <a:chExt cx="5768522" cy="1231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D9B6BB-48D3-19A9-53E9-8BFEE35BEBDF}"/>
                </a:ext>
              </a:extLst>
            </p:cNvPr>
            <p:cNvSpPr txBox="1"/>
            <p:nvPr/>
          </p:nvSpPr>
          <p:spPr>
            <a:xfrm>
              <a:off x="862083" y="5061381"/>
              <a:ext cx="5378271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58368"/>
              <a:r>
                <a:rPr lang="en-GB" sz="2000" b="1" kern="1200" dirty="0">
                  <a:solidFill>
                    <a:srgbClr val="0E0E0E"/>
                  </a:solidFill>
                  <a:ea typeface="+mn-ea"/>
                  <a:cs typeface="+mn-cs"/>
                </a:rPr>
                <a:t>Noise Removal</a:t>
              </a:r>
            </a:p>
            <a:p>
              <a:r>
                <a:rPr lang="en-GB" b="1" dirty="0">
                  <a:solidFill>
                    <a:srgbClr val="0E0E0E"/>
                  </a:solidFill>
                  <a:effectLst/>
                </a:rPr>
                <a:t>Statistical outlier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removal filters isolated points, while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radius outlier removal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 targets sparse regions, improving point cloud quality.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7AF77D-8089-3BE2-4142-CEF1D5388FC1}"/>
                </a:ext>
              </a:extLst>
            </p:cNvPr>
            <p:cNvSpPr txBox="1"/>
            <p:nvPr/>
          </p:nvSpPr>
          <p:spPr>
            <a:xfrm>
              <a:off x="471832" y="5330685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FFDE59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lang="en-GB" sz="4400" b="1" dirty="0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98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A6C22-FE19-9A4C-F8C6-F24CA2E3A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22C860A-DCE1-563B-1560-ACF3333D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6" y="365123"/>
            <a:ext cx="6172758" cy="1325563"/>
          </a:xfrm>
        </p:spPr>
        <p:txBody>
          <a:bodyPr/>
          <a:lstStyle/>
          <a:p>
            <a:r>
              <a:rPr lang="en-GB" dirty="0"/>
              <a:t>Point Cloud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A4951-6FCE-57C6-35A1-0F768C47CF5F}"/>
              </a:ext>
            </a:extLst>
          </p:cNvPr>
          <p:cNvSpPr txBox="1"/>
          <p:nvPr/>
        </p:nvSpPr>
        <p:spPr>
          <a:xfrm>
            <a:off x="8110442" y="5273528"/>
            <a:ext cx="223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Cleaned Point Cloud</a:t>
            </a:r>
          </a:p>
        </p:txBody>
      </p:sp>
      <p:pic>
        <p:nvPicPr>
          <p:cNvPr id="12" name="Picture 11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F975868A-C11F-3995-0EF1-A2DAB74C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731" y="1944210"/>
            <a:ext cx="4762085" cy="33293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BB94EB-AA52-20C1-1BD3-B91DA11905B2}"/>
              </a:ext>
            </a:extLst>
          </p:cNvPr>
          <p:cNvGrpSpPr/>
          <p:nvPr/>
        </p:nvGrpSpPr>
        <p:grpSpPr>
          <a:xfrm>
            <a:off x="669551" y="1597729"/>
            <a:ext cx="5178653" cy="1785104"/>
            <a:chOff x="467801" y="4590562"/>
            <a:chExt cx="5178653" cy="17851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8103A1-6287-563E-390D-BCB0BAB42D9C}"/>
                </a:ext>
              </a:extLst>
            </p:cNvPr>
            <p:cNvSpPr txBox="1"/>
            <p:nvPr/>
          </p:nvSpPr>
          <p:spPr>
            <a:xfrm>
              <a:off x="467801" y="5136865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CB1B4A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lang="en-GB" sz="4400" b="1" dirty="0">
                <a:solidFill>
                  <a:srgbClr val="CB1B4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C4BD15-6237-981D-313D-7F5108D01EDC}"/>
                </a:ext>
              </a:extLst>
            </p:cNvPr>
            <p:cNvSpPr txBox="1"/>
            <p:nvPr/>
          </p:nvSpPr>
          <p:spPr>
            <a:xfrm>
              <a:off x="838199" y="4590562"/>
              <a:ext cx="4808255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76656"/>
              <a:r>
                <a:rPr lang="it-IT" sz="2000" b="1" kern="1200" dirty="0">
                  <a:solidFill>
                    <a:srgbClr val="0E0E0E"/>
                  </a:solidFill>
                  <a:ea typeface="+mn-ea"/>
                  <a:cs typeface="+mn-cs"/>
                </a:rPr>
                <a:t>Voxel Down Sampling</a:t>
              </a:r>
              <a:endParaRPr lang="en-IT" sz="2000" kern="1200" dirty="0">
                <a:solidFill>
                  <a:schemeClr val="tx1"/>
                </a:solidFill>
                <a:ea typeface="+mn-ea"/>
                <a:cs typeface="+mn-cs"/>
              </a:endParaRPr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Voxel down sampling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reduces point cloud density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by retaining only one point per voxel,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optimizing memory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and enabling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faster processing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without losing essential structural details.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BB1824-1ED6-D8FB-3A1F-8151B435C997}"/>
              </a:ext>
            </a:extLst>
          </p:cNvPr>
          <p:cNvGrpSpPr/>
          <p:nvPr/>
        </p:nvGrpSpPr>
        <p:grpSpPr>
          <a:xfrm>
            <a:off x="683066" y="4180848"/>
            <a:ext cx="5275297" cy="1231106"/>
            <a:chOff x="471832" y="5061381"/>
            <a:chExt cx="5768522" cy="1231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CC7E12-E9BB-FB11-0843-0E7AA585E980}"/>
                </a:ext>
              </a:extLst>
            </p:cNvPr>
            <p:cNvSpPr txBox="1"/>
            <p:nvPr/>
          </p:nvSpPr>
          <p:spPr>
            <a:xfrm>
              <a:off x="862083" y="5061381"/>
              <a:ext cx="5378271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58368"/>
              <a:r>
                <a:rPr lang="en-GB" sz="2000" b="1" kern="1200" dirty="0">
                  <a:solidFill>
                    <a:srgbClr val="0E0E0E"/>
                  </a:solidFill>
                  <a:ea typeface="+mn-ea"/>
                  <a:cs typeface="+mn-cs"/>
                </a:rPr>
                <a:t>Noise Removal</a:t>
              </a:r>
            </a:p>
            <a:p>
              <a:r>
                <a:rPr lang="en-GB" b="1" dirty="0">
                  <a:solidFill>
                    <a:srgbClr val="0E0E0E"/>
                  </a:solidFill>
                  <a:effectLst/>
                </a:rPr>
                <a:t>Statistical outlier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removal filters isolated points, while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radius outlier removal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 targets sparse regions, improving point cloud quality.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C35140-3718-4FCF-20BD-57F66F532E15}"/>
                </a:ext>
              </a:extLst>
            </p:cNvPr>
            <p:cNvSpPr txBox="1"/>
            <p:nvPr/>
          </p:nvSpPr>
          <p:spPr>
            <a:xfrm>
              <a:off x="471832" y="5330685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FFDE59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lang="en-GB" sz="4400" b="1" dirty="0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02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2AA4E-F319-FB2F-2A48-EDA123FA937E}"/>
              </a:ext>
            </a:extLst>
          </p:cNvPr>
          <p:cNvSpPr txBox="1"/>
          <p:nvPr/>
        </p:nvSpPr>
        <p:spPr>
          <a:xfrm>
            <a:off x="672975" y="1422773"/>
            <a:ext cx="8186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E0E0E"/>
                </a:solidFill>
                <a:effectLst/>
              </a:rPr>
              <a:t>In 2D tracking, objects exiting and re-entering the field of view are assigned</a:t>
            </a:r>
            <a:r>
              <a:rPr lang="en-GB" b="1" dirty="0">
                <a:solidFill>
                  <a:srgbClr val="0E0E0E"/>
                </a:solidFill>
                <a:effectLst/>
              </a:rPr>
              <a:t> new IDs </a:t>
            </a:r>
            <a:r>
              <a:rPr lang="en-GB" dirty="0">
                <a:solidFill>
                  <a:srgbClr val="0E0E0E"/>
                </a:solidFill>
                <a:effectLst/>
              </a:rPr>
              <a:t>but </a:t>
            </a:r>
            <a:r>
              <a:rPr lang="en-GB" b="1" dirty="0">
                <a:solidFill>
                  <a:srgbClr val="0E0E0E"/>
                </a:solidFill>
                <a:effectLst/>
              </a:rPr>
              <a:t>we need to maintain a consistent identity </a:t>
            </a:r>
            <a:r>
              <a:rPr lang="en-GB" dirty="0">
                <a:solidFill>
                  <a:srgbClr val="0E0E0E"/>
                </a:solidFill>
                <a:effectLst/>
              </a:rPr>
              <a:t>for each object to ensure accurate tracking over time and </a:t>
            </a:r>
            <a:r>
              <a:rPr lang="en-GB" b="1" dirty="0">
                <a:solidFill>
                  <a:srgbClr val="0E0E0E"/>
                </a:solidFill>
                <a:effectLst/>
              </a:rPr>
              <a:t>avoid adding redundant objects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  <p:sp>
        <p:nvSpPr>
          <p:cNvPr id="1047" name="Rounded Rectangle 1046">
            <a:extLst>
              <a:ext uri="{FF2B5EF4-FFF2-40B4-BE49-F238E27FC236}">
                <a16:creationId xmlns:a16="http://schemas.microsoft.com/office/drawing/2014/main" id="{27F489EA-F137-8B10-2B33-E67CB71161CC}"/>
              </a:ext>
            </a:extLst>
          </p:cNvPr>
          <p:cNvSpPr/>
          <p:nvPr/>
        </p:nvSpPr>
        <p:spPr>
          <a:xfrm>
            <a:off x="672975" y="3091402"/>
            <a:ext cx="1680481" cy="7625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Detection</a:t>
            </a:r>
          </a:p>
        </p:txBody>
      </p:sp>
      <p:sp>
        <p:nvSpPr>
          <p:cNvPr id="1048" name="Rounded Rectangle 1047">
            <a:extLst>
              <a:ext uri="{FF2B5EF4-FFF2-40B4-BE49-F238E27FC236}">
                <a16:creationId xmlns:a16="http://schemas.microsoft.com/office/drawing/2014/main" id="{7E2AFF96-21E0-5ADE-4386-E2C9DE11B2F6}"/>
              </a:ext>
            </a:extLst>
          </p:cNvPr>
          <p:cNvSpPr/>
          <p:nvPr/>
        </p:nvSpPr>
        <p:spPr>
          <a:xfrm>
            <a:off x="3866958" y="3091402"/>
            <a:ext cx="1680481" cy="7625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World Model</a:t>
            </a:r>
          </a:p>
        </p:txBody>
      </p:sp>
      <p:sp>
        <p:nvSpPr>
          <p:cNvPr id="1049" name="Rounded Rectangle 1048">
            <a:extLst>
              <a:ext uri="{FF2B5EF4-FFF2-40B4-BE49-F238E27FC236}">
                <a16:creationId xmlns:a16="http://schemas.microsoft.com/office/drawing/2014/main" id="{0B638837-86BB-FB25-D291-18F47651ED84}"/>
              </a:ext>
            </a:extLst>
          </p:cNvPr>
          <p:cNvSpPr/>
          <p:nvPr/>
        </p:nvSpPr>
        <p:spPr>
          <a:xfrm>
            <a:off x="7060941" y="3091402"/>
            <a:ext cx="1680481" cy="7625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 Objects</a:t>
            </a:r>
          </a:p>
        </p:txBody>
      </p:sp>
      <p:sp>
        <p:nvSpPr>
          <p:cNvPr id="1050" name="Rounded Rectangle 1049">
            <a:extLst>
              <a:ext uri="{FF2B5EF4-FFF2-40B4-BE49-F238E27FC236}">
                <a16:creationId xmlns:a16="http://schemas.microsoft.com/office/drawing/2014/main" id="{2B6ACA64-2C58-621F-A61E-91FE0E4ADA66}"/>
              </a:ext>
            </a:extLst>
          </p:cNvPr>
          <p:cNvSpPr/>
          <p:nvPr/>
        </p:nvSpPr>
        <p:spPr>
          <a:xfrm>
            <a:off x="10254923" y="5031260"/>
            <a:ext cx="1680481" cy="7625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Merge Objects</a:t>
            </a:r>
          </a:p>
        </p:txBody>
      </p:sp>
      <p:sp>
        <p:nvSpPr>
          <p:cNvPr id="1051" name="Rounded Rectangle 1050">
            <a:extLst>
              <a:ext uri="{FF2B5EF4-FFF2-40B4-BE49-F238E27FC236}">
                <a16:creationId xmlns:a16="http://schemas.microsoft.com/office/drawing/2014/main" id="{AEEC6A92-F674-A505-965C-1A77352F58F2}"/>
              </a:ext>
            </a:extLst>
          </p:cNvPr>
          <p:cNvSpPr/>
          <p:nvPr/>
        </p:nvSpPr>
        <p:spPr>
          <a:xfrm>
            <a:off x="3866957" y="5031260"/>
            <a:ext cx="1680481" cy="7625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 new object</a:t>
            </a:r>
          </a:p>
        </p:txBody>
      </p:sp>
      <p:sp>
        <p:nvSpPr>
          <p:cNvPr id="1052" name="Decision 1051">
            <a:extLst>
              <a:ext uri="{FF2B5EF4-FFF2-40B4-BE49-F238E27FC236}">
                <a16:creationId xmlns:a16="http://schemas.microsoft.com/office/drawing/2014/main" id="{3B686CD0-612B-3545-35DD-1946179B483E}"/>
              </a:ext>
            </a:extLst>
          </p:cNvPr>
          <p:cNvSpPr/>
          <p:nvPr/>
        </p:nvSpPr>
        <p:spPr>
          <a:xfrm>
            <a:off x="6827966" y="4886329"/>
            <a:ext cx="2146429" cy="105237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Overlap?</a:t>
            </a:r>
          </a:p>
        </p:txBody>
      </p: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97BB8AF8-B05C-864D-D07F-70C0123213A4}"/>
              </a:ext>
            </a:extLst>
          </p:cNvPr>
          <p:cNvCxnSpPr>
            <a:stCxn id="1047" idx="3"/>
            <a:endCxn id="1048" idx="1"/>
          </p:cNvCxnSpPr>
          <p:nvPr/>
        </p:nvCxnSpPr>
        <p:spPr>
          <a:xfrm>
            <a:off x="2353456" y="3472656"/>
            <a:ext cx="1513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1B963B83-D028-37B7-7591-4CECE5D5EC3B}"/>
              </a:ext>
            </a:extLst>
          </p:cNvPr>
          <p:cNvCxnSpPr>
            <a:cxnSpLocks/>
            <a:stCxn id="1048" idx="3"/>
            <a:endCxn id="1049" idx="1"/>
          </p:cNvCxnSpPr>
          <p:nvPr/>
        </p:nvCxnSpPr>
        <p:spPr>
          <a:xfrm>
            <a:off x="5547439" y="3472656"/>
            <a:ext cx="151350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6E0835E1-AD56-1840-AEEF-F7D9B36C4C7D}"/>
              </a:ext>
            </a:extLst>
          </p:cNvPr>
          <p:cNvCxnSpPr>
            <a:cxnSpLocks/>
            <a:stCxn id="1049" idx="2"/>
            <a:endCxn id="1052" idx="0"/>
          </p:cNvCxnSpPr>
          <p:nvPr/>
        </p:nvCxnSpPr>
        <p:spPr>
          <a:xfrm flipH="1">
            <a:off x="7901181" y="3853913"/>
            <a:ext cx="1" cy="1032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8E7C07D7-B37D-F77D-7F89-4E57D73920F0}"/>
              </a:ext>
            </a:extLst>
          </p:cNvPr>
          <p:cNvCxnSpPr>
            <a:cxnSpLocks/>
            <a:stCxn id="1052" idx="1"/>
            <a:endCxn id="1051" idx="3"/>
          </p:cNvCxnSpPr>
          <p:nvPr/>
        </p:nvCxnSpPr>
        <p:spPr>
          <a:xfrm flipH="1">
            <a:off x="5547438" y="5412514"/>
            <a:ext cx="12805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D54EEAF4-984A-0EAA-EF03-E6214B51B60E}"/>
              </a:ext>
            </a:extLst>
          </p:cNvPr>
          <p:cNvCxnSpPr>
            <a:cxnSpLocks/>
            <a:stCxn id="1052" idx="3"/>
            <a:endCxn id="1050" idx="1"/>
          </p:cNvCxnSpPr>
          <p:nvPr/>
        </p:nvCxnSpPr>
        <p:spPr>
          <a:xfrm>
            <a:off x="8974395" y="5412514"/>
            <a:ext cx="128052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AFBE95A0-8922-EBD7-407B-9882B16D0863}"/>
              </a:ext>
            </a:extLst>
          </p:cNvPr>
          <p:cNvCxnSpPr>
            <a:cxnSpLocks/>
            <a:stCxn id="1048" idx="2"/>
            <a:endCxn id="1051" idx="0"/>
          </p:cNvCxnSpPr>
          <p:nvPr/>
        </p:nvCxnSpPr>
        <p:spPr>
          <a:xfrm flipH="1">
            <a:off x="4707198" y="3853910"/>
            <a:ext cx="1" cy="1177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1F9E8FA-61EC-4879-89AD-3EE4EC659781}"/>
              </a:ext>
            </a:extLst>
          </p:cNvPr>
          <p:cNvSpPr txBox="1"/>
          <p:nvPr/>
        </p:nvSpPr>
        <p:spPr>
          <a:xfrm>
            <a:off x="2716381" y="3288657"/>
            <a:ext cx="7876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20E7778B-681B-4117-EBC6-A87C8C5AC462}"/>
              </a:ext>
            </a:extLst>
          </p:cNvPr>
          <p:cNvSpPr txBox="1"/>
          <p:nvPr/>
        </p:nvSpPr>
        <p:spPr>
          <a:xfrm>
            <a:off x="4093760" y="4185455"/>
            <a:ext cx="12268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Not Found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4DDCBC2A-B099-A2F6-E79D-2F08C9592CC6}"/>
              </a:ext>
            </a:extLst>
          </p:cNvPr>
          <p:cNvSpPr txBox="1"/>
          <p:nvPr/>
        </p:nvSpPr>
        <p:spPr>
          <a:xfrm>
            <a:off x="5896738" y="3288657"/>
            <a:ext cx="8149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673C5C30-3FAE-2A05-DBC7-8FD351B04AA5}"/>
              </a:ext>
            </a:extLst>
          </p:cNvPr>
          <p:cNvSpPr txBox="1"/>
          <p:nvPr/>
        </p:nvSpPr>
        <p:spPr>
          <a:xfrm>
            <a:off x="5954603" y="5227848"/>
            <a:ext cx="4748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2A37AE85-3CE2-763E-DE6E-AFDC6EA41295}"/>
              </a:ext>
            </a:extLst>
          </p:cNvPr>
          <p:cNvSpPr txBox="1"/>
          <p:nvPr/>
        </p:nvSpPr>
        <p:spPr>
          <a:xfrm>
            <a:off x="9286990" y="5227848"/>
            <a:ext cx="5276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086" name="Title 1">
            <a:extLst>
              <a:ext uri="{FF2B5EF4-FFF2-40B4-BE49-F238E27FC236}">
                <a16:creationId xmlns:a16="http://schemas.microsoft.com/office/drawing/2014/main" id="{2ED2D874-E872-4750-D4CB-E5AE6809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5" y="365123"/>
            <a:ext cx="6747155" cy="1325563"/>
          </a:xfrm>
        </p:spPr>
        <p:txBody>
          <a:bodyPr/>
          <a:lstStyle/>
          <a:p>
            <a:r>
              <a:rPr lang="en-GB" dirty="0"/>
              <a:t>3D Object Re-Identification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6250800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7C47C13-DAC1-FA03-0A55-91F1423D3D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6826752"/>
                  </p:ext>
                </p:extLst>
              </p:nvPr>
            </p:nvGraphicFramePr>
            <p:xfrm>
              <a:off x="3808273" y="-719935"/>
              <a:ext cx="10228898" cy="82978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228898" cy="8297870"/>
                    </a:xfrm>
                    <a:prstGeom prst="rect">
                      <a:avLst/>
                    </a:prstGeom>
                    <a:noFill/>
                  </am3d:spPr>
                  <am3d:camera>
                    <am3d:pos x="-8362443" y="386571" z="79484925"/>
                    <am3d:up dx="0" dy="36000000" dz="0"/>
                    <am3d:lookAt x="-8362443" y="386571" z="0"/>
                    <am3d:perspective fov="2364164"/>
                  </am3d:camera>
                  <am3d:trans>
                    <am3d:meterPerModelUnit n="48305" d="1000000"/>
                    <am3d:preTrans dx="-17541801" dy="-17133024" dz="-1720662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7C47C13-DAC1-FA03-0A55-91F1423D3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273" y="-719935"/>
                <a:ext cx="10228898" cy="8297870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26FB67B-2E41-EE52-283B-714994541B2B}"/>
              </a:ext>
            </a:extLst>
          </p:cNvPr>
          <p:cNvSpPr txBox="1"/>
          <p:nvPr/>
        </p:nvSpPr>
        <p:spPr>
          <a:xfrm>
            <a:off x="672976" y="2474893"/>
            <a:ext cx="43368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Efficient Spatial Organization</a:t>
            </a:r>
            <a:endParaRPr lang="en-GB" sz="2000" dirty="0">
              <a:solidFill>
                <a:srgbClr val="0E0E0E"/>
              </a:solidFill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Organizes object centroids hierarchically, based on their coordinates in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F0945-9534-14ED-F7AF-C7922A0A6CA7}"/>
              </a:ext>
            </a:extLst>
          </p:cNvPr>
          <p:cNvSpPr txBox="1"/>
          <p:nvPr/>
        </p:nvSpPr>
        <p:spPr>
          <a:xfrm>
            <a:off x="672977" y="3930663"/>
            <a:ext cx="43368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Rapid Spatial Queries</a:t>
            </a:r>
            <a:endParaRPr lang="en-GB" sz="2000" dirty="0">
              <a:solidFill>
                <a:srgbClr val="0E0E0E"/>
              </a:solidFill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Enables fast nearest-neighbour searches, essential for locating nearby objects.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5BA9A1-F90D-B21B-7876-8E77B7FC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6" y="365123"/>
            <a:ext cx="5694370" cy="1325563"/>
          </a:xfrm>
        </p:spPr>
        <p:txBody>
          <a:bodyPr/>
          <a:lstStyle/>
          <a:p>
            <a:r>
              <a:rPr lang="en-GB" dirty="0"/>
              <a:t>World Model – KD-Trees</a:t>
            </a:r>
          </a:p>
        </p:txBody>
      </p:sp>
    </p:spTree>
    <p:extLst>
      <p:ext uri="{BB962C8B-B14F-4D97-AF65-F5344CB8AC3E}">
        <p14:creationId xmlns:p14="http://schemas.microsoft.com/office/powerpoint/2010/main" val="465917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65EC-72E0-CC4A-BE45-0FF15D9F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6" y="365123"/>
            <a:ext cx="5054600" cy="1325563"/>
          </a:xfrm>
        </p:spPr>
        <p:txBody>
          <a:bodyPr/>
          <a:lstStyle/>
          <a:p>
            <a:r>
              <a:rPr lang="en-GB" dirty="0"/>
              <a:t>Point Cloud Overlap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40132-1C20-7CB4-8A1B-9BB080B0F27C}"/>
              </a:ext>
            </a:extLst>
          </p:cNvPr>
          <p:cNvSpPr txBox="1"/>
          <p:nvPr/>
        </p:nvSpPr>
        <p:spPr>
          <a:xfrm>
            <a:off x="8953500" y="5616094"/>
            <a:ext cx="151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Stored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EA1DA-A548-BDC4-430E-3627E15F4DA4}"/>
              </a:ext>
            </a:extLst>
          </p:cNvPr>
          <p:cNvSpPr txBox="1"/>
          <p:nvPr/>
        </p:nvSpPr>
        <p:spPr>
          <a:xfrm>
            <a:off x="8953500" y="6037209"/>
            <a:ext cx="163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detection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DA4AD89-2B89-FB7D-182F-131257867860}"/>
              </a:ext>
            </a:extLst>
          </p:cNvPr>
          <p:cNvSpPr/>
          <p:nvPr/>
        </p:nvSpPr>
        <p:spPr>
          <a:xfrm>
            <a:off x="8730345" y="5689182"/>
            <a:ext cx="223155" cy="223155"/>
          </a:xfrm>
          <a:prstGeom prst="roundRect">
            <a:avLst/>
          </a:prstGeom>
          <a:solidFill>
            <a:srgbClr val="1FF6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135780-AAC6-B6CA-17D6-5F3BC972E994}"/>
              </a:ext>
            </a:extLst>
          </p:cNvPr>
          <p:cNvSpPr/>
          <p:nvPr/>
        </p:nvSpPr>
        <p:spPr>
          <a:xfrm>
            <a:off x="8730345" y="6110297"/>
            <a:ext cx="223155" cy="223155"/>
          </a:xfrm>
          <a:prstGeom prst="roundRect">
            <a:avLst/>
          </a:prstGeom>
          <a:solidFill>
            <a:srgbClr val="FFFB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FBB15-92E3-079D-3931-8EBC07192078}"/>
              </a:ext>
            </a:extLst>
          </p:cNvPr>
          <p:cNvSpPr txBox="1"/>
          <p:nvPr/>
        </p:nvSpPr>
        <p:spPr>
          <a:xfrm>
            <a:off x="665357" y="3336986"/>
            <a:ext cx="6248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Compute Intersection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Identify </a:t>
            </a:r>
            <a:r>
              <a:rPr lang="en-GB" b="1" dirty="0">
                <a:solidFill>
                  <a:srgbClr val="0E0E0E"/>
                </a:solidFill>
                <a:effectLst/>
              </a:rPr>
              <a:t>intersecting regions</a:t>
            </a:r>
            <a:r>
              <a:rPr lang="en-GB" dirty="0">
                <a:solidFill>
                  <a:srgbClr val="0E0E0E"/>
                </a:solidFill>
                <a:effectLst/>
              </a:rPr>
              <a:t> between the grids, preparing for similarity calculation.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270052-EC43-8566-9CC8-572238CFDE33}"/>
              </a:ext>
            </a:extLst>
          </p:cNvPr>
          <p:cNvSpPr/>
          <p:nvPr/>
        </p:nvSpPr>
        <p:spPr>
          <a:xfrm>
            <a:off x="636297" y="4625242"/>
            <a:ext cx="6053575" cy="1781299"/>
          </a:xfrm>
          <a:prstGeom prst="rect">
            <a:avLst/>
          </a:prstGeom>
          <a:solidFill>
            <a:schemeClr val="lt1">
              <a:alpha val="7543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8D455D-7311-EEA5-FC87-617CDDC41A29}"/>
              </a:ext>
            </a:extLst>
          </p:cNvPr>
          <p:cNvSpPr/>
          <p:nvPr/>
        </p:nvSpPr>
        <p:spPr>
          <a:xfrm>
            <a:off x="636297" y="3279171"/>
            <a:ext cx="6248523" cy="1146963"/>
          </a:xfrm>
          <a:prstGeom prst="rect">
            <a:avLst/>
          </a:prstGeom>
          <a:solidFill>
            <a:schemeClr val="lt1">
              <a:alpha val="7511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B2C94-BC61-1775-5E4D-A743E5F37A48}"/>
              </a:ext>
            </a:extLst>
          </p:cNvPr>
          <p:cNvSpPr txBox="1"/>
          <p:nvPr/>
        </p:nvSpPr>
        <p:spPr>
          <a:xfrm>
            <a:off x="672976" y="1744242"/>
            <a:ext cx="62485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Create 3D Occupancy Grid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Create for each point cloud a </a:t>
            </a:r>
            <a:r>
              <a:rPr lang="en-GB" b="1" dirty="0">
                <a:solidFill>
                  <a:srgbClr val="0E0E0E"/>
                </a:solidFill>
                <a:effectLst/>
              </a:rPr>
              <a:t>3D occupancy grid</a:t>
            </a:r>
            <a:r>
              <a:rPr lang="en-GB" dirty="0">
                <a:solidFill>
                  <a:srgbClr val="0E0E0E"/>
                </a:solidFill>
                <a:effectLst/>
              </a:rPr>
              <a:t>. This </a:t>
            </a:r>
            <a:r>
              <a:rPr lang="en-GB" b="1" dirty="0">
                <a:solidFill>
                  <a:srgbClr val="0E0E0E"/>
                </a:solidFill>
                <a:effectLst/>
              </a:rPr>
              <a:t>standardizes</a:t>
            </a:r>
            <a:r>
              <a:rPr lang="en-GB" dirty="0">
                <a:solidFill>
                  <a:srgbClr val="0E0E0E"/>
                </a:solidFill>
                <a:effectLst/>
              </a:rPr>
              <a:t> the point cloud </a:t>
            </a:r>
            <a:r>
              <a:rPr lang="en-GB" b="1" dirty="0">
                <a:solidFill>
                  <a:srgbClr val="0E0E0E"/>
                </a:solidFill>
                <a:effectLst/>
              </a:rPr>
              <a:t>resolution</a:t>
            </a:r>
            <a:r>
              <a:rPr lang="en-GB" dirty="0">
                <a:solidFill>
                  <a:srgbClr val="0E0E0E"/>
                </a:solidFill>
                <a:effectLst/>
              </a:rPr>
              <a:t> and enables </a:t>
            </a:r>
            <a:r>
              <a:rPr lang="en-GB" b="1" dirty="0">
                <a:solidFill>
                  <a:srgbClr val="0E0E0E"/>
                </a:solidFill>
                <a:effectLst/>
              </a:rPr>
              <a:t>direct comparison</a:t>
            </a:r>
            <a:r>
              <a:rPr lang="en-GB" dirty="0">
                <a:solidFill>
                  <a:srgbClr val="0E0E0E"/>
                </a:solidFill>
                <a:effectLst/>
              </a:rPr>
              <a:t> between different point clouds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5FDD8-9493-175D-EDC3-3E765150DF8B}"/>
              </a:ext>
            </a:extLst>
          </p:cNvPr>
          <p:cNvSpPr txBox="1"/>
          <p:nvPr/>
        </p:nvSpPr>
        <p:spPr>
          <a:xfrm>
            <a:off x="672977" y="4625242"/>
            <a:ext cx="62485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Compute Dice Coefficient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Calculate the </a:t>
            </a:r>
            <a:r>
              <a:rPr lang="en-GB" b="1" dirty="0">
                <a:solidFill>
                  <a:srgbClr val="0E0E0E"/>
                </a:solidFill>
                <a:effectLst/>
              </a:rPr>
              <a:t>Dice Coefficient </a:t>
            </a:r>
            <a:r>
              <a:rPr lang="en-GB" dirty="0">
                <a:solidFill>
                  <a:srgbClr val="0E0E0E"/>
                </a:solidFill>
                <a:effectLst/>
              </a:rPr>
              <a:t>to quantify overlap. If it </a:t>
            </a:r>
            <a:r>
              <a:rPr lang="en-GB" b="1" dirty="0">
                <a:solidFill>
                  <a:srgbClr val="0E0E0E"/>
                </a:solidFill>
                <a:effectLst/>
              </a:rPr>
              <a:t>exceeds a threshold</a:t>
            </a:r>
            <a:r>
              <a:rPr lang="en-GB" dirty="0">
                <a:solidFill>
                  <a:srgbClr val="0E0E0E"/>
                </a:solidFill>
                <a:effectLst/>
              </a:rPr>
              <a:t>, the clouds are considered to represent the </a:t>
            </a:r>
            <a:r>
              <a:rPr lang="en-GB" b="1" dirty="0">
                <a:solidFill>
                  <a:srgbClr val="0E0E0E"/>
                </a:solidFill>
                <a:effectLst/>
              </a:rPr>
              <a:t>same object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56172-F417-B110-27EF-4ADB2B72D3B5}"/>
              </a:ext>
            </a:extLst>
          </p:cNvPr>
          <p:cNvSpPr/>
          <p:nvPr/>
        </p:nvSpPr>
        <p:spPr>
          <a:xfrm>
            <a:off x="733771" y="4483949"/>
            <a:ext cx="6179256" cy="1781299"/>
          </a:xfrm>
          <a:prstGeom prst="rect">
            <a:avLst/>
          </a:prstGeom>
          <a:solidFill>
            <a:schemeClr val="lt1">
              <a:alpha val="7543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C6D24-DBBB-BBC0-3A28-571CB97FC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273" y="2001204"/>
            <a:ext cx="3676144" cy="337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538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D2545-D259-0A06-A225-77F9240B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F7A320-13C9-8D3C-1D3A-7D99F762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10" y="2130006"/>
            <a:ext cx="3537007" cy="316849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DD5DD61-162C-5849-BE1B-F70B0725E32F}"/>
              </a:ext>
            </a:extLst>
          </p:cNvPr>
          <p:cNvSpPr txBox="1">
            <a:spLocks/>
          </p:cNvSpPr>
          <p:nvPr/>
        </p:nvSpPr>
        <p:spPr>
          <a:xfrm>
            <a:off x="672976" y="365123"/>
            <a:ext cx="505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Point Cloud Overlap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9B8101-4425-1E32-CD2E-C4E0BEF10618}"/>
              </a:ext>
            </a:extLst>
          </p:cNvPr>
          <p:cNvSpPr txBox="1"/>
          <p:nvPr/>
        </p:nvSpPr>
        <p:spPr>
          <a:xfrm>
            <a:off x="8953500" y="5616094"/>
            <a:ext cx="151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Stored object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18588-C7E6-2170-903D-14B958AC7BDF}"/>
              </a:ext>
            </a:extLst>
          </p:cNvPr>
          <p:cNvSpPr txBox="1"/>
          <p:nvPr/>
        </p:nvSpPr>
        <p:spPr>
          <a:xfrm>
            <a:off x="8953500" y="6037209"/>
            <a:ext cx="163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detection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453FFA5-79C3-41C9-0384-AF31B42F32EA}"/>
              </a:ext>
            </a:extLst>
          </p:cNvPr>
          <p:cNvSpPr/>
          <p:nvPr/>
        </p:nvSpPr>
        <p:spPr>
          <a:xfrm>
            <a:off x="8730345" y="5689182"/>
            <a:ext cx="223155" cy="223155"/>
          </a:xfrm>
          <a:prstGeom prst="roundRect">
            <a:avLst/>
          </a:prstGeom>
          <a:solidFill>
            <a:srgbClr val="1FF6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DD94FC1-17B8-58D4-890E-51BBD71E284B}"/>
              </a:ext>
            </a:extLst>
          </p:cNvPr>
          <p:cNvSpPr/>
          <p:nvPr/>
        </p:nvSpPr>
        <p:spPr>
          <a:xfrm>
            <a:off x="8730345" y="6110297"/>
            <a:ext cx="223155" cy="223155"/>
          </a:xfrm>
          <a:prstGeom prst="roundRect">
            <a:avLst/>
          </a:prstGeom>
          <a:solidFill>
            <a:srgbClr val="FFFB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BCF2F-8C46-43FB-7B0D-54887CB63E41}"/>
              </a:ext>
            </a:extLst>
          </p:cNvPr>
          <p:cNvSpPr txBox="1"/>
          <p:nvPr/>
        </p:nvSpPr>
        <p:spPr>
          <a:xfrm>
            <a:off x="665357" y="3336986"/>
            <a:ext cx="6248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Compute Intersection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Identify </a:t>
            </a:r>
            <a:r>
              <a:rPr lang="en-GB" b="1" dirty="0">
                <a:solidFill>
                  <a:srgbClr val="0E0E0E"/>
                </a:solidFill>
                <a:effectLst/>
              </a:rPr>
              <a:t>intersecting regions</a:t>
            </a:r>
            <a:r>
              <a:rPr lang="en-GB" dirty="0">
                <a:solidFill>
                  <a:srgbClr val="0E0E0E"/>
                </a:solidFill>
                <a:effectLst/>
              </a:rPr>
              <a:t> between the grids, preparing for similarity calculation.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2A3FD-ECE9-7B18-815E-302ADDABAF96}"/>
              </a:ext>
            </a:extLst>
          </p:cNvPr>
          <p:cNvSpPr/>
          <p:nvPr/>
        </p:nvSpPr>
        <p:spPr>
          <a:xfrm>
            <a:off x="636297" y="4625242"/>
            <a:ext cx="6053575" cy="1781299"/>
          </a:xfrm>
          <a:prstGeom prst="rect">
            <a:avLst/>
          </a:prstGeom>
          <a:solidFill>
            <a:schemeClr val="lt1">
              <a:alpha val="7543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809ADA-9637-E5B0-ECDD-BD38BF838270}"/>
              </a:ext>
            </a:extLst>
          </p:cNvPr>
          <p:cNvSpPr/>
          <p:nvPr/>
        </p:nvSpPr>
        <p:spPr>
          <a:xfrm>
            <a:off x="636297" y="3279171"/>
            <a:ext cx="6248523" cy="1146963"/>
          </a:xfrm>
          <a:prstGeom prst="rect">
            <a:avLst/>
          </a:prstGeom>
          <a:solidFill>
            <a:schemeClr val="lt1">
              <a:alpha val="7511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15A24-2AD5-2C34-844D-5F8E45BA4C43}"/>
              </a:ext>
            </a:extLst>
          </p:cNvPr>
          <p:cNvSpPr txBox="1"/>
          <p:nvPr/>
        </p:nvSpPr>
        <p:spPr>
          <a:xfrm>
            <a:off x="672976" y="1744242"/>
            <a:ext cx="62485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Create 3D Occupancy Grid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Create for each point cloud a </a:t>
            </a:r>
            <a:r>
              <a:rPr lang="en-GB" b="1" dirty="0">
                <a:solidFill>
                  <a:srgbClr val="0E0E0E"/>
                </a:solidFill>
                <a:effectLst/>
              </a:rPr>
              <a:t>3D occupancy grid</a:t>
            </a:r>
            <a:r>
              <a:rPr lang="en-GB" dirty="0">
                <a:solidFill>
                  <a:srgbClr val="0E0E0E"/>
                </a:solidFill>
                <a:effectLst/>
              </a:rPr>
              <a:t>. This </a:t>
            </a:r>
            <a:r>
              <a:rPr lang="en-GB" b="1" dirty="0">
                <a:solidFill>
                  <a:srgbClr val="0E0E0E"/>
                </a:solidFill>
                <a:effectLst/>
              </a:rPr>
              <a:t>standardizes</a:t>
            </a:r>
            <a:r>
              <a:rPr lang="en-GB" dirty="0">
                <a:solidFill>
                  <a:srgbClr val="0E0E0E"/>
                </a:solidFill>
                <a:effectLst/>
              </a:rPr>
              <a:t> the point cloud </a:t>
            </a:r>
            <a:r>
              <a:rPr lang="en-GB" b="1" dirty="0">
                <a:solidFill>
                  <a:srgbClr val="0E0E0E"/>
                </a:solidFill>
                <a:effectLst/>
              </a:rPr>
              <a:t>resolution</a:t>
            </a:r>
            <a:r>
              <a:rPr lang="en-GB" dirty="0">
                <a:solidFill>
                  <a:srgbClr val="0E0E0E"/>
                </a:solidFill>
                <a:effectLst/>
              </a:rPr>
              <a:t> and enables </a:t>
            </a:r>
            <a:r>
              <a:rPr lang="en-GB" b="1" dirty="0">
                <a:solidFill>
                  <a:srgbClr val="0E0E0E"/>
                </a:solidFill>
                <a:effectLst/>
              </a:rPr>
              <a:t>direct comparison</a:t>
            </a:r>
            <a:r>
              <a:rPr lang="en-GB" dirty="0">
                <a:solidFill>
                  <a:srgbClr val="0E0E0E"/>
                </a:solidFill>
                <a:effectLst/>
              </a:rPr>
              <a:t> between different point clouds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9B826-35AD-AD86-3192-E89B48E196E5}"/>
              </a:ext>
            </a:extLst>
          </p:cNvPr>
          <p:cNvSpPr txBox="1"/>
          <p:nvPr/>
        </p:nvSpPr>
        <p:spPr>
          <a:xfrm>
            <a:off x="672977" y="4625242"/>
            <a:ext cx="62485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Compute Dice Coefficient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Calculate the </a:t>
            </a:r>
            <a:r>
              <a:rPr lang="en-GB" b="1" dirty="0">
                <a:solidFill>
                  <a:srgbClr val="0E0E0E"/>
                </a:solidFill>
                <a:effectLst/>
              </a:rPr>
              <a:t>Dice Coefficient </a:t>
            </a:r>
            <a:r>
              <a:rPr lang="en-GB" dirty="0">
                <a:solidFill>
                  <a:srgbClr val="0E0E0E"/>
                </a:solidFill>
                <a:effectLst/>
              </a:rPr>
              <a:t>to quantify overlap. If it </a:t>
            </a:r>
            <a:r>
              <a:rPr lang="en-GB" b="1" dirty="0">
                <a:solidFill>
                  <a:srgbClr val="0E0E0E"/>
                </a:solidFill>
                <a:effectLst/>
              </a:rPr>
              <a:t>exceeds a threshold</a:t>
            </a:r>
            <a:r>
              <a:rPr lang="en-GB" dirty="0">
                <a:solidFill>
                  <a:srgbClr val="0E0E0E"/>
                </a:solidFill>
                <a:effectLst/>
              </a:rPr>
              <a:t>, the clouds are considered to represent the </a:t>
            </a:r>
            <a:r>
              <a:rPr lang="en-GB" b="1" dirty="0">
                <a:solidFill>
                  <a:srgbClr val="0E0E0E"/>
                </a:solidFill>
                <a:effectLst/>
              </a:rPr>
              <a:t>same object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682647-C627-FE2D-D36E-535CB3D983F2}"/>
              </a:ext>
            </a:extLst>
          </p:cNvPr>
          <p:cNvSpPr/>
          <p:nvPr/>
        </p:nvSpPr>
        <p:spPr>
          <a:xfrm>
            <a:off x="665357" y="4483949"/>
            <a:ext cx="6344171" cy="1781299"/>
          </a:xfrm>
          <a:prstGeom prst="rect">
            <a:avLst/>
          </a:prstGeom>
          <a:solidFill>
            <a:schemeClr val="lt1">
              <a:alpha val="7543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0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4AF74-03A9-135B-5A84-78E69F0D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B4F81C-0A92-4A82-1746-2D6330A519B8}"/>
              </a:ext>
            </a:extLst>
          </p:cNvPr>
          <p:cNvSpPr txBox="1">
            <a:spLocks/>
          </p:cNvSpPr>
          <p:nvPr/>
        </p:nvSpPr>
        <p:spPr>
          <a:xfrm>
            <a:off x="672976" y="365123"/>
            <a:ext cx="505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Point Cloud Overlap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6BFB6E-BB86-4AAD-ABB3-8D1C53410571}"/>
              </a:ext>
            </a:extLst>
          </p:cNvPr>
          <p:cNvSpPr txBox="1"/>
          <p:nvPr/>
        </p:nvSpPr>
        <p:spPr>
          <a:xfrm>
            <a:off x="8953500" y="5616094"/>
            <a:ext cx="122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Difference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B11B9-6713-9C3C-F694-7FA989CCB2A3}"/>
              </a:ext>
            </a:extLst>
          </p:cNvPr>
          <p:cNvSpPr txBox="1"/>
          <p:nvPr/>
        </p:nvSpPr>
        <p:spPr>
          <a:xfrm>
            <a:off x="8953500" y="6037209"/>
            <a:ext cx="138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Intersection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068006A-2A08-845D-57F3-9FF5CBD427A9}"/>
              </a:ext>
            </a:extLst>
          </p:cNvPr>
          <p:cNvSpPr/>
          <p:nvPr/>
        </p:nvSpPr>
        <p:spPr>
          <a:xfrm>
            <a:off x="8730345" y="5689182"/>
            <a:ext cx="223155" cy="223155"/>
          </a:xfrm>
          <a:prstGeom prst="roundRect">
            <a:avLst/>
          </a:prstGeom>
          <a:solidFill>
            <a:srgbClr val="D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80937A2-77B2-8075-AD77-E9CCBC917D60}"/>
              </a:ext>
            </a:extLst>
          </p:cNvPr>
          <p:cNvSpPr/>
          <p:nvPr/>
        </p:nvSpPr>
        <p:spPr>
          <a:xfrm>
            <a:off x="8730345" y="6110297"/>
            <a:ext cx="223155" cy="223155"/>
          </a:xfrm>
          <a:prstGeom prst="roundRect">
            <a:avLst/>
          </a:prstGeom>
          <a:solidFill>
            <a:srgbClr val="8DE1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A3D0EF-9B5A-7416-7192-14787D46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10" y="2130006"/>
            <a:ext cx="3537007" cy="3168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FE9692-7F5B-3DB6-4815-686B21A6058C}"/>
              </a:ext>
            </a:extLst>
          </p:cNvPr>
          <p:cNvSpPr txBox="1"/>
          <p:nvPr/>
        </p:nvSpPr>
        <p:spPr>
          <a:xfrm>
            <a:off x="665357" y="3336986"/>
            <a:ext cx="6248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Compute Intersection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Identify </a:t>
            </a:r>
            <a:r>
              <a:rPr lang="en-GB" b="1" dirty="0">
                <a:solidFill>
                  <a:srgbClr val="0E0E0E"/>
                </a:solidFill>
                <a:effectLst/>
              </a:rPr>
              <a:t>intersecting regions</a:t>
            </a:r>
            <a:r>
              <a:rPr lang="en-GB" dirty="0">
                <a:solidFill>
                  <a:srgbClr val="0E0E0E"/>
                </a:solidFill>
                <a:effectLst/>
              </a:rPr>
              <a:t> between the grids, preparing for similarity calculation.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241633-7B4D-5966-4196-69BDC3E792C1}"/>
              </a:ext>
            </a:extLst>
          </p:cNvPr>
          <p:cNvSpPr/>
          <p:nvPr/>
        </p:nvSpPr>
        <p:spPr>
          <a:xfrm>
            <a:off x="636297" y="4625242"/>
            <a:ext cx="6053575" cy="1781299"/>
          </a:xfrm>
          <a:prstGeom prst="rect">
            <a:avLst/>
          </a:prstGeom>
          <a:solidFill>
            <a:schemeClr val="lt1">
              <a:alpha val="7543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CCA12-70B4-40BC-A834-CC9406B6223C}"/>
              </a:ext>
            </a:extLst>
          </p:cNvPr>
          <p:cNvSpPr txBox="1"/>
          <p:nvPr/>
        </p:nvSpPr>
        <p:spPr>
          <a:xfrm>
            <a:off x="672976" y="1744242"/>
            <a:ext cx="62485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Create 3D Occupancy Grid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Create for each point cloud a </a:t>
            </a:r>
            <a:r>
              <a:rPr lang="en-GB" b="1" dirty="0">
                <a:solidFill>
                  <a:srgbClr val="0E0E0E"/>
                </a:solidFill>
                <a:effectLst/>
              </a:rPr>
              <a:t>3D occupancy grid</a:t>
            </a:r>
            <a:r>
              <a:rPr lang="en-GB" dirty="0">
                <a:solidFill>
                  <a:srgbClr val="0E0E0E"/>
                </a:solidFill>
                <a:effectLst/>
              </a:rPr>
              <a:t>. This </a:t>
            </a:r>
            <a:r>
              <a:rPr lang="en-GB" b="1" dirty="0">
                <a:solidFill>
                  <a:srgbClr val="0E0E0E"/>
                </a:solidFill>
                <a:effectLst/>
              </a:rPr>
              <a:t>standardizes</a:t>
            </a:r>
            <a:r>
              <a:rPr lang="en-GB" dirty="0">
                <a:solidFill>
                  <a:srgbClr val="0E0E0E"/>
                </a:solidFill>
                <a:effectLst/>
              </a:rPr>
              <a:t> the point cloud </a:t>
            </a:r>
            <a:r>
              <a:rPr lang="en-GB" b="1" dirty="0">
                <a:solidFill>
                  <a:srgbClr val="0E0E0E"/>
                </a:solidFill>
                <a:effectLst/>
              </a:rPr>
              <a:t>resolution</a:t>
            </a:r>
            <a:r>
              <a:rPr lang="en-GB" dirty="0">
                <a:solidFill>
                  <a:srgbClr val="0E0E0E"/>
                </a:solidFill>
                <a:effectLst/>
              </a:rPr>
              <a:t> and enables </a:t>
            </a:r>
            <a:r>
              <a:rPr lang="en-GB" b="1" dirty="0">
                <a:solidFill>
                  <a:srgbClr val="0E0E0E"/>
                </a:solidFill>
                <a:effectLst/>
              </a:rPr>
              <a:t>direct comparison</a:t>
            </a:r>
            <a:r>
              <a:rPr lang="en-GB" dirty="0">
                <a:solidFill>
                  <a:srgbClr val="0E0E0E"/>
                </a:solidFill>
                <a:effectLst/>
              </a:rPr>
              <a:t> between different point clouds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FEDE7B-750F-C4D3-31EC-3281FDE9C181}"/>
              </a:ext>
            </a:extLst>
          </p:cNvPr>
          <p:cNvSpPr txBox="1"/>
          <p:nvPr/>
        </p:nvSpPr>
        <p:spPr>
          <a:xfrm>
            <a:off x="672977" y="4625242"/>
            <a:ext cx="62485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Compute Dice Coefficient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Calculate the </a:t>
            </a:r>
            <a:r>
              <a:rPr lang="en-GB" b="1" dirty="0">
                <a:solidFill>
                  <a:srgbClr val="0E0E0E"/>
                </a:solidFill>
                <a:effectLst/>
              </a:rPr>
              <a:t>Dice Coefficient </a:t>
            </a:r>
            <a:r>
              <a:rPr lang="en-GB" dirty="0">
                <a:solidFill>
                  <a:srgbClr val="0E0E0E"/>
                </a:solidFill>
                <a:effectLst/>
              </a:rPr>
              <a:t>to quantify overlap. If it </a:t>
            </a:r>
            <a:r>
              <a:rPr lang="en-GB" b="1" dirty="0">
                <a:solidFill>
                  <a:srgbClr val="0E0E0E"/>
                </a:solidFill>
                <a:effectLst/>
              </a:rPr>
              <a:t>exceeds a threshold</a:t>
            </a:r>
            <a:r>
              <a:rPr lang="en-GB" dirty="0">
                <a:solidFill>
                  <a:srgbClr val="0E0E0E"/>
                </a:solidFill>
                <a:effectLst/>
              </a:rPr>
              <a:t>, the clouds are considered to represent the </a:t>
            </a:r>
            <a:r>
              <a:rPr lang="en-GB" b="1" dirty="0">
                <a:solidFill>
                  <a:srgbClr val="0E0E0E"/>
                </a:solidFill>
                <a:effectLst/>
              </a:rPr>
              <a:t>same object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8042DF-023C-3D42-C966-5F40DE72D038}"/>
              </a:ext>
            </a:extLst>
          </p:cNvPr>
          <p:cNvSpPr/>
          <p:nvPr/>
        </p:nvSpPr>
        <p:spPr>
          <a:xfrm>
            <a:off x="672976" y="4483491"/>
            <a:ext cx="6053575" cy="1781299"/>
          </a:xfrm>
          <a:prstGeom prst="rect">
            <a:avLst/>
          </a:prstGeom>
          <a:solidFill>
            <a:schemeClr val="lt1">
              <a:alpha val="7543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76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E69F-3083-BAB0-EA73-DC2B75E0B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609789-6F79-D75E-D030-41AF1B0921B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80650" y="2634572"/>
            <a:ext cx="3573150" cy="140482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F8D06D5-7632-528E-5BB4-895D0B04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6" y="365123"/>
            <a:ext cx="5054600" cy="1325563"/>
          </a:xfrm>
        </p:spPr>
        <p:txBody>
          <a:bodyPr/>
          <a:lstStyle/>
          <a:p>
            <a:r>
              <a:rPr lang="en-GB" dirty="0"/>
              <a:t>Point Cloud Overlap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AD93B-330A-AEF3-9CF3-C59609CB527D}"/>
              </a:ext>
            </a:extLst>
          </p:cNvPr>
          <p:cNvSpPr txBox="1"/>
          <p:nvPr/>
        </p:nvSpPr>
        <p:spPr>
          <a:xfrm>
            <a:off x="665357" y="3336986"/>
            <a:ext cx="6248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Compute Intersection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Identify </a:t>
            </a:r>
            <a:r>
              <a:rPr lang="en-GB" b="1" dirty="0">
                <a:solidFill>
                  <a:srgbClr val="0E0E0E"/>
                </a:solidFill>
                <a:effectLst/>
              </a:rPr>
              <a:t>intersecting regions</a:t>
            </a:r>
            <a:r>
              <a:rPr lang="en-GB" dirty="0">
                <a:solidFill>
                  <a:srgbClr val="0E0E0E"/>
                </a:solidFill>
                <a:effectLst/>
              </a:rPr>
              <a:t> between the grids, preparing for similarity calculation.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77C649-D751-3090-6E20-11CA6978D7ED}"/>
              </a:ext>
            </a:extLst>
          </p:cNvPr>
          <p:cNvSpPr/>
          <p:nvPr/>
        </p:nvSpPr>
        <p:spPr>
          <a:xfrm>
            <a:off x="636297" y="4625242"/>
            <a:ext cx="6053575" cy="1781299"/>
          </a:xfrm>
          <a:prstGeom prst="rect">
            <a:avLst/>
          </a:prstGeom>
          <a:solidFill>
            <a:schemeClr val="lt1">
              <a:alpha val="7543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67F5C-6B38-3ED8-E0C9-9994A4548939}"/>
              </a:ext>
            </a:extLst>
          </p:cNvPr>
          <p:cNvSpPr txBox="1"/>
          <p:nvPr/>
        </p:nvSpPr>
        <p:spPr>
          <a:xfrm>
            <a:off x="672976" y="1744242"/>
            <a:ext cx="62485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Create 3D Occupancy Grid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Create for each point cloud a </a:t>
            </a:r>
            <a:r>
              <a:rPr lang="en-GB" b="1" dirty="0">
                <a:solidFill>
                  <a:srgbClr val="0E0E0E"/>
                </a:solidFill>
                <a:effectLst/>
              </a:rPr>
              <a:t>3D occupancy grid</a:t>
            </a:r>
            <a:r>
              <a:rPr lang="en-GB" dirty="0">
                <a:solidFill>
                  <a:srgbClr val="0E0E0E"/>
                </a:solidFill>
                <a:effectLst/>
              </a:rPr>
              <a:t>. This </a:t>
            </a:r>
            <a:r>
              <a:rPr lang="en-GB" b="1" dirty="0">
                <a:solidFill>
                  <a:srgbClr val="0E0E0E"/>
                </a:solidFill>
                <a:effectLst/>
              </a:rPr>
              <a:t>standardizes</a:t>
            </a:r>
            <a:r>
              <a:rPr lang="en-GB" dirty="0">
                <a:solidFill>
                  <a:srgbClr val="0E0E0E"/>
                </a:solidFill>
                <a:effectLst/>
              </a:rPr>
              <a:t> the point cloud </a:t>
            </a:r>
            <a:r>
              <a:rPr lang="en-GB" b="1" dirty="0">
                <a:solidFill>
                  <a:srgbClr val="0E0E0E"/>
                </a:solidFill>
                <a:effectLst/>
              </a:rPr>
              <a:t>resolution</a:t>
            </a:r>
            <a:r>
              <a:rPr lang="en-GB" dirty="0">
                <a:solidFill>
                  <a:srgbClr val="0E0E0E"/>
                </a:solidFill>
                <a:effectLst/>
              </a:rPr>
              <a:t> and enables </a:t>
            </a:r>
            <a:r>
              <a:rPr lang="en-GB" b="1" dirty="0">
                <a:solidFill>
                  <a:srgbClr val="0E0E0E"/>
                </a:solidFill>
                <a:effectLst/>
              </a:rPr>
              <a:t>direct comparison</a:t>
            </a:r>
            <a:r>
              <a:rPr lang="en-GB" dirty="0">
                <a:solidFill>
                  <a:srgbClr val="0E0E0E"/>
                </a:solidFill>
                <a:effectLst/>
              </a:rPr>
              <a:t> between different point clouds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49DF-402A-9972-B83A-7ED2BBEE6962}"/>
              </a:ext>
            </a:extLst>
          </p:cNvPr>
          <p:cNvSpPr txBox="1"/>
          <p:nvPr/>
        </p:nvSpPr>
        <p:spPr>
          <a:xfrm>
            <a:off x="672977" y="4625242"/>
            <a:ext cx="62485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Compute Dice Coefficient</a:t>
            </a:r>
            <a:endParaRPr lang="en-GB" sz="2000" dirty="0">
              <a:solidFill>
                <a:srgbClr val="0E0E0E"/>
              </a:solidFill>
              <a:effectLst/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Calculate the </a:t>
            </a:r>
            <a:r>
              <a:rPr lang="en-GB" b="1" dirty="0">
                <a:solidFill>
                  <a:srgbClr val="0E0E0E"/>
                </a:solidFill>
                <a:effectLst/>
              </a:rPr>
              <a:t>Dice Coefficient </a:t>
            </a:r>
            <a:r>
              <a:rPr lang="en-GB" dirty="0">
                <a:solidFill>
                  <a:srgbClr val="0E0E0E"/>
                </a:solidFill>
                <a:effectLst/>
              </a:rPr>
              <a:t>to quantify overlap. If it </a:t>
            </a:r>
            <a:r>
              <a:rPr lang="en-GB" b="1" dirty="0">
                <a:solidFill>
                  <a:srgbClr val="0E0E0E"/>
                </a:solidFill>
                <a:effectLst/>
              </a:rPr>
              <a:t>exceeds a threshold</a:t>
            </a:r>
            <a:r>
              <a:rPr lang="en-GB" dirty="0">
                <a:solidFill>
                  <a:srgbClr val="0E0E0E"/>
                </a:solidFill>
                <a:effectLst/>
              </a:rPr>
              <a:t>, the clouds are considered to represent the </a:t>
            </a:r>
            <a:r>
              <a:rPr lang="en-GB" b="1" dirty="0">
                <a:solidFill>
                  <a:srgbClr val="0E0E0E"/>
                </a:solidFill>
                <a:effectLst/>
              </a:rPr>
              <a:t>same object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FF78C2-47AA-E7F4-FA79-DA7410A6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5" y="365123"/>
            <a:ext cx="6747155" cy="1325563"/>
          </a:xfrm>
        </p:spPr>
        <p:txBody>
          <a:bodyPr/>
          <a:lstStyle/>
          <a:p>
            <a:r>
              <a:rPr lang="en-GB" dirty="0"/>
              <a:t>Data Collection and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EEB85-160B-2371-1764-9482BEF8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24" y="0"/>
            <a:ext cx="5871276" cy="3428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A13FC-B29C-D9DF-A72C-B4B444740CF6}"/>
              </a:ext>
            </a:extLst>
          </p:cNvPr>
          <p:cNvSpPr txBox="1"/>
          <p:nvPr/>
        </p:nvSpPr>
        <p:spPr>
          <a:xfrm>
            <a:off x="672974" y="2136451"/>
            <a:ext cx="4433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Collection Method</a:t>
            </a:r>
          </a:p>
          <a:p>
            <a:r>
              <a:rPr lang="en-GB" b="1" dirty="0"/>
              <a:t>Manual Navigation </a:t>
            </a:r>
            <a:r>
              <a:rPr lang="en-GB" dirty="0"/>
              <a:t>of Heron Robot in 7 different Environments with </a:t>
            </a:r>
            <a:r>
              <a:rPr lang="en-GB" b="1" dirty="0"/>
              <a:t>RTAB-MAP</a:t>
            </a:r>
            <a:r>
              <a:rPr lang="en-GB" dirty="0"/>
              <a:t> used for </a:t>
            </a:r>
            <a:r>
              <a:rPr lang="en-GB" b="1" dirty="0"/>
              <a:t>environment reconstruction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AFF74-06E0-1E8C-3E71-0EA75ED5E2B8}"/>
              </a:ext>
            </a:extLst>
          </p:cNvPr>
          <p:cNvSpPr txBox="1"/>
          <p:nvPr/>
        </p:nvSpPr>
        <p:spPr>
          <a:xfrm>
            <a:off x="672973" y="5059492"/>
            <a:ext cx="4433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Dataset Overview</a:t>
            </a:r>
          </a:p>
          <a:p>
            <a:r>
              <a:rPr lang="en-GB" b="1" dirty="0"/>
              <a:t>101</a:t>
            </a:r>
            <a:r>
              <a:rPr lang="en-GB" dirty="0"/>
              <a:t> ground truth objects across </a:t>
            </a:r>
            <a:r>
              <a:rPr lang="en-GB" b="1" dirty="0"/>
              <a:t>13 categories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8466CEF-D888-4043-0542-A85E145E1C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76517"/>
              </p:ext>
            </p:extLst>
          </p:nvPr>
        </p:nvGraphicFramePr>
        <p:xfrm>
          <a:off x="6320724" y="3260985"/>
          <a:ext cx="5666128" cy="3597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41AD7D-B3B6-7FD3-4684-DA43FD641631}"/>
              </a:ext>
            </a:extLst>
          </p:cNvPr>
          <p:cNvSpPr txBox="1"/>
          <p:nvPr/>
        </p:nvSpPr>
        <p:spPr>
          <a:xfrm>
            <a:off x="672973" y="3736471"/>
            <a:ext cx="4433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Data Annotation</a:t>
            </a:r>
          </a:p>
          <a:p>
            <a:r>
              <a:rPr lang="en-GB" dirty="0"/>
              <a:t>The </a:t>
            </a:r>
            <a:r>
              <a:rPr lang="en-GB" b="1" dirty="0"/>
              <a:t>final reconstructed environment </a:t>
            </a:r>
            <a:r>
              <a:rPr lang="en-GB" dirty="0"/>
              <a:t>undergo </a:t>
            </a:r>
            <a:r>
              <a:rPr lang="en-GB" b="1" dirty="0"/>
              <a:t>labelling</a:t>
            </a:r>
            <a:r>
              <a:rPr lang="en-GB" dirty="0"/>
              <a:t> and </a:t>
            </a:r>
            <a:r>
              <a:rPr lang="en-GB" b="1" dirty="0"/>
              <a:t>bounding boxes </a:t>
            </a:r>
            <a:r>
              <a:rPr lang="en-GB" dirty="0"/>
              <a:t>annotation with </a:t>
            </a:r>
            <a:r>
              <a:rPr lang="en-GB" b="1" dirty="0" err="1"/>
              <a:t>LabelCloud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3754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DC6A-F97E-F181-BFAD-9A4F4E06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62250"/>
            <a:ext cx="4436327" cy="1133499"/>
          </a:xfrm>
        </p:spPr>
        <p:txBody>
          <a:bodyPr>
            <a:noAutofit/>
          </a:bodyPr>
          <a:lstStyle/>
          <a:p>
            <a:pPr algn="ctr"/>
            <a:r>
              <a:rPr lang="en-IT" dirty="0">
                <a:latin typeface="+mn-lt"/>
              </a:rPr>
              <a:t>Motivation and background</a:t>
            </a:r>
          </a:p>
        </p:txBody>
      </p:sp>
      <p:sp>
        <p:nvSpPr>
          <p:cNvPr id="3" name="Rectangle 2" descr="Robot">
            <a:extLst>
              <a:ext uri="{FF2B5EF4-FFF2-40B4-BE49-F238E27FC236}">
                <a16:creationId xmlns:a16="http://schemas.microsoft.com/office/drawing/2014/main" id="{FD142FF5-15F7-15DF-1C32-4956FADE5B40}"/>
              </a:ext>
            </a:extLst>
          </p:cNvPr>
          <p:cNvSpPr/>
          <p:nvPr/>
        </p:nvSpPr>
        <p:spPr>
          <a:xfrm>
            <a:off x="6406828" y="1386584"/>
            <a:ext cx="798222" cy="79822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solidFill>
              <a:schemeClr val="accent2">
                <a:alpha val="0"/>
              </a:schemeClr>
            </a:solidFill>
          </a:ln>
        </p:spPr>
        <p:style>
          <a:lnRef idx="2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Rectangle 7" descr="Statistics">
            <a:extLst>
              <a:ext uri="{FF2B5EF4-FFF2-40B4-BE49-F238E27FC236}">
                <a16:creationId xmlns:a16="http://schemas.microsoft.com/office/drawing/2014/main" id="{CC2B473B-C8A2-FAAA-E397-A5B1049EF915}"/>
              </a:ext>
            </a:extLst>
          </p:cNvPr>
          <p:cNvSpPr/>
          <p:nvPr/>
        </p:nvSpPr>
        <p:spPr>
          <a:xfrm>
            <a:off x="6406827" y="3156014"/>
            <a:ext cx="798223" cy="79822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 descr="Stopwatch">
            <a:extLst>
              <a:ext uri="{FF2B5EF4-FFF2-40B4-BE49-F238E27FC236}">
                <a16:creationId xmlns:a16="http://schemas.microsoft.com/office/drawing/2014/main" id="{E90AA045-C347-9EE8-FFFB-7C92A109B68C}"/>
              </a:ext>
            </a:extLst>
          </p:cNvPr>
          <p:cNvSpPr/>
          <p:nvPr/>
        </p:nvSpPr>
        <p:spPr>
          <a:xfrm>
            <a:off x="6406827" y="4925445"/>
            <a:ext cx="798223" cy="79822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FC802B-EDF0-0B59-F7A1-614166AA7E8C}"/>
              </a:ext>
            </a:extLst>
          </p:cNvPr>
          <p:cNvSpPr txBox="1"/>
          <p:nvPr/>
        </p:nvSpPr>
        <p:spPr>
          <a:xfrm>
            <a:off x="7778878" y="3156014"/>
            <a:ext cx="3321910" cy="7982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kern="1200" dirty="0"/>
              <a:t>Combining RGB and depth data improves object detection and localization accuracy</a:t>
            </a:r>
            <a:endParaRPr lang="en-US" kern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6AE13-7B79-3799-A777-04AE0126FF5A}"/>
              </a:ext>
            </a:extLst>
          </p:cNvPr>
          <p:cNvSpPr txBox="1"/>
          <p:nvPr/>
        </p:nvSpPr>
        <p:spPr>
          <a:xfrm>
            <a:off x="7778878" y="1224833"/>
            <a:ext cx="3252645" cy="112172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kern="1200" dirty="0"/>
              <a:t>3D semantic mapping enables robots to identify,  reach and interact with objects in complex environments.</a:t>
            </a:r>
            <a:endParaRPr lang="en-US" kern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97D2E-435C-1790-0E35-D52DB073269E}"/>
              </a:ext>
            </a:extLst>
          </p:cNvPr>
          <p:cNvSpPr txBox="1"/>
          <p:nvPr/>
        </p:nvSpPr>
        <p:spPr>
          <a:xfrm>
            <a:off x="7778878" y="5051050"/>
            <a:ext cx="3611250" cy="5470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/>
              <a:t>Real Time performance is critical for practical robotic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32501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BEC3-0536-1578-8182-DF90AF66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8027021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E0E0E"/>
                </a:solidFill>
                <a:effectLst/>
              </a:rPr>
              <a:t>Evaluation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55ABA-405F-AD0B-CFED-E50EDD2FD976}"/>
              </a:ext>
            </a:extLst>
          </p:cNvPr>
          <p:cNvSpPr txBox="1"/>
          <p:nvPr/>
        </p:nvSpPr>
        <p:spPr>
          <a:xfrm>
            <a:off x="840243" y="3014521"/>
            <a:ext cx="48266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Compute TP, FP, FN</a:t>
            </a:r>
          </a:p>
          <a:p>
            <a:r>
              <a:rPr lang="en-GB" dirty="0"/>
              <a:t>From these sets compute </a:t>
            </a:r>
            <a:r>
              <a:rPr lang="en-GB" b="1" dirty="0"/>
              <a:t>True Positives (TP), False Positives (FP) </a:t>
            </a:r>
            <a:r>
              <a:rPr lang="en-GB" dirty="0"/>
              <a:t>and </a:t>
            </a:r>
            <a:r>
              <a:rPr lang="en-GB" b="1" dirty="0"/>
              <a:t>False Negatives (FN) </a:t>
            </a:r>
            <a:r>
              <a:rPr lang="en-GB" dirty="0"/>
              <a:t>for each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34D4C-7526-DC3F-E611-5ADB3EAC530B}"/>
              </a:ext>
            </a:extLst>
          </p:cNvPr>
          <p:cNvSpPr txBox="1"/>
          <p:nvPr/>
        </p:nvSpPr>
        <p:spPr>
          <a:xfrm>
            <a:off x="838197" y="1515034"/>
            <a:ext cx="509346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Match Ground Truth and Predicted Objects </a:t>
            </a:r>
          </a:p>
          <a:p>
            <a:r>
              <a:rPr lang="en-GB" dirty="0"/>
              <a:t>Using a minimum overlap threshold, we extract sets of </a:t>
            </a:r>
            <a:r>
              <a:rPr lang="en-GB" b="1" dirty="0"/>
              <a:t>matching pairs</a:t>
            </a:r>
            <a:r>
              <a:rPr lang="en-GB" dirty="0"/>
              <a:t>, </a:t>
            </a:r>
            <a:r>
              <a:rPr lang="en-GB" b="1" dirty="0"/>
              <a:t>missed ground truths</a:t>
            </a:r>
            <a:r>
              <a:rPr lang="en-GB" dirty="0"/>
              <a:t> and </a:t>
            </a:r>
            <a:r>
              <a:rPr lang="en-GB" b="1" dirty="0"/>
              <a:t>phantom predictions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68616-DBC1-E108-9791-D6B90489D67B}"/>
              </a:ext>
            </a:extLst>
          </p:cNvPr>
          <p:cNvSpPr txBox="1"/>
          <p:nvPr/>
        </p:nvSpPr>
        <p:spPr>
          <a:xfrm>
            <a:off x="838197" y="4514008"/>
            <a:ext cx="403723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Metrics</a:t>
            </a:r>
          </a:p>
          <a:p>
            <a:pPr>
              <a:buClr>
                <a:srgbClr val="C00000"/>
              </a:buClr>
              <a:buSzPct val="200000"/>
            </a:pPr>
            <a:r>
              <a:rPr lang="en-GB" dirty="0"/>
              <a:t>Mean Average Precision (</a:t>
            </a:r>
            <a:r>
              <a:rPr lang="en-GB" dirty="0" err="1"/>
              <a:t>mAP</a:t>
            </a:r>
            <a:r>
              <a:rPr lang="en-GB" dirty="0"/>
              <a:t>)</a:t>
            </a:r>
          </a:p>
          <a:p>
            <a:pPr>
              <a:buClr>
                <a:srgbClr val="C00000"/>
              </a:buClr>
              <a:buSzPct val="200000"/>
            </a:pPr>
            <a:r>
              <a:rPr lang="en-GB" dirty="0"/>
              <a:t>Macro averaged Precision</a:t>
            </a:r>
          </a:p>
          <a:p>
            <a:pPr>
              <a:buClr>
                <a:srgbClr val="C00000"/>
              </a:buClr>
              <a:buSzPct val="200000"/>
            </a:pPr>
            <a:r>
              <a:rPr lang="en-GB" dirty="0"/>
              <a:t>Macro Averaged Recall</a:t>
            </a:r>
          </a:p>
          <a:p>
            <a:pPr>
              <a:buClr>
                <a:srgbClr val="C00000"/>
              </a:buClr>
              <a:buSzPct val="200000"/>
            </a:pPr>
            <a:r>
              <a:rPr lang="en-GB" dirty="0"/>
              <a:t>Macro Averaged F1-Score</a:t>
            </a:r>
          </a:p>
          <a:p>
            <a:pPr>
              <a:buClr>
                <a:srgbClr val="C00000"/>
              </a:buClr>
              <a:buSzPct val="200000"/>
            </a:pPr>
            <a:r>
              <a:rPr lang="en-GB" dirty="0"/>
              <a:t>Frames Per Second (FPS)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C37A0-A018-D268-1345-40177F62E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883" y="2013523"/>
            <a:ext cx="5384671" cy="3233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9822DA-1B78-C043-6670-B8D515AE751D}"/>
              </a:ext>
            </a:extLst>
          </p:cNvPr>
          <p:cNvSpPr txBox="1"/>
          <p:nvPr/>
        </p:nvSpPr>
        <p:spPr>
          <a:xfrm>
            <a:off x="7825827" y="152898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Matching pairs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08D55-87EB-9176-B6B1-20203009C8A4}"/>
              </a:ext>
            </a:extLst>
          </p:cNvPr>
          <p:cNvSpPr txBox="1"/>
          <p:nvPr/>
        </p:nvSpPr>
        <p:spPr>
          <a:xfrm>
            <a:off x="5870762" y="5600323"/>
            <a:ext cx="1940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Phantom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B3211-E0C3-579D-26DC-DA533B1DE8CD}"/>
              </a:ext>
            </a:extLst>
          </p:cNvPr>
          <p:cNvSpPr txBox="1"/>
          <p:nvPr/>
        </p:nvSpPr>
        <p:spPr>
          <a:xfrm>
            <a:off x="9533474" y="4532957"/>
            <a:ext cx="2024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Missed Ground Truth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8D463-D016-1495-6EA4-14646B1480E3}"/>
              </a:ext>
            </a:extLst>
          </p:cNvPr>
          <p:cNvCxnSpPr>
            <a:stCxn id="4" idx="2"/>
          </p:cNvCxnSpPr>
          <p:nvPr/>
        </p:nvCxnSpPr>
        <p:spPr>
          <a:xfrm>
            <a:off x="8568178" y="1867536"/>
            <a:ext cx="0" cy="416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3578F-8B94-6D44-61A2-D6B40BFA95E6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841027" y="5246626"/>
            <a:ext cx="1" cy="353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EE588F-ED42-0D0F-70AF-C357FF54D2E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0545514" y="4063117"/>
            <a:ext cx="0" cy="469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94533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F49FC-A29D-828A-F7EA-F92CB1E99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8F7287-5B9F-FE70-D9BD-4B38394D4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670181" cy="1325563"/>
          </a:xfrm>
        </p:spPr>
        <p:txBody>
          <a:bodyPr>
            <a:normAutofit/>
          </a:bodyPr>
          <a:lstStyle/>
          <a:p>
            <a:r>
              <a:rPr lang="en-GB" dirty="0"/>
              <a:t>Results – Time Analysis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8E6667-E302-499B-8F56-4AA6A5CEB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105763"/>
              </p:ext>
            </p:extLst>
          </p:nvPr>
        </p:nvGraphicFramePr>
        <p:xfrm>
          <a:off x="6343449" y="1737181"/>
          <a:ext cx="4822086" cy="2357770"/>
        </p:xfrm>
        <a:graphic>
          <a:graphicData uri="http://schemas.openxmlformats.org/drawingml/2006/table">
            <a:tbl>
              <a:tblPr firstRow="1"/>
              <a:tblGrid>
                <a:gridCol w="2411043">
                  <a:extLst>
                    <a:ext uri="{9D8B030D-6E8A-4147-A177-3AD203B41FA5}">
                      <a16:colId xmlns:a16="http://schemas.microsoft.com/office/drawing/2014/main" val="110246351"/>
                    </a:ext>
                  </a:extLst>
                </a:gridCol>
                <a:gridCol w="2411043">
                  <a:extLst>
                    <a:ext uri="{9D8B030D-6E8A-4147-A177-3AD203B41FA5}">
                      <a16:colId xmlns:a16="http://schemas.microsoft.com/office/drawing/2014/main" val="2877460048"/>
                    </a:ext>
                  </a:extLst>
                </a:gridCol>
              </a:tblGrid>
              <a:tr h="66207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Average object number for each frame</a:t>
                      </a: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FPS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531879"/>
                  </a:ext>
                </a:extLst>
              </a:tr>
              <a:tr h="3391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22.73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1651233"/>
                  </a:ext>
                </a:extLst>
              </a:tr>
              <a:tr h="3391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11.36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006802"/>
                  </a:ext>
                </a:extLst>
              </a:tr>
              <a:tr h="3391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7.58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2736047"/>
                  </a:ext>
                </a:extLst>
              </a:tr>
              <a:tr h="3391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5.68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7310293"/>
                  </a:ext>
                </a:extLst>
              </a:tr>
              <a:tr h="3391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5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4.55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002" marR="82002" marT="41001" marB="41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72382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B3E80F-3E76-A1DF-345A-F3E097A9040E}"/>
              </a:ext>
            </a:extLst>
          </p:cNvPr>
          <p:cNvSpPr txBox="1"/>
          <p:nvPr/>
        </p:nvSpPr>
        <p:spPr>
          <a:xfrm>
            <a:off x="838199" y="5657671"/>
            <a:ext cx="1101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E0E0E"/>
                </a:solidFill>
                <a:effectLst/>
              </a:rPr>
              <a:t>The </a:t>
            </a:r>
            <a:r>
              <a:rPr lang="en-GB" b="1" i="1" dirty="0">
                <a:solidFill>
                  <a:srgbClr val="0E0E0E"/>
                </a:solidFill>
                <a:effectLst/>
                <a:cs typeface="Amasis MT Pro Medium" panose="020F0502020204030204" pitchFamily="34" charset="0"/>
              </a:rPr>
              <a:t>/objects</a:t>
            </a:r>
            <a:r>
              <a:rPr lang="en-GB" i="1" dirty="0">
                <a:solidFill>
                  <a:srgbClr val="0E0E0E"/>
                </a:solidFill>
                <a:effectLst/>
                <a:cs typeface="Amasis MT Pro Medium" panose="020F0502020204030204" pitchFamily="34" charset="0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</a:rPr>
              <a:t>topic uses a </a:t>
            </a:r>
            <a:r>
              <a:rPr lang="en-GB" b="1" dirty="0">
                <a:solidFill>
                  <a:srgbClr val="0E0E0E"/>
                </a:solidFill>
                <a:effectLst/>
              </a:rPr>
              <a:t>queue</a:t>
            </a:r>
            <a:r>
              <a:rPr lang="en-GB" dirty="0">
                <a:solidFill>
                  <a:srgbClr val="0E0E0E"/>
                </a:solidFill>
                <a:effectLst/>
              </a:rPr>
              <a:t> size of 5 to retain only the </a:t>
            </a:r>
            <a:r>
              <a:rPr lang="en-GB" b="1" dirty="0">
                <a:solidFill>
                  <a:srgbClr val="0E0E0E"/>
                </a:solidFill>
                <a:effectLst/>
              </a:rPr>
              <a:t>most recent detections</a:t>
            </a:r>
            <a:r>
              <a:rPr lang="en-GB" dirty="0">
                <a:solidFill>
                  <a:srgbClr val="0E0E0E"/>
                </a:solidFill>
                <a:effectLst/>
              </a:rPr>
              <a:t>, preventing backlog buildup.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7243C-8325-2144-85FC-EF73CDC69F67}"/>
              </a:ext>
            </a:extLst>
          </p:cNvPr>
          <p:cNvSpPr txBox="1"/>
          <p:nvPr/>
        </p:nvSpPr>
        <p:spPr>
          <a:xfrm>
            <a:off x="838199" y="1690688"/>
            <a:ext cx="4610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System Performance Evaluation</a:t>
            </a:r>
          </a:p>
          <a:p>
            <a:r>
              <a:rPr lang="en-GB" dirty="0"/>
              <a:t>Execution times measured across </a:t>
            </a:r>
            <a:r>
              <a:rPr lang="en-GB" b="1" dirty="0"/>
              <a:t>Detection</a:t>
            </a:r>
            <a:r>
              <a:rPr lang="en-GB" dirty="0"/>
              <a:t>, </a:t>
            </a:r>
            <a:r>
              <a:rPr lang="en-GB" b="1" dirty="0"/>
              <a:t>Mapping</a:t>
            </a:r>
            <a:r>
              <a:rPr lang="en-GB" dirty="0"/>
              <a:t> and </a:t>
            </a:r>
            <a:r>
              <a:rPr lang="en-GB" b="1" dirty="0"/>
              <a:t>World</a:t>
            </a:r>
            <a:r>
              <a:rPr lang="en-GB" dirty="0"/>
              <a:t> nodes.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B329E-AC67-5FCA-FE65-E37B14471A4F}"/>
              </a:ext>
            </a:extLst>
          </p:cNvPr>
          <p:cNvSpPr txBox="1"/>
          <p:nvPr/>
        </p:nvSpPr>
        <p:spPr>
          <a:xfrm>
            <a:off x="838198" y="2940551"/>
            <a:ext cx="4610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Asynchronous Processing</a:t>
            </a:r>
            <a:endParaRPr lang="en-GB" sz="2000" b="1" dirty="0">
              <a:solidFill>
                <a:srgbClr val="0E0E0E"/>
              </a:solidFill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Each node runs on </a:t>
            </a:r>
            <a:r>
              <a:rPr lang="en-GB" b="1" dirty="0">
                <a:solidFill>
                  <a:srgbClr val="0E0E0E"/>
                </a:solidFill>
                <a:effectLst/>
              </a:rPr>
              <a:t>separate threads</a:t>
            </a:r>
            <a:r>
              <a:rPr lang="en-GB" dirty="0">
                <a:solidFill>
                  <a:srgbClr val="0E0E0E"/>
                </a:solidFill>
                <a:effectLst/>
              </a:rPr>
              <a:t>, enabling </a:t>
            </a:r>
            <a:r>
              <a:rPr lang="en-GB" b="1" dirty="0">
                <a:solidFill>
                  <a:srgbClr val="0E0E0E"/>
                </a:solidFill>
                <a:effectLst/>
              </a:rPr>
              <a:t>parallel processing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72693-DD01-2738-2486-61C356051C4C}"/>
              </a:ext>
            </a:extLst>
          </p:cNvPr>
          <p:cNvSpPr txBox="1"/>
          <p:nvPr/>
        </p:nvSpPr>
        <p:spPr>
          <a:xfrm>
            <a:off x="838198" y="4190414"/>
            <a:ext cx="461036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FPS Bottleneck</a:t>
            </a:r>
            <a:r>
              <a:rPr lang="en-GB" sz="2000" dirty="0">
                <a:solidFill>
                  <a:srgbClr val="0E0E0E"/>
                </a:solidFill>
                <a:effectLst/>
              </a:rPr>
              <a:t>: </a:t>
            </a:r>
          </a:p>
          <a:p>
            <a:r>
              <a:rPr lang="en-GB" dirty="0">
                <a:solidFill>
                  <a:srgbClr val="0E0E0E"/>
                </a:solidFill>
                <a:effectLst/>
              </a:rPr>
              <a:t>Since Detectio</a:t>
            </a:r>
            <a:r>
              <a:rPr lang="en-GB" dirty="0">
                <a:solidFill>
                  <a:srgbClr val="0E0E0E"/>
                </a:solidFill>
              </a:rPr>
              <a:t>n and Mapping nodes exceed 30FPS, </a:t>
            </a:r>
            <a:r>
              <a:rPr lang="en-GB" b="1" dirty="0">
                <a:solidFill>
                  <a:srgbClr val="0E0E0E"/>
                </a:solidFill>
              </a:rPr>
              <a:t>o</a:t>
            </a:r>
            <a:r>
              <a:rPr lang="en-GB" b="1" dirty="0">
                <a:solidFill>
                  <a:srgbClr val="0E0E0E"/>
                </a:solidFill>
                <a:effectLst/>
              </a:rPr>
              <a:t>nly the World node affects the overall frame rate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64919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C9F9B-2322-5D3A-FF92-A3041F32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670181" cy="1325563"/>
          </a:xfrm>
        </p:spPr>
        <p:txBody>
          <a:bodyPr>
            <a:normAutofit/>
          </a:bodyPr>
          <a:lstStyle/>
          <a:p>
            <a:r>
              <a:rPr lang="en-GB" dirty="0"/>
              <a:t>Results – Performance Metrics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4521B62-4C9E-A37C-E89D-F1CD303A3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647109"/>
              </p:ext>
            </p:extLst>
          </p:nvPr>
        </p:nvGraphicFramePr>
        <p:xfrm>
          <a:off x="5916010" y="1523930"/>
          <a:ext cx="5823859" cy="4854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544130B-E0FB-D789-6009-B89B0D891D28}"/>
              </a:ext>
            </a:extLst>
          </p:cNvPr>
          <p:cNvSpPr txBox="1"/>
          <p:nvPr/>
        </p:nvSpPr>
        <p:spPr>
          <a:xfrm>
            <a:off x="1292491" y="1690688"/>
            <a:ext cx="416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E0E0E"/>
                </a:solidFill>
                <a:effectLst/>
              </a:rPr>
              <a:t>Metrics evaluated at </a:t>
            </a:r>
            <a:r>
              <a:rPr lang="en-GB" b="1" dirty="0">
                <a:solidFill>
                  <a:srgbClr val="0E0E0E"/>
                </a:solidFill>
                <a:effectLst/>
              </a:rPr>
              <a:t>different overlap thresholds</a:t>
            </a:r>
            <a:r>
              <a:rPr lang="en-GB" dirty="0">
                <a:solidFill>
                  <a:srgbClr val="0E0E0E"/>
                </a:solidFill>
                <a:effectLst/>
              </a:rPr>
              <a:t> to assess performance across </a:t>
            </a:r>
            <a:r>
              <a:rPr lang="en-GB" b="1" dirty="0">
                <a:solidFill>
                  <a:srgbClr val="0E0E0E"/>
                </a:solidFill>
                <a:effectLst/>
              </a:rPr>
              <a:t>varying levels of spatial alignment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33970A-4E89-3A08-4234-53D1B737465C}"/>
              </a:ext>
            </a:extLst>
          </p:cNvPr>
          <p:cNvSpPr txBox="1"/>
          <p:nvPr/>
        </p:nvSpPr>
        <p:spPr>
          <a:xfrm>
            <a:off x="1292491" y="3028045"/>
            <a:ext cx="4169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E0E0E"/>
                </a:solidFill>
                <a:effectLst/>
              </a:rPr>
              <a:t>High results with </a:t>
            </a:r>
            <a:r>
              <a:rPr lang="en-GB" b="1" dirty="0">
                <a:solidFill>
                  <a:srgbClr val="0E0E0E"/>
                </a:solidFill>
                <a:effectLst/>
              </a:rPr>
              <a:t>low thresholds </a:t>
            </a:r>
            <a:r>
              <a:rPr lang="en-GB" dirty="0">
                <a:solidFill>
                  <a:srgbClr val="0E0E0E"/>
                </a:solidFill>
                <a:effectLst/>
              </a:rPr>
              <a:t>indicates </a:t>
            </a:r>
            <a:r>
              <a:rPr lang="en-GB" b="1" dirty="0">
                <a:solidFill>
                  <a:srgbClr val="0E0E0E"/>
                </a:solidFill>
                <a:effectLst/>
              </a:rPr>
              <a:t>good detection </a:t>
            </a:r>
            <a:r>
              <a:rPr lang="en-GB" dirty="0">
                <a:solidFill>
                  <a:srgbClr val="0E0E0E"/>
                </a:solidFill>
                <a:effectLst/>
              </a:rPr>
              <a:t>and </a:t>
            </a:r>
            <a:r>
              <a:rPr lang="en-GB" b="1" dirty="0">
                <a:solidFill>
                  <a:srgbClr val="0E0E0E"/>
                </a:solidFill>
                <a:effectLst/>
              </a:rPr>
              <a:t>localization</a:t>
            </a:r>
            <a:r>
              <a:rPr lang="en-GB" dirty="0">
                <a:solidFill>
                  <a:srgbClr val="0E0E0E"/>
                </a:solidFill>
                <a:effectLst/>
              </a:rPr>
              <a:t> performances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0C692-DD2E-13E3-AC65-EB572275C9F5}"/>
              </a:ext>
            </a:extLst>
          </p:cNvPr>
          <p:cNvSpPr txBox="1"/>
          <p:nvPr/>
        </p:nvSpPr>
        <p:spPr>
          <a:xfrm>
            <a:off x="1292491" y="4230164"/>
            <a:ext cx="416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E0E0E"/>
                </a:solidFill>
                <a:effectLst/>
              </a:rPr>
              <a:t>Performance </a:t>
            </a:r>
            <a:r>
              <a:rPr lang="en-GB" b="1" dirty="0">
                <a:solidFill>
                  <a:srgbClr val="0E0E0E"/>
                </a:solidFill>
                <a:effectLst/>
              </a:rPr>
              <a:t>decreases</a:t>
            </a:r>
            <a:r>
              <a:rPr lang="en-GB" dirty="0">
                <a:solidFill>
                  <a:srgbClr val="0E0E0E"/>
                </a:solidFill>
                <a:effectLst/>
              </a:rPr>
              <a:t> as </a:t>
            </a:r>
            <a:r>
              <a:rPr lang="en-GB" b="1" dirty="0">
                <a:solidFill>
                  <a:srgbClr val="0E0E0E"/>
                </a:solidFill>
                <a:effectLst/>
              </a:rPr>
              <a:t>overlap thresholds increase</a:t>
            </a:r>
            <a:r>
              <a:rPr lang="en-GB" dirty="0">
                <a:solidFill>
                  <a:srgbClr val="0E0E0E"/>
                </a:solidFill>
                <a:effectLst/>
              </a:rPr>
              <a:t>, indicating challenges in </a:t>
            </a:r>
            <a:r>
              <a:rPr lang="en-GB" b="1" dirty="0">
                <a:solidFill>
                  <a:srgbClr val="0E0E0E"/>
                </a:solidFill>
                <a:effectLst/>
              </a:rPr>
              <a:t>object volume reconstruction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09823-54FF-8329-6809-5B9440FAF6BA}"/>
              </a:ext>
            </a:extLst>
          </p:cNvPr>
          <p:cNvSpPr txBox="1"/>
          <p:nvPr/>
        </p:nvSpPr>
        <p:spPr>
          <a:xfrm>
            <a:off x="838200" y="3104989"/>
            <a:ext cx="4216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B1B4A"/>
              </a:buClr>
              <a:buSzPts val="4500"/>
            </a:pPr>
            <a:r>
              <a:rPr lang="en-GB" sz="4400" b="1" dirty="0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11662-B536-222F-CF53-DE024E896EF8}"/>
              </a:ext>
            </a:extLst>
          </p:cNvPr>
          <p:cNvSpPr txBox="1"/>
          <p:nvPr/>
        </p:nvSpPr>
        <p:spPr>
          <a:xfrm>
            <a:off x="838200" y="4445607"/>
            <a:ext cx="4216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B1B4A"/>
              </a:buClr>
              <a:buSzPts val="4500"/>
            </a:pPr>
            <a:r>
              <a:rPr lang="en-GB" sz="4400" b="1" dirty="0">
                <a:solidFill>
                  <a:srgbClr val="7B92ED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lang="en-GB" sz="4400" b="1" dirty="0">
              <a:solidFill>
                <a:srgbClr val="7B92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4819B-89DD-5C06-C63D-EE0AEABAFCF6}"/>
              </a:ext>
            </a:extLst>
          </p:cNvPr>
          <p:cNvSpPr txBox="1"/>
          <p:nvPr/>
        </p:nvSpPr>
        <p:spPr>
          <a:xfrm>
            <a:off x="890942" y="1906131"/>
            <a:ext cx="3161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B1B4A"/>
              </a:buClr>
              <a:buSzPts val="4500"/>
            </a:pPr>
            <a:r>
              <a:rPr lang="en-GB" sz="4400" b="1" dirty="0">
                <a:solidFill>
                  <a:srgbClr val="CB1B4A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lang="en-GB" sz="4400" b="1" dirty="0">
              <a:solidFill>
                <a:srgbClr val="CB1B4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54070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90F3B7-6FDC-31DB-3CEE-C58A205B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670181" cy="1325563"/>
          </a:xfrm>
        </p:spPr>
        <p:txBody>
          <a:bodyPr>
            <a:normAutofit/>
          </a:bodyPr>
          <a:lstStyle/>
          <a:p>
            <a:r>
              <a:rPr lang="en-GB" dirty="0"/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15587-6716-5059-4819-071648B2BAA5}"/>
              </a:ext>
            </a:extLst>
          </p:cNvPr>
          <p:cNvSpPr txBox="1"/>
          <p:nvPr/>
        </p:nvSpPr>
        <p:spPr>
          <a:xfrm>
            <a:off x="838199" y="1721464"/>
            <a:ext cx="644547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Key Contributions</a:t>
            </a:r>
            <a:endParaRPr lang="en-GB" sz="2000" b="1" dirty="0">
              <a:solidFill>
                <a:srgbClr val="0E0E0E"/>
              </a:solidFill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The system enables 3D semantic mapping leveraging </a:t>
            </a:r>
            <a:r>
              <a:rPr lang="en-GB" b="1" dirty="0">
                <a:solidFill>
                  <a:srgbClr val="0E0E0E"/>
                </a:solidFill>
                <a:effectLst/>
              </a:rPr>
              <a:t>multimodal data</a:t>
            </a:r>
            <a:r>
              <a:rPr lang="en-GB" dirty="0">
                <a:solidFill>
                  <a:srgbClr val="0E0E0E"/>
                </a:solidFill>
                <a:effectLst/>
              </a:rPr>
              <a:t>, addressing </a:t>
            </a:r>
            <a:r>
              <a:rPr lang="en-GB" b="1" dirty="0">
                <a:solidFill>
                  <a:srgbClr val="0E0E0E"/>
                </a:solidFill>
                <a:effectLst/>
              </a:rPr>
              <a:t>object detection</a:t>
            </a:r>
            <a:r>
              <a:rPr lang="en-GB" dirty="0">
                <a:solidFill>
                  <a:srgbClr val="0E0E0E"/>
                </a:solidFill>
                <a:effectLst/>
              </a:rPr>
              <a:t>, </a:t>
            </a:r>
            <a:r>
              <a:rPr lang="en-GB" b="1" dirty="0">
                <a:solidFill>
                  <a:srgbClr val="0E0E0E"/>
                </a:solidFill>
                <a:effectLst/>
              </a:rPr>
              <a:t>re-identification</a:t>
            </a:r>
            <a:r>
              <a:rPr lang="en-GB" dirty="0">
                <a:solidFill>
                  <a:srgbClr val="0E0E0E"/>
                </a:solidFill>
                <a:effectLst/>
              </a:rPr>
              <a:t>, and </a:t>
            </a:r>
            <a:r>
              <a:rPr lang="en-GB" b="1" dirty="0">
                <a:solidFill>
                  <a:srgbClr val="0E0E0E"/>
                </a:solidFill>
                <a:effectLst/>
              </a:rPr>
              <a:t>noise removal</a:t>
            </a:r>
            <a:r>
              <a:rPr lang="en-GB" dirty="0">
                <a:solidFill>
                  <a:srgbClr val="0E0E0E"/>
                </a:solidFill>
                <a:effectLst/>
              </a:rPr>
              <a:t> challenges.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E8DD04-09C4-5325-5EA5-3300B75B29EB}"/>
              </a:ext>
            </a:extLst>
          </p:cNvPr>
          <p:cNvSpPr txBox="1"/>
          <p:nvPr/>
        </p:nvSpPr>
        <p:spPr>
          <a:xfrm>
            <a:off x="838199" y="4814015"/>
            <a:ext cx="6056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Future Directions</a:t>
            </a: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SF NS"/>
              </a:rPr>
              <a:t>Enhance performance in </a:t>
            </a:r>
            <a:r>
              <a:rPr lang="en-GB" sz="2000" b="1" dirty="0">
                <a:solidFill>
                  <a:srgbClr val="0E0E0E"/>
                </a:solidFill>
                <a:effectLst/>
                <a:latin typeface=".SF NS"/>
              </a:rPr>
              <a:t>dynamic environments</a:t>
            </a:r>
            <a:r>
              <a:rPr lang="en-GB" sz="2000" dirty="0">
                <a:solidFill>
                  <a:srgbClr val="0E0E0E"/>
                </a:solidFill>
                <a:effectLst/>
                <a:latin typeface=".SF NS"/>
              </a:rPr>
              <a:t>, improve </a:t>
            </a:r>
            <a:r>
              <a:rPr lang="en-GB" sz="2000" b="1" dirty="0">
                <a:solidFill>
                  <a:srgbClr val="0E0E0E"/>
                </a:solidFill>
                <a:effectLst/>
                <a:latin typeface=".SF NS"/>
              </a:rPr>
              <a:t>system efficiency</a:t>
            </a:r>
            <a:r>
              <a:rPr lang="en-GB" sz="2000" dirty="0">
                <a:solidFill>
                  <a:srgbClr val="0E0E0E"/>
                </a:solidFill>
                <a:effectLst/>
                <a:latin typeface=".SF NS"/>
              </a:rPr>
              <a:t>, and experiment with </a:t>
            </a:r>
            <a:r>
              <a:rPr lang="en-GB" sz="2000" b="1" dirty="0">
                <a:solidFill>
                  <a:srgbClr val="0E0E0E"/>
                </a:solidFill>
                <a:effectLst/>
                <a:latin typeface=".SF NS"/>
              </a:rPr>
              <a:t>different depth sensors</a:t>
            </a:r>
            <a:r>
              <a:rPr lang="en-GB" sz="2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3613F-457C-D215-D5B6-58A1777BF930}"/>
              </a:ext>
            </a:extLst>
          </p:cNvPr>
          <p:cNvSpPr txBox="1"/>
          <p:nvPr/>
        </p:nvSpPr>
        <p:spPr>
          <a:xfrm>
            <a:off x="1860331" y="323718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9B5D4D-3C0A-20C1-30FC-D68F602F45A3}"/>
              </a:ext>
            </a:extLst>
          </p:cNvPr>
          <p:cNvSpPr txBox="1"/>
          <p:nvPr/>
        </p:nvSpPr>
        <p:spPr>
          <a:xfrm>
            <a:off x="838199" y="3129240"/>
            <a:ext cx="525780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Achievements</a:t>
            </a:r>
          </a:p>
          <a:p>
            <a:r>
              <a:rPr lang="en-GB" dirty="0">
                <a:solidFill>
                  <a:srgbClr val="0E0E0E"/>
                </a:solidFill>
                <a:effectLst/>
              </a:rPr>
              <a:t>The system achieves </a:t>
            </a:r>
            <a:r>
              <a:rPr lang="en-GB" b="1" dirty="0">
                <a:solidFill>
                  <a:srgbClr val="0E0E0E"/>
                </a:solidFill>
                <a:effectLst/>
              </a:rPr>
              <a:t>80% </a:t>
            </a:r>
            <a:r>
              <a:rPr lang="en-GB" b="1" dirty="0" err="1">
                <a:solidFill>
                  <a:srgbClr val="0E0E0E"/>
                </a:solidFill>
                <a:effectLst/>
              </a:rPr>
              <a:t>mAP</a:t>
            </a:r>
            <a:r>
              <a:rPr lang="en-GB" dirty="0">
                <a:solidFill>
                  <a:srgbClr val="0E0E0E"/>
                </a:solidFill>
                <a:effectLst/>
              </a:rPr>
              <a:t> at a 0.4 minimum overlap threshold, maintaining an average processing speed of </a:t>
            </a:r>
            <a:r>
              <a:rPr lang="en-GB" b="1" dirty="0">
                <a:solidFill>
                  <a:srgbClr val="0E0E0E"/>
                </a:solidFill>
                <a:effectLst/>
              </a:rPr>
              <a:t>11 FPS </a:t>
            </a:r>
            <a:r>
              <a:rPr lang="en-GB" dirty="0">
                <a:solidFill>
                  <a:srgbClr val="0E0E0E"/>
                </a:solidFill>
                <a:effectLst/>
              </a:rPr>
              <a:t>in the tested environments.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B00234-B4C6-E381-346B-22C955E0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481"/>
          <a:stretch/>
        </p:blipFill>
        <p:spPr>
          <a:xfrm>
            <a:off x="6325387" y="1682526"/>
            <a:ext cx="5866613" cy="44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723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tesi_orizzontale.mp4">
            <a:hlinkClick r:id="" action="ppaction://media"/>
            <a:extLst>
              <a:ext uri="{FF2B5EF4-FFF2-40B4-BE49-F238E27FC236}">
                <a16:creationId xmlns:a16="http://schemas.microsoft.com/office/drawing/2014/main" id="{73E3759C-5713-C271-9BE8-4A4FAD5A8E0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3.48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531" y="2211355"/>
            <a:ext cx="11258937" cy="4222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7DA87-A7CA-9342-0DFF-9F6D8909B9C5}"/>
              </a:ext>
            </a:extLst>
          </p:cNvPr>
          <p:cNvSpPr txBox="1"/>
          <p:nvPr/>
        </p:nvSpPr>
        <p:spPr>
          <a:xfrm>
            <a:off x="3273489" y="625152"/>
            <a:ext cx="564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45494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3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3700-2CDB-B596-F01D-19DE457C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+mn-lt"/>
              </a:rPr>
              <a:t>Objective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6B2DA-CFC4-B403-0A15-9F15E5CE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3891" y="1113693"/>
            <a:ext cx="6096000" cy="5744307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897B4C-8B2E-2C45-B50B-7150A2869F81}"/>
              </a:ext>
            </a:extLst>
          </p:cNvPr>
          <p:cNvSpPr/>
          <p:nvPr/>
        </p:nvSpPr>
        <p:spPr>
          <a:xfrm>
            <a:off x="6763892" y="1113693"/>
            <a:ext cx="6096000" cy="574430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D9355-CB53-8A9A-3A21-39913B66B881}"/>
              </a:ext>
            </a:extLst>
          </p:cNvPr>
          <p:cNvSpPr txBox="1"/>
          <p:nvPr/>
        </p:nvSpPr>
        <p:spPr>
          <a:xfrm>
            <a:off x="838199" y="1372306"/>
            <a:ext cx="6176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E0E0E"/>
                </a:solidFill>
              </a:rPr>
              <a:t>The objective is t</a:t>
            </a:r>
            <a:r>
              <a:rPr lang="en-GB" dirty="0">
                <a:solidFill>
                  <a:srgbClr val="0E0E0E"/>
                </a:solidFill>
                <a:effectLst/>
              </a:rPr>
              <a:t>o </a:t>
            </a:r>
            <a:r>
              <a:rPr lang="en-GB" b="1" dirty="0">
                <a:solidFill>
                  <a:srgbClr val="0E0E0E"/>
                </a:solidFill>
                <a:effectLst/>
              </a:rPr>
              <a:t>design, deploy and test </a:t>
            </a:r>
            <a:r>
              <a:rPr lang="en-GB" dirty="0">
                <a:solidFill>
                  <a:srgbClr val="0E0E0E"/>
                </a:solidFill>
                <a:effectLst/>
              </a:rPr>
              <a:t>a 3D semantic mapping system that incrementally builds a </a:t>
            </a:r>
            <a:r>
              <a:rPr lang="en-GB" b="1" dirty="0">
                <a:solidFill>
                  <a:srgbClr val="0E0E0E"/>
                </a:solidFill>
                <a:effectLst/>
              </a:rPr>
              <a:t>3D map </a:t>
            </a:r>
            <a:r>
              <a:rPr lang="en-GB" dirty="0">
                <a:solidFill>
                  <a:srgbClr val="0E0E0E"/>
                </a:solidFill>
                <a:effectLst/>
              </a:rPr>
              <a:t>with objects </a:t>
            </a:r>
            <a:r>
              <a:rPr lang="en-GB" b="1" dirty="0">
                <a:solidFill>
                  <a:srgbClr val="0E0E0E"/>
                </a:solidFill>
                <a:effectLst/>
              </a:rPr>
              <a:t>identities</a:t>
            </a:r>
            <a:r>
              <a:rPr lang="en-GB" dirty="0">
                <a:solidFill>
                  <a:srgbClr val="0E0E0E"/>
                </a:solidFill>
                <a:effectLst/>
              </a:rPr>
              <a:t> and </a:t>
            </a:r>
            <a:r>
              <a:rPr lang="en-GB" b="1" dirty="0">
                <a:solidFill>
                  <a:srgbClr val="0E0E0E"/>
                </a:solidFill>
                <a:effectLst/>
              </a:rPr>
              <a:t>volumes</a:t>
            </a:r>
            <a:r>
              <a:rPr lang="en-GB" dirty="0">
                <a:solidFill>
                  <a:srgbClr val="0E0E0E"/>
                </a:solidFill>
                <a:effectLst/>
              </a:rPr>
              <a:t> </a:t>
            </a:r>
            <a:r>
              <a:rPr lang="en-GB" dirty="0">
                <a:solidFill>
                  <a:srgbClr val="0E0E0E"/>
                </a:solidFill>
              </a:rPr>
              <a:t>in </a:t>
            </a:r>
            <a:r>
              <a:rPr lang="en-GB" b="1" dirty="0">
                <a:solidFill>
                  <a:srgbClr val="0E0E0E"/>
                </a:solidFill>
              </a:rPr>
              <a:t>real world </a:t>
            </a:r>
            <a:r>
              <a:rPr lang="en-GB" dirty="0">
                <a:solidFill>
                  <a:srgbClr val="0E0E0E"/>
                </a:solidFill>
              </a:rPr>
              <a:t>scenarios.</a:t>
            </a:r>
            <a:endParaRPr lang="en-GB" dirty="0">
              <a:solidFill>
                <a:srgbClr val="0E0E0E"/>
              </a:solidFill>
              <a:effectLst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AC656-6260-D1C6-2145-28F46F00E846}"/>
              </a:ext>
            </a:extLst>
          </p:cNvPr>
          <p:cNvSpPr txBox="1"/>
          <p:nvPr/>
        </p:nvSpPr>
        <p:spPr>
          <a:xfrm>
            <a:off x="838200" y="3800015"/>
            <a:ext cx="4589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Noise Reduction</a:t>
            </a:r>
          </a:p>
          <a:p>
            <a:r>
              <a:rPr lang="en-GB" dirty="0">
                <a:solidFill>
                  <a:srgbClr val="0E0E0E"/>
                </a:solidFill>
                <a:effectLst/>
              </a:rPr>
              <a:t>Implements techniques to handle depth noise.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CCFAF-1348-AF4F-421A-66EA1EA2E89F}"/>
              </a:ext>
            </a:extLst>
          </p:cNvPr>
          <p:cNvSpPr txBox="1"/>
          <p:nvPr/>
        </p:nvSpPr>
        <p:spPr>
          <a:xfrm>
            <a:off x="838200" y="2572635"/>
            <a:ext cx="4589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Multimodal Data Fusion</a:t>
            </a:r>
            <a:endParaRPr lang="en-GB" sz="2000" b="1" dirty="0">
              <a:solidFill>
                <a:srgbClr val="0E0E0E"/>
              </a:solidFill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Combines visual and spatial data for object representation.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DBE10-C788-FE76-0BA5-C6E199405FD8}"/>
              </a:ext>
            </a:extLst>
          </p:cNvPr>
          <p:cNvSpPr txBox="1"/>
          <p:nvPr/>
        </p:nvSpPr>
        <p:spPr>
          <a:xfrm>
            <a:off x="838200" y="5027396"/>
            <a:ext cx="45899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</a:rPr>
              <a:t>Object Re-identification</a:t>
            </a:r>
            <a:endParaRPr lang="en-GB" sz="2000" b="1" dirty="0">
              <a:solidFill>
                <a:srgbClr val="0E0E0E"/>
              </a:solidFill>
            </a:endParaRPr>
          </a:p>
          <a:p>
            <a:r>
              <a:rPr lang="en-GB" dirty="0">
                <a:solidFill>
                  <a:srgbClr val="0E0E0E"/>
                </a:solidFill>
                <a:effectLst/>
              </a:rPr>
              <a:t>Uses KD-Trees to avoid redundancy and re-identify objects.</a:t>
            </a:r>
          </a:p>
        </p:txBody>
      </p:sp>
    </p:spTree>
    <p:extLst>
      <p:ext uri="{BB962C8B-B14F-4D97-AF65-F5344CB8AC3E}">
        <p14:creationId xmlns:p14="http://schemas.microsoft.com/office/powerpoint/2010/main" val="35669563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880A-71B7-82F1-46E1-53B022F7B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318" y="4658144"/>
            <a:ext cx="3886952" cy="3472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T" sz="1800" dirty="0"/>
              <a:t>Powerfull Computational Resources</a:t>
            </a:r>
          </a:p>
        </p:txBody>
      </p:sp>
      <p:pic>
        <p:nvPicPr>
          <p:cNvPr id="5" name="Picture 4" descr="A machine with a screen&#10;&#10;Description automatically generated">
            <a:extLst>
              <a:ext uri="{FF2B5EF4-FFF2-40B4-BE49-F238E27FC236}">
                <a16:creationId xmlns:a16="http://schemas.microsoft.com/office/drawing/2014/main" id="{FAD3D275-F15D-836E-A3EE-EC590A59E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2" t="20657" r="9414" b="7449"/>
          <a:stretch/>
        </p:blipFill>
        <p:spPr>
          <a:xfrm>
            <a:off x="8242280" y="842824"/>
            <a:ext cx="3016013" cy="5167037"/>
          </a:xfrm>
          <a:prstGeom prst="rect">
            <a:avLst/>
          </a:prstGeom>
          <a:effectLst>
            <a:outerShdw blurRad="210195" dir="13500000" sy="23000" kx="1200000" algn="br" rotWithShape="0">
              <a:prstClr val="black">
                <a:alpha val="24388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1F8777-6FF1-4953-E597-BAD5C15D0FF1}"/>
              </a:ext>
            </a:extLst>
          </p:cNvPr>
          <p:cNvSpPr txBox="1"/>
          <p:nvPr/>
        </p:nvSpPr>
        <p:spPr>
          <a:xfrm>
            <a:off x="1275318" y="3449633"/>
            <a:ext cx="4487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RGB-D Camera for 3D perception</a:t>
            </a:r>
          </a:p>
        </p:txBody>
      </p:sp>
      <p:pic>
        <p:nvPicPr>
          <p:cNvPr id="25" name="Graphic 24" descr="Web cam outline">
            <a:extLst>
              <a:ext uri="{FF2B5EF4-FFF2-40B4-BE49-F238E27FC236}">
                <a16:creationId xmlns:a16="http://schemas.microsoft.com/office/drawing/2014/main" id="{30DB07FF-A372-5931-DBFD-A08E5B52F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408189"/>
            <a:ext cx="437117" cy="437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0E60F3-425D-C767-03CC-98141749F8CD}"/>
              </a:ext>
            </a:extLst>
          </p:cNvPr>
          <p:cNvSpPr txBox="1"/>
          <p:nvPr/>
        </p:nvSpPr>
        <p:spPr>
          <a:xfrm>
            <a:off x="1275319" y="4053888"/>
            <a:ext cx="410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Robotic Operative System 1 (ROS1)  </a:t>
            </a:r>
          </a:p>
        </p:txBody>
      </p:sp>
      <p:pic>
        <p:nvPicPr>
          <p:cNvPr id="27" name="Graphic 26" descr="Robot outline">
            <a:extLst>
              <a:ext uri="{FF2B5EF4-FFF2-40B4-BE49-F238E27FC236}">
                <a16:creationId xmlns:a16="http://schemas.microsoft.com/office/drawing/2014/main" id="{2201DA94-735F-B89F-AF70-F354FE25D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4025614"/>
            <a:ext cx="437118" cy="43711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40330A6-2E0A-A86D-61AA-17D2CA902CDA}"/>
              </a:ext>
            </a:extLst>
          </p:cNvPr>
          <p:cNvGrpSpPr/>
          <p:nvPr/>
        </p:nvGrpSpPr>
        <p:grpSpPr>
          <a:xfrm>
            <a:off x="881028" y="4643038"/>
            <a:ext cx="379270" cy="379270"/>
            <a:chOff x="879843" y="4683867"/>
            <a:chExt cx="379270" cy="379270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BF65D09-6142-EB6D-24AE-BE965DD41860}"/>
                </a:ext>
              </a:extLst>
            </p:cNvPr>
            <p:cNvSpPr/>
            <p:nvPr/>
          </p:nvSpPr>
          <p:spPr>
            <a:xfrm>
              <a:off x="979928" y="4783952"/>
              <a:ext cx="179100" cy="179100"/>
            </a:xfrm>
            <a:custGeom>
              <a:avLst/>
              <a:gdLst>
                <a:gd name="connsiteX0" fmla="*/ 0 w 323850"/>
                <a:gd name="connsiteY0" fmla="*/ 323850 h 323850"/>
                <a:gd name="connsiteX1" fmla="*/ 323850 w 323850"/>
                <a:gd name="connsiteY1" fmla="*/ 323850 h 323850"/>
                <a:gd name="connsiteX2" fmla="*/ 323850 w 323850"/>
                <a:gd name="connsiteY2" fmla="*/ 0 h 323850"/>
                <a:gd name="connsiteX3" fmla="*/ 0 w 323850"/>
                <a:gd name="connsiteY3" fmla="*/ 0 h 323850"/>
                <a:gd name="connsiteX4" fmla="*/ 19050 w 323850"/>
                <a:gd name="connsiteY4" fmla="*/ 19050 h 323850"/>
                <a:gd name="connsiteX5" fmla="*/ 304800 w 323850"/>
                <a:gd name="connsiteY5" fmla="*/ 19050 h 323850"/>
                <a:gd name="connsiteX6" fmla="*/ 304800 w 323850"/>
                <a:gd name="connsiteY6" fmla="*/ 304800 h 323850"/>
                <a:gd name="connsiteX7" fmla="*/ 19050 w 323850"/>
                <a:gd name="connsiteY7" fmla="*/ 3048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850" h="323850">
                  <a:moveTo>
                    <a:pt x="0" y="323850"/>
                  </a:moveTo>
                  <a:lnTo>
                    <a:pt x="323850" y="323850"/>
                  </a:lnTo>
                  <a:lnTo>
                    <a:pt x="323850" y="0"/>
                  </a:lnTo>
                  <a:lnTo>
                    <a:pt x="0" y="0"/>
                  </a:lnTo>
                  <a:close/>
                  <a:moveTo>
                    <a:pt x="19050" y="19050"/>
                  </a:moveTo>
                  <a:lnTo>
                    <a:pt x="304800" y="19050"/>
                  </a:lnTo>
                  <a:lnTo>
                    <a:pt x="304800" y="304800"/>
                  </a:lnTo>
                  <a:lnTo>
                    <a:pt x="19050" y="3048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FCB755B-2FEB-2EB9-EE9D-40DCB873E4A4}"/>
                </a:ext>
              </a:extLst>
            </p:cNvPr>
            <p:cNvSpPr/>
            <p:nvPr/>
          </p:nvSpPr>
          <p:spPr>
            <a:xfrm>
              <a:off x="879843" y="4683867"/>
              <a:ext cx="379270" cy="379270"/>
            </a:xfrm>
            <a:custGeom>
              <a:avLst/>
              <a:gdLst>
                <a:gd name="connsiteX0" fmla="*/ 685800 w 685800"/>
                <a:gd name="connsiteY0" fmla="*/ 161925 h 685800"/>
                <a:gd name="connsiteX1" fmla="*/ 685800 w 685800"/>
                <a:gd name="connsiteY1" fmla="*/ 142875 h 685800"/>
                <a:gd name="connsiteX2" fmla="*/ 600075 w 685800"/>
                <a:gd name="connsiteY2" fmla="*/ 142875 h 685800"/>
                <a:gd name="connsiteX3" fmla="*/ 600075 w 685800"/>
                <a:gd name="connsiteY3" fmla="*/ 133350 h 685800"/>
                <a:gd name="connsiteX4" fmla="*/ 552450 w 685800"/>
                <a:gd name="connsiteY4" fmla="*/ 85725 h 685800"/>
                <a:gd name="connsiteX5" fmla="*/ 542925 w 685800"/>
                <a:gd name="connsiteY5" fmla="*/ 85725 h 685800"/>
                <a:gd name="connsiteX6" fmla="*/ 542925 w 685800"/>
                <a:gd name="connsiteY6" fmla="*/ 0 h 685800"/>
                <a:gd name="connsiteX7" fmla="*/ 523875 w 685800"/>
                <a:gd name="connsiteY7" fmla="*/ 0 h 685800"/>
                <a:gd name="connsiteX8" fmla="*/ 523875 w 685800"/>
                <a:gd name="connsiteY8" fmla="*/ 85725 h 685800"/>
                <a:gd name="connsiteX9" fmla="*/ 466725 w 685800"/>
                <a:gd name="connsiteY9" fmla="*/ 85725 h 685800"/>
                <a:gd name="connsiteX10" fmla="*/ 466725 w 685800"/>
                <a:gd name="connsiteY10" fmla="*/ 0 h 685800"/>
                <a:gd name="connsiteX11" fmla="*/ 447675 w 685800"/>
                <a:gd name="connsiteY11" fmla="*/ 0 h 685800"/>
                <a:gd name="connsiteX12" fmla="*/ 447675 w 685800"/>
                <a:gd name="connsiteY12" fmla="*/ 85725 h 685800"/>
                <a:gd name="connsiteX13" fmla="*/ 390525 w 685800"/>
                <a:gd name="connsiteY13" fmla="*/ 85725 h 685800"/>
                <a:gd name="connsiteX14" fmla="*/ 390525 w 685800"/>
                <a:gd name="connsiteY14" fmla="*/ 0 h 685800"/>
                <a:gd name="connsiteX15" fmla="*/ 371475 w 685800"/>
                <a:gd name="connsiteY15" fmla="*/ 0 h 685800"/>
                <a:gd name="connsiteX16" fmla="*/ 371475 w 685800"/>
                <a:gd name="connsiteY16" fmla="*/ 85725 h 685800"/>
                <a:gd name="connsiteX17" fmla="*/ 314325 w 685800"/>
                <a:gd name="connsiteY17" fmla="*/ 85725 h 685800"/>
                <a:gd name="connsiteX18" fmla="*/ 314325 w 685800"/>
                <a:gd name="connsiteY18" fmla="*/ 0 h 685800"/>
                <a:gd name="connsiteX19" fmla="*/ 295275 w 685800"/>
                <a:gd name="connsiteY19" fmla="*/ 0 h 685800"/>
                <a:gd name="connsiteX20" fmla="*/ 295275 w 685800"/>
                <a:gd name="connsiteY20" fmla="*/ 85725 h 685800"/>
                <a:gd name="connsiteX21" fmla="*/ 238125 w 685800"/>
                <a:gd name="connsiteY21" fmla="*/ 85725 h 685800"/>
                <a:gd name="connsiteX22" fmla="*/ 238125 w 685800"/>
                <a:gd name="connsiteY22" fmla="*/ 0 h 685800"/>
                <a:gd name="connsiteX23" fmla="*/ 219075 w 685800"/>
                <a:gd name="connsiteY23" fmla="*/ 0 h 685800"/>
                <a:gd name="connsiteX24" fmla="*/ 219075 w 685800"/>
                <a:gd name="connsiteY24" fmla="*/ 85725 h 685800"/>
                <a:gd name="connsiteX25" fmla="*/ 161925 w 685800"/>
                <a:gd name="connsiteY25" fmla="*/ 85725 h 685800"/>
                <a:gd name="connsiteX26" fmla="*/ 161925 w 685800"/>
                <a:gd name="connsiteY26" fmla="*/ 0 h 685800"/>
                <a:gd name="connsiteX27" fmla="*/ 142875 w 685800"/>
                <a:gd name="connsiteY27" fmla="*/ 0 h 685800"/>
                <a:gd name="connsiteX28" fmla="*/ 142875 w 685800"/>
                <a:gd name="connsiteY28" fmla="*/ 85725 h 685800"/>
                <a:gd name="connsiteX29" fmla="*/ 133350 w 685800"/>
                <a:gd name="connsiteY29" fmla="*/ 85725 h 685800"/>
                <a:gd name="connsiteX30" fmla="*/ 85725 w 685800"/>
                <a:gd name="connsiteY30" fmla="*/ 133350 h 685800"/>
                <a:gd name="connsiteX31" fmla="*/ 85725 w 685800"/>
                <a:gd name="connsiteY31" fmla="*/ 142875 h 685800"/>
                <a:gd name="connsiteX32" fmla="*/ 0 w 685800"/>
                <a:gd name="connsiteY32" fmla="*/ 142875 h 685800"/>
                <a:gd name="connsiteX33" fmla="*/ 0 w 685800"/>
                <a:gd name="connsiteY33" fmla="*/ 161925 h 685800"/>
                <a:gd name="connsiteX34" fmla="*/ 85725 w 685800"/>
                <a:gd name="connsiteY34" fmla="*/ 161925 h 685800"/>
                <a:gd name="connsiteX35" fmla="*/ 85725 w 685800"/>
                <a:gd name="connsiteY35" fmla="*/ 219075 h 685800"/>
                <a:gd name="connsiteX36" fmla="*/ 0 w 685800"/>
                <a:gd name="connsiteY36" fmla="*/ 219075 h 685800"/>
                <a:gd name="connsiteX37" fmla="*/ 0 w 685800"/>
                <a:gd name="connsiteY37" fmla="*/ 238125 h 685800"/>
                <a:gd name="connsiteX38" fmla="*/ 85725 w 685800"/>
                <a:gd name="connsiteY38" fmla="*/ 238125 h 685800"/>
                <a:gd name="connsiteX39" fmla="*/ 85725 w 685800"/>
                <a:gd name="connsiteY39" fmla="*/ 295275 h 685800"/>
                <a:gd name="connsiteX40" fmla="*/ 0 w 685800"/>
                <a:gd name="connsiteY40" fmla="*/ 295275 h 685800"/>
                <a:gd name="connsiteX41" fmla="*/ 0 w 685800"/>
                <a:gd name="connsiteY41" fmla="*/ 314325 h 685800"/>
                <a:gd name="connsiteX42" fmla="*/ 85725 w 685800"/>
                <a:gd name="connsiteY42" fmla="*/ 314325 h 685800"/>
                <a:gd name="connsiteX43" fmla="*/ 85725 w 685800"/>
                <a:gd name="connsiteY43" fmla="*/ 371475 h 685800"/>
                <a:gd name="connsiteX44" fmla="*/ 0 w 685800"/>
                <a:gd name="connsiteY44" fmla="*/ 371475 h 685800"/>
                <a:gd name="connsiteX45" fmla="*/ 0 w 685800"/>
                <a:gd name="connsiteY45" fmla="*/ 390525 h 685800"/>
                <a:gd name="connsiteX46" fmla="*/ 85725 w 685800"/>
                <a:gd name="connsiteY46" fmla="*/ 390525 h 685800"/>
                <a:gd name="connsiteX47" fmla="*/ 85725 w 685800"/>
                <a:gd name="connsiteY47" fmla="*/ 447675 h 685800"/>
                <a:gd name="connsiteX48" fmla="*/ 0 w 685800"/>
                <a:gd name="connsiteY48" fmla="*/ 447675 h 685800"/>
                <a:gd name="connsiteX49" fmla="*/ 0 w 685800"/>
                <a:gd name="connsiteY49" fmla="*/ 466725 h 685800"/>
                <a:gd name="connsiteX50" fmla="*/ 85725 w 685800"/>
                <a:gd name="connsiteY50" fmla="*/ 466725 h 685800"/>
                <a:gd name="connsiteX51" fmla="*/ 85725 w 685800"/>
                <a:gd name="connsiteY51" fmla="*/ 523875 h 685800"/>
                <a:gd name="connsiteX52" fmla="*/ 0 w 685800"/>
                <a:gd name="connsiteY52" fmla="*/ 523875 h 685800"/>
                <a:gd name="connsiteX53" fmla="*/ 0 w 685800"/>
                <a:gd name="connsiteY53" fmla="*/ 542925 h 685800"/>
                <a:gd name="connsiteX54" fmla="*/ 85725 w 685800"/>
                <a:gd name="connsiteY54" fmla="*/ 542925 h 685800"/>
                <a:gd name="connsiteX55" fmla="*/ 85725 w 685800"/>
                <a:gd name="connsiteY55" fmla="*/ 552450 h 685800"/>
                <a:gd name="connsiteX56" fmla="*/ 133350 w 685800"/>
                <a:gd name="connsiteY56" fmla="*/ 600075 h 685800"/>
                <a:gd name="connsiteX57" fmla="*/ 142875 w 685800"/>
                <a:gd name="connsiteY57" fmla="*/ 600075 h 685800"/>
                <a:gd name="connsiteX58" fmla="*/ 142875 w 685800"/>
                <a:gd name="connsiteY58" fmla="*/ 685800 h 685800"/>
                <a:gd name="connsiteX59" fmla="*/ 161925 w 685800"/>
                <a:gd name="connsiteY59" fmla="*/ 685800 h 685800"/>
                <a:gd name="connsiteX60" fmla="*/ 161925 w 685800"/>
                <a:gd name="connsiteY60" fmla="*/ 600075 h 685800"/>
                <a:gd name="connsiteX61" fmla="*/ 219075 w 685800"/>
                <a:gd name="connsiteY61" fmla="*/ 600075 h 685800"/>
                <a:gd name="connsiteX62" fmla="*/ 219075 w 685800"/>
                <a:gd name="connsiteY62" fmla="*/ 685800 h 685800"/>
                <a:gd name="connsiteX63" fmla="*/ 238125 w 685800"/>
                <a:gd name="connsiteY63" fmla="*/ 685800 h 685800"/>
                <a:gd name="connsiteX64" fmla="*/ 238125 w 685800"/>
                <a:gd name="connsiteY64" fmla="*/ 600075 h 685800"/>
                <a:gd name="connsiteX65" fmla="*/ 295275 w 685800"/>
                <a:gd name="connsiteY65" fmla="*/ 600075 h 685800"/>
                <a:gd name="connsiteX66" fmla="*/ 295275 w 685800"/>
                <a:gd name="connsiteY66" fmla="*/ 685800 h 685800"/>
                <a:gd name="connsiteX67" fmla="*/ 314325 w 685800"/>
                <a:gd name="connsiteY67" fmla="*/ 685800 h 685800"/>
                <a:gd name="connsiteX68" fmla="*/ 314325 w 685800"/>
                <a:gd name="connsiteY68" fmla="*/ 600075 h 685800"/>
                <a:gd name="connsiteX69" fmla="*/ 371475 w 685800"/>
                <a:gd name="connsiteY69" fmla="*/ 600075 h 685800"/>
                <a:gd name="connsiteX70" fmla="*/ 371475 w 685800"/>
                <a:gd name="connsiteY70" fmla="*/ 685800 h 685800"/>
                <a:gd name="connsiteX71" fmla="*/ 390525 w 685800"/>
                <a:gd name="connsiteY71" fmla="*/ 685800 h 685800"/>
                <a:gd name="connsiteX72" fmla="*/ 390525 w 685800"/>
                <a:gd name="connsiteY72" fmla="*/ 600075 h 685800"/>
                <a:gd name="connsiteX73" fmla="*/ 447675 w 685800"/>
                <a:gd name="connsiteY73" fmla="*/ 600075 h 685800"/>
                <a:gd name="connsiteX74" fmla="*/ 447675 w 685800"/>
                <a:gd name="connsiteY74" fmla="*/ 685800 h 685800"/>
                <a:gd name="connsiteX75" fmla="*/ 466725 w 685800"/>
                <a:gd name="connsiteY75" fmla="*/ 685800 h 685800"/>
                <a:gd name="connsiteX76" fmla="*/ 466725 w 685800"/>
                <a:gd name="connsiteY76" fmla="*/ 600075 h 685800"/>
                <a:gd name="connsiteX77" fmla="*/ 523875 w 685800"/>
                <a:gd name="connsiteY77" fmla="*/ 600075 h 685800"/>
                <a:gd name="connsiteX78" fmla="*/ 523875 w 685800"/>
                <a:gd name="connsiteY78" fmla="*/ 685800 h 685800"/>
                <a:gd name="connsiteX79" fmla="*/ 542925 w 685800"/>
                <a:gd name="connsiteY79" fmla="*/ 685800 h 685800"/>
                <a:gd name="connsiteX80" fmla="*/ 542925 w 685800"/>
                <a:gd name="connsiteY80" fmla="*/ 600075 h 685800"/>
                <a:gd name="connsiteX81" fmla="*/ 552450 w 685800"/>
                <a:gd name="connsiteY81" fmla="*/ 600075 h 685800"/>
                <a:gd name="connsiteX82" fmla="*/ 600075 w 685800"/>
                <a:gd name="connsiteY82" fmla="*/ 552450 h 685800"/>
                <a:gd name="connsiteX83" fmla="*/ 600075 w 685800"/>
                <a:gd name="connsiteY83" fmla="*/ 542925 h 685800"/>
                <a:gd name="connsiteX84" fmla="*/ 685800 w 685800"/>
                <a:gd name="connsiteY84" fmla="*/ 542925 h 685800"/>
                <a:gd name="connsiteX85" fmla="*/ 685800 w 685800"/>
                <a:gd name="connsiteY85" fmla="*/ 523875 h 685800"/>
                <a:gd name="connsiteX86" fmla="*/ 600075 w 685800"/>
                <a:gd name="connsiteY86" fmla="*/ 523875 h 685800"/>
                <a:gd name="connsiteX87" fmla="*/ 600075 w 685800"/>
                <a:gd name="connsiteY87" fmla="*/ 466725 h 685800"/>
                <a:gd name="connsiteX88" fmla="*/ 685800 w 685800"/>
                <a:gd name="connsiteY88" fmla="*/ 466725 h 685800"/>
                <a:gd name="connsiteX89" fmla="*/ 685800 w 685800"/>
                <a:gd name="connsiteY89" fmla="*/ 447675 h 685800"/>
                <a:gd name="connsiteX90" fmla="*/ 600075 w 685800"/>
                <a:gd name="connsiteY90" fmla="*/ 447675 h 685800"/>
                <a:gd name="connsiteX91" fmla="*/ 600075 w 685800"/>
                <a:gd name="connsiteY91" fmla="*/ 390525 h 685800"/>
                <a:gd name="connsiteX92" fmla="*/ 685800 w 685800"/>
                <a:gd name="connsiteY92" fmla="*/ 390525 h 685800"/>
                <a:gd name="connsiteX93" fmla="*/ 685800 w 685800"/>
                <a:gd name="connsiteY93" fmla="*/ 371475 h 685800"/>
                <a:gd name="connsiteX94" fmla="*/ 600075 w 685800"/>
                <a:gd name="connsiteY94" fmla="*/ 371475 h 685800"/>
                <a:gd name="connsiteX95" fmla="*/ 600075 w 685800"/>
                <a:gd name="connsiteY95" fmla="*/ 314325 h 685800"/>
                <a:gd name="connsiteX96" fmla="*/ 685800 w 685800"/>
                <a:gd name="connsiteY96" fmla="*/ 314325 h 685800"/>
                <a:gd name="connsiteX97" fmla="*/ 685800 w 685800"/>
                <a:gd name="connsiteY97" fmla="*/ 295275 h 685800"/>
                <a:gd name="connsiteX98" fmla="*/ 600075 w 685800"/>
                <a:gd name="connsiteY98" fmla="*/ 295275 h 685800"/>
                <a:gd name="connsiteX99" fmla="*/ 600075 w 685800"/>
                <a:gd name="connsiteY99" fmla="*/ 238125 h 685800"/>
                <a:gd name="connsiteX100" fmla="*/ 685800 w 685800"/>
                <a:gd name="connsiteY100" fmla="*/ 238125 h 685800"/>
                <a:gd name="connsiteX101" fmla="*/ 685800 w 685800"/>
                <a:gd name="connsiteY101" fmla="*/ 219075 h 685800"/>
                <a:gd name="connsiteX102" fmla="*/ 600075 w 685800"/>
                <a:gd name="connsiteY102" fmla="*/ 219075 h 685800"/>
                <a:gd name="connsiteX103" fmla="*/ 600075 w 685800"/>
                <a:gd name="connsiteY103" fmla="*/ 161925 h 685800"/>
                <a:gd name="connsiteX104" fmla="*/ 581025 w 685800"/>
                <a:gd name="connsiteY104" fmla="*/ 552450 h 685800"/>
                <a:gd name="connsiteX105" fmla="*/ 552450 w 685800"/>
                <a:gd name="connsiteY105" fmla="*/ 581025 h 685800"/>
                <a:gd name="connsiteX106" fmla="*/ 133350 w 685800"/>
                <a:gd name="connsiteY106" fmla="*/ 581025 h 685800"/>
                <a:gd name="connsiteX107" fmla="*/ 104775 w 685800"/>
                <a:gd name="connsiteY107" fmla="*/ 552450 h 685800"/>
                <a:gd name="connsiteX108" fmla="*/ 104775 w 685800"/>
                <a:gd name="connsiteY108" fmla="*/ 133350 h 685800"/>
                <a:gd name="connsiteX109" fmla="*/ 133350 w 685800"/>
                <a:gd name="connsiteY109" fmla="*/ 104775 h 685800"/>
                <a:gd name="connsiteX110" fmla="*/ 552450 w 685800"/>
                <a:gd name="connsiteY110" fmla="*/ 104775 h 685800"/>
                <a:gd name="connsiteX111" fmla="*/ 581025 w 685800"/>
                <a:gd name="connsiteY111" fmla="*/ 13335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685800" h="685800">
                  <a:moveTo>
                    <a:pt x="685800" y="161925"/>
                  </a:moveTo>
                  <a:lnTo>
                    <a:pt x="685800" y="142875"/>
                  </a:lnTo>
                  <a:lnTo>
                    <a:pt x="600075" y="142875"/>
                  </a:lnTo>
                  <a:lnTo>
                    <a:pt x="600075" y="133350"/>
                  </a:lnTo>
                  <a:cubicBezTo>
                    <a:pt x="600044" y="107060"/>
                    <a:pt x="578740" y="85756"/>
                    <a:pt x="552450" y="85725"/>
                  </a:cubicBezTo>
                  <a:lnTo>
                    <a:pt x="542925" y="85725"/>
                  </a:lnTo>
                  <a:lnTo>
                    <a:pt x="542925" y="0"/>
                  </a:lnTo>
                  <a:lnTo>
                    <a:pt x="523875" y="0"/>
                  </a:lnTo>
                  <a:lnTo>
                    <a:pt x="523875" y="85725"/>
                  </a:lnTo>
                  <a:lnTo>
                    <a:pt x="466725" y="85725"/>
                  </a:lnTo>
                  <a:lnTo>
                    <a:pt x="466725" y="0"/>
                  </a:lnTo>
                  <a:lnTo>
                    <a:pt x="447675" y="0"/>
                  </a:lnTo>
                  <a:lnTo>
                    <a:pt x="447675" y="85725"/>
                  </a:lnTo>
                  <a:lnTo>
                    <a:pt x="390525" y="85725"/>
                  </a:lnTo>
                  <a:lnTo>
                    <a:pt x="390525" y="0"/>
                  </a:lnTo>
                  <a:lnTo>
                    <a:pt x="371475" y="0"/>
                  </a:lnTo>
                  <a:lnTo>
                    <a:pt x="371475" y="85725"/>
                  </a:lnTo>
                  <a:lnTo>
                    <a:pt x="314325" y="85725"/>
                  </a:lnTo>
                  <a:lnTo>
                    <a:pt x="314325" y="0"/>
                  </a:lnTo>
                  <a:lnTo>
                    <a:pt x="295275" y="0"/>
                  </a:lnTo>
                  <a:lnTo>
                    <a:pt x="295275" y="85725"/>
                  </a:lnTo>
                  <a:lnTo>
                    <a:pt x="238125" y="85725"/>
                  </a:lnTo>
                  <a:lnTo>
                    <a:pt x="238125" y="0"/>
                  </a:lnTo>
                  <a:lnTo>
                    <a:pt x="219075" y="0"/>
                  </a:lnTo>
                  <a:lnTo>
                    <a:pt x="219075" y="85725"/>
                  </a:lnTo>
                  <a:lnTo>
                    <a:pt x="161925" y="85725"/>
                  </a:lnTo>
                  <a:lnTo>
                    <a:pt x="161925" y="0"/>
                  </a:lnTo>
                  <a:lnTo>
                    <a:pt x="142875" y="0"/>
                  </a:lnTo>
                  <a:lnTo>
                    <a:pt x="142875" y="85725"/>
                  </a:lnTo>
                  <a:lnTo>
                    <a:pt x="133350" y="85725"/>
                  </a:lnTo>
                  <a:cubicBezTo>
                    <a:pt x="107060" y="85756"/>
                    <a:pt x="85756" y="107060"/>
                    <a:pt x="85725" y="133350"/>
                  </a:cubicBezTo>
                  <a:lnTo>
                    <a:pt x="85725" y="142875"/>
                  </a:lnTo>
                  <a:lnTo>
                    <a:pt x="0" y="142875"/>
                  </a:lnTo>
                  <a:lnTo>
                    <a:pt x="0" y="161925"/>
                  </a:lnTo>
                  <a:lnTo>
                    <a:pt x="85725" y="161925"/>
                  </a:lnTo>
                  <a:lnTo>
                    <a:pt x="85725" y="219075"/>
                  </a:lnTo>
                  <a:lnTo>
                    <a:pt x="0" y="219075"/>
                  </a:lnTo>
                  <a:lnTo>
                    <a:pt x="0" y="238125"/>
                  </a:lnTo>
                  <a:lnTo>
                    <a:pt x="85725" y="238125"/>
                  </a:lnTo>
                  <a:lnTo>
                    <a:pt x="85725" y="295275"/>
                  </a:lnTo>
                  <a:lnTo>
                    <a:pt x="0" y="295275"/>
                  </a:lnTo>
                  <a:lnTo>
                    <a:pt x="0" y="314325"/>
                  </a:lnTo>
                  <a:lnTo>
                    <a:pt x="85725" y="314325"/>
                  </a:lnTo>
                  <a:lnTo>
                    <a:pt x="85725" y="371475"/>
                  </a:lnTo>
                  <a:lnTo>
                    <a:pt x="0" y="371475"/>
                  </a:lnTo>
                  <a:lnTo>
                    <a:pt x="0" y="390525"/>
                  </a:lnTo>
                  <a:lnTo>
                    <a:pt x="85725" y="390525"/>
                  </a:lnTo>
                  <a:lnTo>
                    <a:pt x="85725" y="447675"/>
                  </a:lnTo>
                  <a:lnTo>
                    <a:pt x="0" y="447675"/>
                  </a:lnTo>
                  <a:lnTo>
                    <a:pt x="0" y="466725"/>
                  </a:lnTo>
                  <a:lnTo>
                    <a:pt x="85725" y="466725"/>
                  </a:lnTo>
                  <a:lnTo>
                    <a:pt x="85725" y="523875"/>
                  </a:lnTo>
                  <a:lnTo>
                    <a:pt x="0" y="523875"/>
                  </a:lnTo>
                  <a:lnTo>
                    <a:pt x="0" y="542925"/>
                  </a:lnTo>
                  <a:lnTo>
                    <a:pt x="85725" y="542925"/>
                  </a:lnTo>
                  <a:lnTo>
                    <a:pt x="85725" y="552450"/>
                  </a:lnTo>
                  <a:cubicBezTo>
                    <a:pt x="85756" y="578740"/>
                    <a:pt x="107060" y="600044"/>
                    <a:pt x="133350" y="600075"/>
                  </a:cubicBezTo>
                  <a:lnTo>
                    <a:pt x="142875" y="600075"/>
                  </a:lnTo>
                  <a:lnTo>
                    <a:pt x="142875" y="685800"/>
                  </a:lnTo>
                  <a:lnTo>
                    <a:pt x="161925" y="685800"/>
                  </a:lnTo>
                  <a:lnTo>
                    <a:pt x="161925" y="600075"/>
                  </a:lnTo>
                  <a:lnTo>
                    <a:pt x="219075" y="600075"/>
                  </a:lnTo>
                  <a:lnTo>
                    <a:pt x="219075" y="685800"/>
                  </a:lnTo>
                  <a:lnTo>
                    <a:pt x="238125" y="685800"/>
                  </a:lnTo>
                  <a:lnTo>
                    <a:pt x="238125" y="600075"/>
                  </a:lnTo>
                  <a:lnTo>
                    <a:pt x="295275" y="600075"/>
                  </a:lnTo>
                  <a:lnTo>
                    <a:pt x="295275" y="685800"/>
                  </a:lnTo>
                  <a:lnTo>
                    <a:pt x="314325" y="685800"/>
                  </a:lnTo>
                  <a:lnTo>
                    <a:pt x="314325" y="600075"/>
                  </a:lnTo>
                  <a:lnTo>
                    <a:pt x="371475" y="600075"/>
                  </a:lnTo>
                  <a:lnTo>
                    <a:pt x="371475" y="685800"/>
                  </a:lnTo>
                  <a:lnTo>
                    <a:pt x="390525" y="685800"/>
                  </a:lnTo>
                  <a:lnTo>
                    <a:pt x="390525" y="600075"/>
                  </a:lnTo>
                  <a:lnTo>
                    <a:pt x="447675" y="600075"/>
                  </a:lnTo>
                  <a:lnTo>
                    <a:pt x="447675" y="685800"/>
                  </a:lnTo>
                  <a:lnTo>
                    <a:pt x="466725" y="685800"/>
                  </a:lnTo>
                  <a:lnTo>
                    <a:pt x="466725" y="600075"/>
                  </a:lnTo>
                  <a:lnTo>
                    <a:pt x="523875" y="600075"/>
                  </a:lnTo>
                  <a:lnTo>
                    <a:pt x="523875" y="685800"/>
                  </a:lnTo>
                  <a:lnTo>
                    <a:pt x="542925" y="685800"/>
                  </a:lnTo>
                  <a:lnTo>
                    <a:pt x="542925" y="600075"/>
                  </a:lnTo>
                  <a:lnTo>
                    <a:pt x="552450" y="600075"/>
                  </a:lnTo>
                  <a:cubicBezTo>
                    <a:pt x="578740" y="600044"/>
                    <a:pt x="600044" y="578740"/>
                    <a:pt x="600075" y="552450"/>
                  </a:cubicBezTo>
                  <a:lnTo>
                    <a:pt x="600075" y="542925"/>
                  </a:lnTo>
                  <a:lnTo>
                    <a:pt x="685800" y="542925"/>
                  </a:lnTo>
                  <a:lnTo>
                    <a:pt x="685800" y="523875"/>
                  </a:lnTo>
                  <a:lnTo>
                    <a:pt x="600075" y="523875"/>
                  </a:lnTo>
                  <a:lnTo>
                    <a:pt x="600075" y="466725"/>
                  </a:lnTo>
                  <a:lnTo>
                    <a:pt x="685800" y="466725"/>
                  </a:lnTo>
                  <a:lnTo>
                    <a:pt x="685800" y="447675"/>
                  </a:lnTo>
                  <a:lnTo>
                    <a:pt x="600075" y="447675"/>
                  </a:lnTo>
                  <a:lnTo>
                    <a:pt x="600075" y="390525"/>
                  </a:lnTo>
                  <a:lnTo>
                    <a:pt x="685800" y="390525"/>
                  </a:lnTo>
                  <a:lnTo>
                    <a:pt x="685800" y="371475"/>
                  </a:lnTo>
                  <a:lnTo>
                    <a:pt x="600075" y="371475"/>
                  </a:lnTo>
                  <a:lnTo>
                    <a:pt x="600075" y="314325"/>
                  </a:lnTo>
                  <a:lnTo>
                    <a:pt x="685800" y="314325"/>
                  </a:lnTo>
                  <a:lnTo>
                    <a:pt x="685800" y="295275"/>
                  </a:lnTo>
                  <a:lnTo>
                    <a:pt x="600075" y="295275"/>
                  </a:lnTo>
                  <a:lnTo>
                    <a:pt x="600075" y="238125"/>
                  </a:lnTo>
                  <a:lnTo>
                    <a:pt x="685800" y="238125"/>
                  </a:lnTo>
                  <a:lnTo>
                    <a:pt x="685800" y="219075"/>
                  </a:lnTo>
                  <a:lnTo>
                    <a:pt x="600075" y="219075"/>
                  </a:lnTo>
                  <a:lnTo>
                    <a:pt x="600075" y="161925"/>
                  </a:lnTo>
                  <a:close/>
                  <a:moveTo>
                    <a:pt x="581025" y="552450"/>
                  </a:moveTo>
                  <a:cubicBezTo>
                    <a:pt x="581025" y="568232"/>
                    <a:pt x="568232" y="581025"/>
                    <a:pt x="552450" y="581025"/>
                  </a:cubicBezTo>
                  <a:lnTo>
                    <a:pt x="133350" y="581025"/>
                  </a:lnTo>
                  <a:cubicBezTo>
                    <a:pt x="117568" y="581025"/>
                    <a:pt x="104775" y="568232"/>
                    <a:pt x="104775" y="552450"/>
                  </a:cubicBezTo>
                  <a:lnTo>
                    <a:pt x="104775" y="133350"/>
                  </a:lnTo>
                  <a:cubicBezTo>
                    <a:pt x="104775" y="117568"/>
                    <a:pt x="117568" y="104775"/>
                    <a:pt x="133350" y="104775"/>
                  </a:cubicBezTo>
                  <a:lnTo>
                    <a:pt x="552450" y="104775"/>
                  </a:lnTo>
                  <a:cubicBezTo>
                    <a:pt x="568232" y="104775"/>
                    <a:pt x="581025" y="117568"/>
                    <a:pt x="581025" y="1333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CD2CF44-967A-5BA1-0C52-456CE3432B6D}"/>
              </a:ext>
            </a:extLst>
          </p:cNvPr>
          <p:cNvSpPr txBox="1"/>
          <p:nvPr/>
        </p:nvSpPr>
        <p:spPr>
          <a:xfrm>
            <a:off x="1275318" y="2241123"/>
            <a:ext cx="410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T" dirty="0"/>
              <a:t>High precision positioning system</a:t>
            </a:r>
          </a:p>
        </p:txBody>
      </p:sp>
      <p:pic>
        <p:nvPicPr>
          <p:cNvPr id="33" name="Graphic 32" descr="Compass outline">
            <a:extLst>
              <a:ext uri="{FF2B5EF4-FFF2-40B4-BE49-F238E27FC236}">
                <a16:creationId xmlns:a16="http://schemas.microsoft.com/office/drawing/2014/main" id="{BFEA8010-C7CA-9A0F-83A9-1AE9E764B0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1" y="2173338"/>
            <a:ext cx="437117" cy="437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871FB6-540C-56DF-81AD-274C690BEE6B}"/>
              </a:ext>
            </a:extLst>
          </p:cNvPr>
          <p:cNvSpPr txBox="1"/>
          <p:nvPr/>
        </p:nvSpPr>
        <p:spPr>
          <a:xfrm>
            <a:off x="1275318" y="2845378"/>
            <a:ext cx="4487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Pre-built autonomous navigation stack</a:t>
            </a:r>
          </a:p>
        </p:txBody>
      </p:sp>
      <p:pic>
        <p:nvPicPr>
          <p:cNvPr id="35" name="Graphic 34" descr="Route (Two Pins With A Path) outline">
            <a:extLst>
              <a:ext uri="{FF2B5EF4-FFF2-40B4-BE49-F238E27FC236}">
                <a16:creationId xmlns:a16="http://schemas.microsoft.com/office/drawing/2014/main" id="{8585724A-A690-61AD-B90F-A649E72AF9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" y="2790763"/>
            <a:ext cx="437118" cy="437118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28D4A187-98AA-38EC-526D-5F19950F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T" dirty="0">
                <a:latin typeface="+mn-lt"/>
              </a:rPr>
              <a:t>Heron Robot</a:t>
            </a:r>
          </a:p>
        </p:txBody>
      </p:sp>
    </p:spTree>
    <p:extLst>
      <p:ext uri="{BB962C8B-B14F-4D97-AF65-F5344CB8AC3E}">
        <p14:creationId xmlns:p14="http://schemas.microsoft.com/office/powerpoint/2010/main" val="29748057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A6BA-0D0A-C9EE-ECD0-F62B8502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>
                <a:latin typeface="+mn-lt"/>
              </a:rPr>
              <a:t>System architecure Overview</a:t>
            </a:r>
          </a:p>
        </p:txBody>
      </p:sp>
      <p:pic>
        <p:nvPicPr>
          <p:cNvPr id="5" name="Content Placeholder 4" descr="A diagram of a software&#10;&#10;Description automatically generated">
            <a:extLst>
              <a:ext uri="{FF2B5EF4-FFF2-40B4-BE49-F238E27FC236}">
                <a16:creationId xmlns:a16="http://schemas.microsoft.com/office/drawing/2014/main" id="{02EC27C0-0E72-B9C4-8C7E-E79DE73B4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223" y="1825625"/>
            <a:ext cx="10409554" cy="4351338"/>
          </a:xfrm>
        </p:spPr>
      </p:pic>
    </p:spTree>
    <p:extLst>
      <p:ext uri="{BB962C8B-B14F-4D97-AF65-F5344CB8AC3E}">
        <p14:creationId xmlns:p14="http://schemas.microsoft.com/office/powerpoint/2010/main" val="32297157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3351-5807-B616-F74F-39F8C16D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+mn-lt"/>
              </a:rPr>
              <a:t>Instance Segmentation and Tracking</a:t>
            </a:r>
          </a:p>
        </p:txBody>
      </p:sp>
      <p:pic>
        <p:nvPicPr>
          <p:cNvPr id="8" name="Picture 7" descr="A collage of a person in a factory&#10;&#10;Description automatically generated">
            <a:extLst>
              <a:ext uri="{FF2B5EF4-FFF2-40B4-BE49-F238E27FC236}">
                <a16:creationId xmlns:a16="http://schemas.microsoft.com/office/drawing/2014/main" id="{25B4AC9D-9320-CD23-2522-D95F9D2E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275"/>
          <a:stretch/>
        </p:blipFill>
        <p:spPr>
          <a:xfrm>
            <a:off x="5932235" y="1690688"/>
            <a:ext cx="5659690" cy="4351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89759-3E00-11D8-A3B0-47848DCFCB5B}"/>
              </a:ext>
            </a:extLst>
          </p:cNvPr>
          <p:cNvSpPr txBox="1"/>
          <p:nvPr/>
        </p:nvSpPr>
        <p:spPr>
          <a:xfrm>
            <a:off x="717756" y="2228671"/>
            <a:ext cx="43655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YOLOv8</a:t>
            </a:r>
          </a:p>
          <a:p>
            <a:r>
              <a:rPr lang="en-GB" dirty="0"/>
              <a:t>Performs object </a:t>
            </a:r>
            <a:r>
              <a:rPr lang="en-GB" b="1" dirty="0"/>
              <a:t>instance segmentation </a:t>
            </a:r>
            <a:r>
              <a:rPr lang="en-GB" dirty="0"/>
              <a:t>with</a:t>
            </a:r>
            <a:r>
              <a:rPr lang="en-GB" b="1" dirty="0"/>
              <a:t> high detection accuracy</a:t>
            </a:r>
            <a:r>
              <a:rPr lang="en-GB" dirty="0"/>
              <a:t>, ensuring </a:t>
            </a:r>
            <a:r>
              <a:rPr lang="en-GB" b="1" dirty="0"/>
              <a:t>real time efficiency</a:t>
            </a:r>
            <a:r>
              <a:rPr lang="en-GB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5537F-57F8-9CAE-4E8F-994CC27F1759}"/>
              </a:ext>
            </a:extLst>
          </p:cNvPr>
          <p:cNvSpPr txBox="1"/>
          <p:nvPr/>
        </p:nvSpPr>
        <p:spPr>
          <a:xfrm>
            <a:off x="717756" y="3866357"/>
            <a:ext cx="44259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ByteTrack</a:t>
            </a:r>
            <a:endParaRPr lang="en-GB" sz="2000" b="1" dirty="0"/>
          </a:p>
          <a:p>
            <a:r>
              <a:rPr lang="en-GB" dirty="0">
                <a:solidFill>
                  <a:srgbClr val="0E0E0E"/>
                </a:solidFill>
                <a:effectLst/>
              </a:rPr>
              <a:t>Performs 2D </a:t>
            </a:r>
            <a:r>
              <a:rPr lang="en-GB" b="1" dirty="0">
                <a:solidFill>
                  <a:srgbClr val="0E0E0E"/>
                </a:solidFill>
                <a:effectLst/>
              </a:rPr>
              <a:t>Multi-Object Tracking </a:t>
            </a:r>
            <a:r>
              <a:rPr lang="en-GB" dirty="0">
                <a:solidFill>
                  <a:srgbClr val="0E0E0E"/>
                </a:solidFill>
                <a:effectLst/>
              </a:rPr>
              <a:t>(MOT) with unique IDs for each object, offering </a:t>
            </a:r>
            <a:r>
              <a:rPr lang="en-GB" b="1" dirty="0">
                <a:solidFill>
                  <a:srgbClr val="0E0E0E"/>
                </a:solidFill>
                <a:effectLst/>
              </a:rPr>
              <a:t>high speed </a:t>
            </a:r>
            <a:r>
              <a:rPr lang="en-GB" dirty="0">
                <a:solidFill>
                  <a:srgbClr val="0E0E0E"/>
                </a:solidFill>
                <a:effectLst/>
              </a:rPr>
              <a:t>and </a:t>
            </a:r>
            <a:r>
              <a:rPr lang="en-GB" b="1" dirty="0">
                <a:solidFill>
                  <a:srgbClr val="0E0E0E"/>
                </a:solidFill>
                <a:effectLst/>
              </a:rPr>
              <a:t>robustness against occlusions</a:t>
            </a:r>
            <a:r>
              <a:rPr lang="en-GB" dirty="0">
                <a:solidFill>
                  <a:srgbClr val="0E0E0E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5837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6513C-D454-E81E-D803-5ADA0674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purple suit standing next to a computer&#10;&#10;Description automatically generated">
            <a:extLst>
              <a:ext uri="{FF2B5EF4-FFF2-40B4-BE49-F238E27FC236}">
                <a16:creationId xmlns:a16="http://schemas.microsoft.com/office/drawing/2014/main" id="{0AD56A39-F851-C8A9-8255-5FDE945A3A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48"/>
          <a:stretch/>
        </p:blipFill>
        <p:spPr>
          <a:xfrm>
            <a:off x="6564548" y="1536199"/>
            <a:ext cx="4918414" cy="378560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F2691C1-0D78-9E1A-4C7F-FD48E0585F09}"/>
              </a:ext>
            </a:extLst>
          </p:cNvPr>
          <p:cNvGrpSpPr/>
          <p:nvPr/>
        </p:nvGrpSpPr>
        <p:grpSpPr>
          <a:xfrm>
            <a:off x="672976" y="1690686"/>
            <a:ext cx="5124404" cy="954107"/>
            <a:chOff x="522050" y="4590562"/>
            <a:chExt cx="5124404" cy="9541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9230AE-6B90-B1F8-DF70-1DD8790B4282}"/>
                </a:ext>
              </a:extLst>
            </p:cNvPr>
            <p:cNvSpPr txBox="1"/>
            <p:nvPr/>
          </p:nvSpPr>
          <p:spPr>
            <a:xfrm>
              <a:off x="522050" y="4667507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CB1B4A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lang="en-GB" sz="4400" b="1" dirty="0">
                <a:solidFill>
                  <a:srgbClr val="CB1B4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A796E6-59D3-5A88-526E-B5843BBDF454}"/>
                </a:ext>
              </a:extLst>
            </p:cNvPr>
            <p:cNvSpPr txBox="1"/>
            <p:nvPr/>
          </p:nvSpPr>
          <p:spPr>
            <a:xfrm>
              <a:off x="838199" y="4590562"/>
              <a:ext cx="480825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0E0E0E"/>
                  </a:solidFill>
                  <a:effectLst/>
                </a:rPr>
                <a:t>Apply Mask to Depth Image</a:t>
              </a:r>
              <a:endParaRPr lang="en-IT" sz="2000" dirty="0"/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Extracts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object-specific depth information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by applying segmentation mask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CBFF0E-C9F6-5A3C-D63B-43A7FED3C3DD}"/>
              </a:ext>
            </a:extLst>
          </p:cNvPr>
          <p:cNvGrpSpPr/>
          <p:nvPr/>
        </p:nvGrpSpPr>
        <p:grpSpPr>
          <a:xfrm>
            <a:off x="672976" y="3105328"/>
            <a:ext cx="5234563" cy="954107"/>
            <a:chOff x="516375" y="5061381"/>
            <a:chExt cx="5723979" cy="9541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F5030-3BFF-1DDF-8E05-0F193CBFDC4B}"/>
                </a:ext>
              </a:extLst>
            </p:cNvPr>
            <p:cNvSpPr txBox="1"/>
            <p:nvPr/>
          </p:nvSpPr>
          <p:spPr>
            <a:xfrm>
              <a:off x="862083" y="5061381"/>
              <a:ext cx="537827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0E0E0E"/>
                  </a:solidFill>
                  <a:effectLst/>
                </a:rPr>
                <a:t>Project to Camera Coordinates</a:t>
              </a:r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Transforms masked depth data into a 3D point cloud in the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camera’s coordinate frame</a:t>
              </a:r>
              <a:endParaRPr lang="en-GB" dirty="0">
                <a:solidFill>
                  <a:srgbClr val="0E0E0E"/>
                </a:solidFill>
                <a:effectLst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4F3ECC-2D3C-C1F3-CC47-58BF4308F335}"/>
                </a:ext>
              </a:extLst>
            </p:cNvPr>
            <p:cNvSpPr txBox="1"/>
            <p:nvPr/>
          </p:nvSpPr>
          <p:spPr>
            <a:xfrm>
              <a:off x="516375" y="5138325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FFDE59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lang="en-GB" sz="4400" b="1" dirty="0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803CF8-346E-B6AE-53C6-8FFE51A2C54E}"/>
              </a:ext>
            </a:extLst>
          </p:cNvPr>
          <p:cNvGrpSpPr/>
          <p:nvPr/>
        </p:nvGrpSpPr>
        <p:grpSpPr>
          <a:xfrm>
            <a:off x="672976" y="4519970"/>
            <a:ext cx="5840748" cy="1508105"/>
            <a:chOff x="516375" y="5316038"/>
            <a:chExt cx="5840748" cy="15081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B3C61D-D477-E607-62F6-CB9FD14E222A}"/>
                </a:ext>
              </a:extLst>
            </p:cNvPr>
            <p:cNvSpPr txBox="1"/>
            <p:nvPr/>
          </p:nvSpPr>
          <p:spPr>
            <a:xfrm>
              <a:off x="832524" y="5316038"/>
              <a:ext cx="5524599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rgbClr val="0E0E0E"/>
                  </a:solidFill>
                  <a:effectLst/>
                </a:rPr>
                <a:t>Transform</a:t>
              </a:r>
              <a:r>
                <a:rPr lang="it-IT" sz="2000" b="1" dirty="0">
                  <a:solidFill>
                    <a:srgbClr val="0E0E0E"/>
                  </a:solidFill>
                  <a:effectLst/>
                </a:rPr>
                <a:t> to World </a:t>
              </a:r>
              <a:r>
                <a:rPr lang="en-GB" sz="2000" b="1" dirty="0">
                  <a:solidFill>
                    <a:srgbClr val="0E0E0E"/>
                  </a:solidFill>
                  <a:effectLst/>
                </a:rPr>
                <a:t>Coordinates</a:t>
              </a:r>
              <a:endParaRPr lang="en-GB" sz="2000" dirty="0">
                <a:solidFill>
                  <a:srgbClr val="0E0E0E"/>
                </a:solidFill>
              </a:endParaRPr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Query ROS for the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roto-translation matrix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at time </a:t>
              </a:r>
              <a:r>
                <a:rPr lang="en-GB" i="1" dirty="0">
                  <a:solidFill>
                    <a:srgbClr val="000000"/>
                  </a:solidFill>
                  <a:effectLst/>
                </a:rPr>
                <a:t>t</a:t>
              </a:r>
              <a:r>
                <a:rPr lang="en-GB" dirty="0">
                  <a:solidFill>
                    <a:srgbClr val="000000"/>
                  </a:solidFill>
                  <a:effectLst/>
                </a:rPr>
                <a:t> 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to transform the object’s 3D points in the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world frame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. Ensuring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spatial consistency between objects</a:t>
              </a:r>
            </a:p>
            <a:p>
              <a:endParaRPr lang="en-GB" dirty="0">
                <a:solidFill>
                  <a:srgbClr val="0E0E0E"/>
                </a:solidFill>
                <a:effectLst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AB7E1D-D955-8ECE-FB70-DE9A297249EB}"/>
                </a:ext>
              </a:extLst>
            </p:cNvPr>
            <p:cNvSpPr txBox="1"/>
            <p:nvPr/>
          </p:nvSpPr>
          <p:spPr>
            <a:xfrm>
              <a:off x="516375" y="5669981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7B92ED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lang="en-GB" sz="4400" b="1" dirty="0">
                <a:solidFill>
                  <a:srgbClr val="7B92E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C50BFDE-669B-8DD1-9D49-00C96AEE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6" y="365123"/>
            <a:ext cx="5054600" cy="1325563"/>
          </a:xfrm>
        </p:spPr>
        <p:txBody>
          <a:bodyPr/>
          <a:lstStyle/>
          <a:p>
            <a:r>
              <a:rPr lang="en-GB" dirty="0"/>
              <a:t>Object Projection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F0F235-E5B2-156B-4F86-7D04A552563F}"/>
              </a:ext>
            </a:extLst>
          </p:cNvPr>
          <p:cNvSpPr/>
          <p:nvPr/>
        </p:nvSpPr>
        <p:spPr>
          <a:xfrm>
            <a:off x="672976" y="4320929"/>
            <a:ext cx="5818909" cy="1781299"/>
          </a:xfrm>
          <a:prstGeom prst="rect">
            <a:avLst/>
          </a:prstGeom>
          <a:solidFill>
            <a:schemeClr val="lt1">
              <a:alpha val="7543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66ECD5-60DF-ED1B-4B35-0ACCF910B610}"/>
              </a:ext>
            </a:extLst>
          </p:cNvPr>
          <p:cNvSpPr/>
          <p:nvPr/>
        </p:nvSpPr>
        <p:spPr>
          <a:xfrm>
            <a:off x="600313" y="2722173"/>
            <a:ext cx="5818909" cy="1781299"/>
          </a:xfrm>
          <a:prstGeom prst="rect">
            <a:avLst/>
          </a:prstGeom>
          <a:solidFill>
            <a:schemeClr val="lt1">
              <a:alpha val="7511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234838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9A4AF-FD11-0F0E-098E-6045DC91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AF0887EA-4442-1DA3-6D89-4E0136AE0F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09" y="2598025"/>
            <a:ext cx="4025272" cy="162038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AE5A51-B670-B0D4-E987-4C29B728D1E6}"/>
              </a:ext>
            </a:extLst>
          </p:cNvPr>
          <p:cNvGrpSpPr/>
          <p:nvPr/>
        </p:nvGrpSpPr>
        <p:grpSpPr>
          <a:xfrm>
            <a:off x="672976" y="1690686"/>
            <a:ext cx="5124404" cy="954107"/>
            <a:chOff x="522050" y="4590562"/>
            <a:chExt cx="5124404" cy="9541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2305B6-45D5-1F6D-66D6-EF0BDCB7FC74}"/>
                </a:ext>
              </a:extLst>
            </p:cNvPr>
            <p:cNvSpPr txBox="1"/>
            <p:nvPr/>
          </p:nvSpPr>
          <p:spPr>
            <a:xfrm>
              <a:off x="522050" y="4667507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CB1B4A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lang="en-GB" sz="4400" b="1" dirty="0">
                <a:solidFill>
                  <a:srgbClr val="CB1B4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C116C5-38F7-6B70-1F09-3889DA8ADD8E}"/>
                </a:ext>
              </a:extLst>
            </p:cNvPr>
            <p:cNvSpPr txBox="1"/>
            <p:nvPr/>
          </p:nvSpPr>
          <p:spPr>
            <a:xfrm>
              <a:off x="838199" y="4590562"/>
              <a:ext cx="480825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0E0E0E"/>
                  </a:solidFill>
                  <a:effectLst/>
                </a:rPr>
                <a:t>Apply Mask to Depth Image</a:t>
              </a:r>
              <a:endParaRPr lang="en-IT" sz="2000" dirty="0"/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Extracts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object-specific depth information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by applying segmentation mask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BEBF87-C0CD-3432-5701-10E72C06BADB}"/>
              </a:ext>
            </a:extLst>
          </p:cNvPr>
          <p:cNvGrpSpPr/>
          <p:nvPr/>
        </p:nvGrpSpPr>
        <p:grpSpPr>
          <a:xfrm>
            <a:off x="672976" y="3105328"/>
            <a:ext cx="5234563" cy="954107"/>
            <a:chOff x="516375" y="5061381"/>
            <a:chExt cx="5723979" cy="9541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78957C-FFD5-5891-D919-D5F2CD37472A}"/>
                </a:ext>
              </a:extLst>
            </p:cNvPr>
            <p:cNvSpPr txBox="1"/>
            <p:nvPr/>
          </p:nvSpPr>
          <p:spPr>
            <a:xfrm>
              <a:off x="862083" y="5061381"/>
              <a:ext cx="537827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0E0E0E"/>
                  </a:solidFill>
                  <a:effectLst/>
                </a:rPr>
                <a:t>Project to Camera Coordinates</a:t>
              </a:r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Transforms masked depth data into a 3D point cloud in the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camera’s coordinate frame</a:t>
              </a:r>
              <a:endParaRPr lang="en-GB" dirty="0">
                <a:solidFill>
                  <a:srgbClr val="0E0E0E"/>
                </a:solidFill>
                <a:effectLst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4E8F7B-2589-5993-F256-6D5DB178098A}"/>
                </a:ext>
              </a:extLst>
            </p:cNvPr>
            <p:cNvSpPr txBox="1"/>
            <p:nvPr/>
          </p:nvSpPr>
          <p:spPr>
            <a:xfrm>
              <a:off x="516375" y="5138325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FFDE59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lang="en-GB" sz="4400" b="1" dirty="0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70FEEF-EC10-3852-44B9-400148CEC962}"/>
              </a:ext>
            </a:extLst>
          </p:cNvPr>
          <p:cNvGrpSpPr/>
          <p:nvPr/>
        </p:nvGrpSpPr>
        <p:grpSpPr>
          <a:xfrm>
            <a:off x="672976" y="4519970"/>
            <a:ext cx="5840748" cy="1508105"/>
            <a:chOff x="516375" y="5316038"/>
            <a:chExt cx="5840748" cy="15081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7CCF36-F1F1-1892-24C1-B398A19C7B73}"/>
                </a:ext>
              </a:extLst>
            </p:cNvPr>
            <p:cNvSpPr txBox="1"/>
            <p:nvPr/>
          </p:nvSpPr>
          <p:spPr>
            <a:xfrm>
              <a:off x="832524" y="5316038"/>
              <a:ext cx="5524599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rgbClr val="0E0E0E"/>
                  </a:solidFill>
                  <a:effectLst/>
                </a:rPr>
                <a:t>Transform</a:t>
              </a:r>
              <a:r>
                <a:rPr lang="it-IT" sz="2000" b="1" dirty="0">
                  <a:solidFill>
                    <a:srgbClr val="0E0E0E"/>
                  </a:solidFill>
                  <a:effectLst/>
                </a:rPr>
                <a:t> to World </a:t>
              </a:r>
              <a:r>
                <a:rPr lang="en-GB" sz="2000" b="1" dirty="0">
                  <a:solidFill>
                    <a:srgbClr val="0E0E0E"/>
                  </a:solidFill>
                  <a:effectLst/>
                </a:rPr>
                <a:t>Coordinates</a:t>
              </a:r>
              <a:endParaRPr lang="en-GB" sz="2000" dirty="0">
                <a:solidFill>
                  <a:srgbClr val="0E0E0E"/>
                </a:solidFill>
              </a:endParaRPr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Query ROS for the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roto-translation matrix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at time </a:t>
              </a:r>
              <a:r>
                <a:rPr lang="en-GB" i="1" dirty="0">
                  <a:solidFill>
                    <a:srgbClr val="000000"/>
                  </a:solidFill>
                  <a:effectLst/>
                </a:rPr>
                <a:t>t</a:t>
              </a:r>
              <a:r>
                <a:rPr lang="en-GB" dirty="0">
                  <a:solidFill>
                    <a:srgbClr val="000000"/>
                  </a:solidFill>
                  <a:effectLst/>
                </a:rPr>
                <a:t> 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to transform the object’s 3D points in the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world frame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. Ensuring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spatial consistency between objects</a:t>
              </a:r>
            </a:p>
            <a:p>
              <a:endParaRPr lang="en-GB" dirty="0">
                <a:solidFill>
                  <a:srgbClr val="0E0E0E"/>
                </a:solidFill>
                <a:effectLst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C063DD-7DAE-B050-E554-C8B835DCDD3F}"/>
                </a:ext>
              </a:extLst>
            </p:cNvPr>
            <p:cNvSpPr txBox="1"/>
            <p:nvPr/>
          </p:nvSpPr>
          <p:spPr>
            <a:xfrm>
              <a:off x="516375" y="5669981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7B92ED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lang="en-GB" sz="4400" b="1" dirty="0">
                <a:solidFill>
                  <a:srgbClr val="7B92E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43BDE0A-F67A-6AF0-6729-F7F768A4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6" y="365123"/>
            <a:ext cx="5054600" cy="1325563"/>
          </a:xfrm>
        </p:spPr>
        <p:txBody>
          <a:bodyPr/>
          <a:lstStyle/>
          <a:p>
            <a:r>
              <a:rPr lang="en-GB" dirty="0"/>
              <a:t>Object Projection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B7E611-F82C-77AB-464D-959C94C5ED49}"/>
              </a:ext>
            </a:extLst>
          </p:cNvPr>
          <p:cNvSpPr/>
          <p:nvPr/>
        </p:nvSpPr>
        <p:spPr>
          <a:xfrm>
            <a:off x="672976" y="4320929"/>
            <a:ext cx="5818909" cy="1781299"/>
          </a:xfrm>
          <a:prstGeom prst="rect">
            <a:avLst/>
          </a:prstGeom>
          <a:solidFill>
            <a:schemeClr val="lt1">
              <a:alpha val="7543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88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D6E78-70DB-8411-7F01-DCF8F13C0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B68488F-31FA-2265-A162-16CFFCA48AE1}"/>
              </a:ext>
            </a:extLst>
          </p:cNvPr>
          <p:cNvGrpSpPr/>
          <p:nvPr/>
        </p:nvGrpSpPr>
        <p:grpSpPr>
          <a:xfrm>
            <a:off x="672976" y="1690686"/>
            <a:ext cx="5124404" cy="954107"/>
            <a:chOff x="522050" y="4590562"/>
            <a:chExt cx="5124404" cy="954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C449BC-20DB-3791-CDF8-5A314C55CA09}"/>
                </a:ext>
              </a:extLst>
            </p:cNvPr>
            <p:cNvSpPr txBox="1"/>
            <p:nvPr/>
          </p:nvSpPr>
          <p:spPr>
            <a:xfrm>
              <a:off x="522050" y="4667507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CB1B4A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lang="en-GB" sz="4400" b="1" dirty="0">
                <a:solidFill>
                  <a:srgbClr val="CB1B4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4F263F-A565-2A61-0417-878C3CF8602D}"/>
                </a:ext>
              </a:extLst>
            </p:cNvPr>
            <p:cNvSpPr txBox="1"/>
            <p:nvPr/>
          </p:nvSpPr>
          <p:spPr>
            <a:xfrm>
              <a:off x="838199" y="4590562"/>
              <a:ext cx="480825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0E0E0E"/>
                  </a:solidFill>
                  <a:effectLst/>
                </a:rPr>
                <a:t>Apply Mask to Depth Image</a:t>
              </a:r>
              <a:endParaRPr lang="en-IT" sz="2000" dirty="0"/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Extracts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object-specific depth information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by applying segmentation mask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F8562E-9105-0B5A-15AE-C83F8E7EA8CF}"/>
              </a:ext>
            </a:extLst>
          </p:cNvPr>
          <p:cNvGrpSpPr/>
          <p:nvPr/>
        </p:nvGrpSpPr>
        <p:grpSpPr>
          <a:xfrm>
            <a:off x="672976" y="3105328"/>
            <a:ext cx="5234563" cy="954107"/>
            <a:chOff x="516375" y="5061381"/>
            <a:chExt cx="5723979" cy="9541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D42478-E6E9-0291-47F8-1A0D3B421DEB}"/>
                </a:ext>
              </a:extLst>
            </p:cNvPr>
            <p:cNvSpPr txBox="1"/>
            <p:nvPr/>
          </p:nvSpPr>
          <p:spPr>
            <a:xfrm>
              <a:off x="862083" y="5061381"/>
              <a:ext cx="537827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0E0E0E"/>
                  </a:solidFill>
                  <a:effectLst/>
                </a:rPr>
                <a:t>Project to Camera Coordinates</a:t>
              </a:r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Transforms masked depth data into a 3D point cloud in the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camera’s coordinate frame</a:t>
              </a:r>
              <a:endParaRPr lang="en-GB" dirty="0">
                <a:solidFill>
                  <a:srgbClr val="0E0E0E"/>
                </a:solidFill>
                <a:effectLst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220252-7252-0DF2-49B8-914CEF3DCF62}"/>
                </a:ext>
              </a:extLst>
            </p:cNvPr>
            <p:cNvSpPr txBox="1"/>
            <p:nvPr/>
          </p:nvSpPr>
          <p:spPr>
            <a:xfrm>
              <a:off x="516375" y="5138325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FFDE59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lang="en-GB" sz="4400" b="1" dirty="0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C203E9-D12B-8E52-DEA4-1B979486B310}"/>
              </a:ext>
            </a:extLst>
          </p:cNvPr>
          <p:cNvGrpSpPr/>
          <p:nvPr/>
        </p:nvGrpSpPr>
        <p:grpSpPr>
          <a:xfrm>
            <a:off x="672976" y="4519970"/>
            <a:ext cx="5840748" cy="1508105"/>
            <a:chOff x="516375" y="5316038"/>
            <a:chExt cx="5840748" cy="150810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5E7360-5A15-3683-6C14-EF371DB97E7A}"/>
                </a:ext>
              </a:extLst>
            </p:cNvPr>
            <p:cNvSpPr txBox="1"/>
            <p:nvPr/>
          </p:nvSpPr>
          <p:spPr>
            <a:xfrm>
              <a:off x="832524" y="5316038"/>
              <a:ext cx="5524599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rgbClr val="0E0E0E"/>
                  </a:solidFill>
                  <a:effectLst/>
                </a:rPr>
                <a:t>Transform</a:t>
              </a:r>
              <a:r>
                <a:rPr lang="it-IT" sz="2000" b="1" dirty="0">
                  <a:solidFill>
                    <a:srgbClr val="0E0E0E"/>
                  </a:solidFill>
                  <a:effectLst/>
                </a:rPr>
                <a:t> to World </a:t>
              </a:r>
              <a:r>
                <a:rPr lang="en-GB" sz="2000" b="1" dirty="0">
                  <a:solidFill>
                    <a:srgbClr val="0E0E0E"/>
                  </a:solidFill>
                  <a:effectLst/>
                </a:rPr>
                <a:t>Coordinates</a:t>
              </a:r>
              <a:endParaRPr lang="en-GB" sz="2000" dirty="0">
                <a:solidFill>
                  <a:srgbClr val="0E0E0E"/>
                </a:solidFill>
              </a:endParaRPr>
            </a:p>
            <a:p>
              <a:r>
                <a:rPr lang="en-GB" dirty="0">
                  <a:solidFill>
                    <a:srgbClr val="0E0E0E"/>
                  </a:solidFill>
                  <a:effectLst/>
                </a:rPr>
                <a:t>Query ROS for the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roto-translation matrix 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at time </a:t>
              </a:r>
              <a:r>
                <a:rPr lang="en-GB" i="1" dirty="0">
                  <a:solidFill>
                    <a:srgbClr val="000000"/>
                  </a:solidFill>
                  <a:effectLst/>
                </a:rPr>
                <a:t>t</a:t>
              </a:r>
              <a:r>
                <a:rPr lang="en-GB" dirty="0">
                  <a:solidFill>
                    <a:srgbClr val="000000"/>
                  </a:solidFill>
                  <a:effectLst/>
                </a:rPr>
                <a:t> 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to transform the object’s 3D points in the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world frame</a:t>
              </a:r>
              <a:r>
                <a:rPr lang="en-GB" dirty="0">
                  <a:solidFill>
                    <a:srgbClr val="0E0E0E"/>
                  </a:solidFill>
                  <a:effectLst/>
                </a:rPr>
                <a:t>. Ensuring </a:t>
              </a:r>
              <a:r>
                <a:rPr lang="en-GB" b="1" dirty="0">
                  <a:solidFill>
                    <a:srgbClr val="0E0E0E"/>
                  </a:solidFill>
                  <a:effectLst/>
                </a:rPr>
                <a:t>spatial consistency between objects</a:t>
              </a:r>
            </a:p>
            <a:p>
              <a:endParaRPr lang="en-GB" dirty="0">
                <a:solidFill>
                  <a:srgbClr val="0E0E0E"/>
                </a:solidFill>
                <a:effectLst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DF0651-322A-3475-0D45-B28C229C0948}"/>
                </a:ext>
              </a:extLst>
            </p:cNvPr>
            <p:cNvSpPr txBox="1"/>
            <p:nvPr/>
          </p:nvSpPr>
          <p:spPr>
            <a:xfrm>
              <a:off x="516375" y="5669981"/>
              <a:ext cx="31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CB1B4A"/>
                </a:buClr>
                <a:buSzPts val="4500"/>
              </a:pPr>
              <a:r>
                <a:rPr lang="en-GB" sz="4400" b="1" dirty="0">
                  <a:solidFill>
                    <a:srgbClr val="7B92ED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lang="en-GB" sz="4400" b="1" dirty="0">
                <a:solidFill>
                  <a:srgbClr val="7B92E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95C7F33-58FE-FDD7-0702-DD7D3FC78B4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09" y="2990417"/>
            <a:ext cx="4211967" cy="8771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DCF530-053D-4A63-4BD8-00CD455D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76" y="365123"/>
            <a:ext cx="5054600" cy="1325563"/>
          </a:xfrm>
        </p:spPr>
        <p:txBody>
          <a:bodyPr/>
          <a:lstStyle/>
          <a:p>
            <a:r>
              <a:rPr lang="en-GB" dirty="0"/>
              <a:t>Object Projection</a:t>
            </a:r>
          </a:p>
        </p:txBody>
      </p:sp>
    </p:spTree>
    <p:extLst>
      <p:ext uri="{BB962C8B-B14F-4D97-AF65-F5344CB8AC3E}">
        <p14:creationId xmlns:p14="http://schemas.microsoft.com/office/powerpoint/2010/main" val="13606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9258D5B1-36F7-0146-A41A-15D16A277318}">
  <we:reference id="wa104381909" version="3.14.3.0" store="en-US" storeType="OMEX"/>
  <we:alternateReferences>
    <we:reference id="wa104381909" version="3.14.3.0" store="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\\\\&lt;/mo&gt;&lt;mo&gt;[&lt;/mo&gt;&lt;mo&gt;&amp;#xA0;&lt;/mo&gt;&lt;mo&gt;\\\\&lt;/mo&gt;&lt;mi&gt;b&lt;/mi&gt;&lt;mi&gt;e&lt;/mi&gt;&lt;mi&gt;g&lt;/mi&gt;&lt;mi&gt;i&lt;/mi&gt;&lt;mi&gt;n&lt;/mi&gt;&lt;mo&gt;{&lt;/mo&gt;&lt;mi&gt;p&lt;/mi&gt;&lt;mi&gt;m&lt;/mi&gt;&lt;mi&gt;a&lt;/mi&gt;&lt;mi&gt;t&lt;/mi&gt;&lt;mi&gt;r&lt;/mi&gt;&lt;mi&gt;i&lt;/mi&gt;&lt;mi&gt;x&lt;/mi&gt;&lt;mo&gt;}&lt;/mo&gt;&lt;mo&gt;&amp;#xA0;&lt;/mo&gt;&lt;mi&gt;X&lt;/mi&gt;&lt;mi&gt;_&lt;/mi&gt;&lt;mi&gt;c&lt;/mi&gt;&lt;mo&gt;&amp;#xA0;&lt;/mo&gt;&lt;mo&gt;\\\\&lt;/mo&gt;&lt;mo&gt;\\\\&lt;/mo&gt;&lt;mo&gt;&amp;#xA0;&lt;/mo&gt;&lt;mi&gt;Y&lt;/mi&gt;&lt;mi&gt;_&lt;/mi&gt;&lt;mi&gt;c&lt;/mi&gt;&lt;mo&gt;&amp;#xA0;&lt;/mo&gt;&lt;mo&gt;\\\\&lt;/mo&gt;&lt;mo&gt;\\\\&lt;/mo&gt;&lt;mo&gt;&amp;#xA0;&lt;/mo&gt;&lt;mi&gt;Z&lt;/mi&gt;&lt;mi&gt;_&lt;/mi&gt;&lt;mi&gt;c&lt;/mi&gt;&lt;mo&gt;&amp;#xA0;&lt;/mo&gt;&lt;mo&gt;\\\\&lt;/mo&gt;&lt;mi&gt;e&lt;/mi&gt;&lt;mi&gt;n&lt;/mi&gt;&lt;mi&gt;d&lt;/mi&gt;&lt;mo&gt;{&lt;/mo&gt;&lt;mi&gt;p&lt;/mi&gt;&lt;mi&gt;m&lt;/mi&gt;&lt;mi&gt;a&lt;/mi&gt;&lt;mi&gt;t&lt;/mi&gt;&lt;mi&gt;r&lt;/mi&gt;&lt;mi&gt;i&lt;/mi&gt;&lt;mi&gt;x&lt;/mi&gt;&lt;mo&gt;}&lt;/mo&gt;&lt;mo&gt;&amp;#xA0;&lt;/mo&gt;&lt;mo&gt;=&lt;/mo&gt;&lt;mo&gt;&amp;#xA0;&lt;/mo&gt;&lt;mi&gt;z&lt;/mi&gt;&lt;mo&gt;&amp;#xA0;&lt;/mo&gt;&lt;mo&gt;\\\\&lt;/mo&gt;&lt;mi&gt;c&lt;/mi&gt;&lt;mi&gt;d&lt;/mi&gt;&lt;mi&gt;o&lt;/mi&gt;&lt;mi&gt;t&lt;/mi&gt;&lt;mo&gt;&amp;#xA0;&lt;/mo&gt;&lt;mi&gt;K&lt;/mi&gt;&lt;mo&gt;^&lt;/mo&gt;&lt;mo&gt;{&lt;/mo&gt;&lt;mo&gt;-&lt;/mo&gt;&lt;mn&gt;1&lt;/mn&gt;&lt;mo&gt;}&lt;/mo&gt;&lt;mo&gt;&amp;#xA0;&lt;/mo&gt;&lt;mo&gt;\\\\&lt;/mo&gt;&lt;mi&gt;c&lt;/mi&gt;&lt;mi&gt;d&lt;/mi&gt;&lt;mi&gt;o&lt;/mi&gt;&lt;mi&gt;t&lt;/mi&gt;&lt;mo&gt;&amp;#xA0;&lt;/mo&gt;&lt;mo&gt;\\\\&lt;/mo&gt;&lt;mi&gt;b&lt;/mi&gt;&lt;mi&gt;e&lt;/mi&gt;&lt;mi&gt;g&lt;/mi&gt;&lt;mi&gt;i&lt;/mi&gt;&lt;mi&gt;n&lt;/mi&gt;&lt;mo&gt;{&lt;/mo&gt;&lt;mi&gt;p&lt;/mi&gt;&lt;mi&gt;m&lt;/mi&gt;&lt;mi&gt;a&lt;/mi&gt;&lt;mi&gt;t&lt;/mi&gt;&lt;mi&gt;r&lt;/mi&gt;&lt;mi&gt;i&lt;/mi&gt;&lt;mi&gt;x&lt;/mi&gt;&lt;mo&gt;}&lt;/mo&gt;&lt;mo&gt;&amp;#xA0;&lt;/mo&gt;&lt;mi&gt;u&lt;/mi&gt;&lt;mo&gt;&amp;#xA0;&lt;/mo&gt;&lt;mo&gt;\\\\&lt;/mo&gt;&lt;mo&gt;\\\\&lt;/mo&gt;&lt;mo&gt;&amp;#xA0;&lt;/mo&gt;&lt;mi&gt;v&lt;/mi&gt;&lt;mo&gt;&amp;#xA0;&lt;/mo&gt;&lt;mo&gt;\\\\&lt;/mo&gt;&lt;mo&gt;\\\\&lt;/mo&gt;&lt;mo&gt;&amp;#xA0;&lt;/mo&gt;&lt;mn&gt;1&lt;/mn&gt;&lt;mo&gt;&amp;#xA0;&lt;/mo&gt;&lt;mo&gt;\\\\&lt;/mo&gt;&lt;mi&gt;e&lt;/mi&gt;&lt;mi&gt;n&lt;/mi&gt;&lt;mi&gt;d&lt;/mi&gt;&lt;mo&gt;{&lt;/mo&gt;&lt;mi&gt;p&lt;/mi&gt;&lt;mi&gt;m&lt;/mi&gt;&lt;mi&gt;a&lt;/mi&gt;&lt;mi&gt;t&lt;/mi&gt;&lt;mi&gt;r&lt;/mi&gt;&lt;mi&gt;i&lt;/mi&gt;&lt;mi&gt;x&lt;/mi&gt;&lt;mo&gt;}&lt;/mo&gt;&lt;mo&gt;&amp;#xA0;&lt;/mo&gt;&lt;mo&gt;\\\\&lt;/mo&gt;&lt;mo&gt;]&lt;/mo&gt;&lt;mo&gt;&amp;#xA0;&lt;/mo&gt;&lt;mo&gt;&amp;#xA0;&lt;/mo&gt;&lt;mi&gt;w&lt;/mi&gt;&lt;mi&gt;h&lt;/mi&gt;&lt;mi&gt;e&lt;/mi&gt;&lt;mi&gt;r&lt;/mi&gt;&lt;mi&gt;e&lt;/mi&gt;&lt;mo&gt;:&lt;/mo&gt;&lt;mo&gt;&amp;#xA0;&lt;/mo&gt;&lt;mo&gt;\\\\&lt;/mo&gt;&lt;mi&gt;b&lt;/mi&gt;&lt;mi&gt;e&lt;/mi&gt;&lt;mi&gt;g&lt;/mi&gt;&lt;mi&gt;i&lt;/mi&gt;&lt;mi&gt;n&lt;/mi&gt;&lt;mo&gt;{&lt;/mo&gt;&lt;mi&gt;a&lt;/mi&gt;&lt;mi&gt;l&lt;/mi&gt;&lt;mi&gt;i&lt;/mi&gt;&lt;mi&gt;g&lt;/mi&gt;&lt;mi&gt;n&lt;/mi&gt;&lt;mo&gt;*&lt;/mo&gt;&lt;mo&gt;}&lt;/mo&gt;&lt;mo&gt;&amp;#xA0;&lt;/mo&gt;&lt;mo&gt;(&lt;/mo&gt;&lt;mi&gt;X&lt;/mi&gt;&lt;mi&gt;_&lt;/mi&gt;&lt;mi&gt;c&lt;/mi&gt;&lt;mo&gt;,&lt;/mo&gt;&lt;mo&gt;&amp;#xA0;&lt;/mo&gt;&lt;mi&gt;Y&lt;/mi&gt;&lt;mi&gt;_&lt;/mi&gt;&lt;mi&gt;c&lt;/mi&gt;&lt;mo&gt;,&lt;/mo&gt;&lt;mo&gt;&amp;#xA0;&lt;/mo&gt;&lt;mi&gt;Z&lt;/mi&gt;&lt;mi&gt;_&lt;/mi&gt;&lt;mi&gt;c&lt;/mi&gt;&lt;mo&gt;)&lt;/mo&gt;&lt;mo&gt;&amp;#xA0;&lt;/mo&gt;&lt;mo&gt;&amp;amp;&lt;/mo&gt;&lt;mo&gt;\\\\&lt;/mo&gt;&lt;mi&gt;t&lt;/mi&gt;&lt;mi&gt;e&lt;/mi&gt;&lt;mi&gt;x&lt;/mi&gt;&lt;mi&gt;t&lt;/mi&gt;&lt;mo&gt;{&lt;/mo&gt;&lt;mo&gt;&amp;#xA0;&lt;/mo&gt;&lt;mi&gt;a&lt;/mi&gt;&lt;mi&gt;r&lt;/mi&gt;&lt;mi&gt;e&lt;/mi&gt;&lt;mo&gt;&amp;#xA0;&lt;/mo&gt;&lt;mi&gt;t&lt;/mi&gt;&lt;mi&gt;h&lt;/mi&gt;&lt;mi&gt;e&lt;/mi&gt;&lt;mo&gt;&amp;#xA0;&lt;/mo&gt;&lt;mn&gt;3&lt;/mn&gt;&lt;mi&gt;D&lt;/mi&gt;&lt;mo&gt;&amp;#xA0;&lt;/mo&gt;&lt;mi&gt;c&lt;/mi&gt;&lt;mi&gt;o&lt;/mi&gt;&lt;mi&gt;o&lt;/mi&gt;&lt;mi&gt;r&lt;/mi&gt;&lt;mi&gt;d&lt;/mi&gt;&lt;mi&gt;i&lt;/mi&gt;&lt;mi&gt;n&lt;/mi&gt;&lt;mi&gt;a&lt;/mi&gt;&lt;mi&gt;t&lt;/mi&gt;&lt;mi&gt;e&lt;/mi&gt;&lt;mi&gt;s&lt;/mi&gt;&lt;mo&gt;&amp;#xA0;&lt;/mo&gt;&lt;mi&gt;i&lt;/mi&gt;&lt;mi&gt;n&lt;/mi&gt;&lt;mo&gt;&amp;#xA0;&lt;/mo&gt;&lt;mi&gt;t&lt;/mi&gt;&lt;mi&gt;h&lt;/mi&gt;&lt;mi&gt;e&lt;/mi&gt;&lt;mo&gt;&amp;#xA0;&lt;/mo&gt;&lt;mi&gt;c&lt;/mi&gt;&lt;mi&gt;a&lt;/mi&gt;&lt;mi&gt;m&lt;/mi&gt;&lt;mi&gt;e&lt;/mi&gt;&lt;mi&gt;r&lt;/mi&gt;&lt;mi&gt;a&lt;/mi&gt;&lt;mo&gt;&amp;#xA0;&lt;/mo&gt;&lt;mi&gt;r&lt;/mi&gt;&lt;mi&gt;e&lt;/mi&gt;&lt;mi&gt;f&lt;/mi&gt;&lt;mi&gt;e&lt;/mi&gt;&lt;mi&gt;r&lt;/mi&gt;&lt;mi&gt;e&lt;/mi&gt;&lt;mi&gt;n&lt;/mi&gt;&lt;mi&gt;c&lt;/mi&gt;&lt;mi&gt;e&lt;/mi&gt;&lt;mo&gt;&amp;#xA0;&lt;/mo&gt;&lt;mi&gt;f&lt;/mi&gt;&lt;mi&gt;r&lt;/mi&gt;&lt;mi&gt;a&lt;/mi&gt;&lt;mi&gt;m&lt;/mi&gt;&lt;mi&gt;e&lt;/mi&gt;&lt;mo&gt;,&lt;/mo&gt;&lt;mo&gt;}&lt;/mo&gt;&lt;mo&gt;&amp;#xA0;&lt;/mo&gt;&lt;mo&gt;\\\\&lt;/mo&gt;&lt;mo&gt;\\\\&lt;/mo&gt;&lt;mo&gt;&amp;#xA0;&lt;/mo&gt;&lt;mi&gt;z&lt;/mi&gt;&lt;mo&gt;&amp;#xA0;&lt;/mo&gt;&lt;mo&gt;&amp;amp;&lt;/mo&gt;&lt;mo&gt;=&lt;/mo&gt;&lt;mo&gt;&amp;#xA0;&lt;/mo&gt;&lt;mo&gt;\\\\&lt;/mo&gt;&lt;mi&gt;t&lt;/mi&gt;&lt;mi&gt;e&lt;/mi&gt;&lt;mi&gt;x&lt;/mi&gt;&lt;mi&gt;t&lt;/mi&gt;&lt;mo&gt;{&lt;/mo&gt;&lt;mi&gt;d&lt;/mi&gt;&lt;mi&gt;e&lt;/mi&gt;&lt;mi&gt;p&lt;/mi&gt;&lt;mi&gt;t&lt;/mi&gt;&lt;mi&gt;h&lt;/mi&gt;&lt;mo&gt;&amp;#xA0;&lt;/mo&gt;&lt;mi&gt;a&lt;/mi&gt;&lt;mi&gt;t&lt;/mi&gt;&lt;mo&gt;&amp;#xA0;&lt;/mo&gt;&lt;mi&gt;p&lt;/mi&gt;&lt;mi&gt;i&lt;/mi&gt;&lt;mi&gt;x&lt;/mi&gt;&lt;mi&gt;e&lt;/mi&gt;&lt;mi&gt;l&lt;/mi&gt;&lt;mo&gt;&amp;#xA0;&lt;/mo&gt;&lt;mo&gt;}&lt;/mo&gt;&lt;mo&gt;&amp;#xA0;&lt;/mo&gt;&lt;mo&gt;(&lt;/mo&gt;&lt;mi&gt;u&lt;/mi&gt;&lt;mo&gt;,&lt;/mo&gt;&lt;mo&gt;&amp;#xA0;&lt;/mo&gt;&lt;mi&gt;v&lt;/mi&gt;&lt;mo&gt;)&lt;/mo&gt;&lt;mo&gt;,&lt;/mo&gt;&lt;mo&gt;&amp;#xA0;&lt;/mo&gt;&lt;mo&gt;\\\\&lt;/mo&gt;&lt;mo&gt;\\\\&lt;/mo&gt;&lt;mo&gt;&amp;#xA0;&lt;/mo&gt;&lt;mi&gt;K&lt;/mi&gt;&lt;mo&gt;&amp;#xA0;&lt;/mo&gt;&lt;mo&gt;&amp;amp;&lt;/mo&gt;&lt;mo&gt;=&lt;/mo&gt;&lt;mo&gt;&amp;#xA0;&lt;/mo&gt;&lt;mo&gt;\\\\&lt;/mo&gt;&lt;mi&gt;b&lt;/mi&gt;&lt;mi&gt;e&lt;/mi&gt;&lt;mi&gt;g&lt;/mi&gt;&lt;mi&gt;i&lt;/mi&gt;&lt;mi&gt;n&lt;/mi&gt;&lt;mo&gt;{&lt;/mo&gt;&lt;mi&gt;p&lt;/mi&gt;&lt;mi&gt;m&lt;/mi&gt;&lt;mi&gt;a&lt;/mi&gt;&lt;mi&gt;t&lt;/mi&gt;&lt;mi&gt;r&lt;/mi&gt;&lt;mi&gt;i&lt;/mi&gt;&lt;mi&gt;x&lt;/mi&gt;&lt;mo&gt;}&lt;/mo&gt;&lt;mo&gt;&amp;#xA0;&lt;/mo&gt;&lt;mi&gt;f&lt;/mi&gt;&lt;mi&gt;_&lt;/mi&gt;&lt;mi&gt;x&lt;/mi&gt;&lt;mo&gt;&amp;#xA0;&lt;/mo&gt;&lt;mo&gt;&amp;amp;&lt;/mo&gt;&lt;mo&gt;&amp;#xA0;&lt;/mo&gt;&lt;mn&gt;0&lt;/mn&gt;&lt;mo&gt;&amp;#xA0;&lt;/mo&gt;&lt;mo&gt;&amp;amp;&lt;/mo&gt;&lt;mo&gt;&amp;#xA0;&lt;/mo&gt;&lt;mi&gt;c&lt;/mi&gt;&lt;mi&gt;_&lt;/mi&gt;&lt;mi&gt;x&lt;/mi&gt;&lt;mo&gt;&amp;#xA0;&lt;/mo&gt;&lt;mo&gt;\\\\&lt;/mo&gt;&lt;mo&gt;\\\\&lt;/mo&gt;&lt;mo&gt;&amp;#xA0;&lt;/mo&gt;&lt;mn&gt;0&lt;/mn&gt;&lt;mo&gt;&amp;#xA0;&lt;/mo&gt;&lt;mo&gt;&amp;amp;&lt;/mo&gt;&lt;mo&gt;&amp;#xA0;&lt;/mo&gt;&lt;mi&gt;f&lt;/mi&gt;&lt;mi&gt;_&lt;/mi&gt;&lt;mi&gt;y&lt;/mi&gt;&lt;mo&gt;&amp;#xA0;&lt;/mo&gt;&lt;mo&gt;&amp;amp;&lt;/mo&gt;&lt;mo&gt;&amp;#xA0;&lt;/mo&gt;&lt;mi&gt;c&lt;/mi&gt;&lt;mi&gt;_&lt;/mi&gt;&lt;mi&gt;y&lt;/mi&gt;&lt;mo&gt;&amp;#xA0;&lt;/mo&gt;&lt;mo&gt;\\\\&lt;/mo&gt;&lt;mo&gt;\\\\&lt;/mo&gt;&lt;mo&gt;&amp;#xA0;&lt;/mo&gt;&lt;mn&gt;0&lt;/mn&gt;&lt;mo&gt;&amp;#xA0;&lt;/mo&gt;&lt;mo&gt;&amp;amp;&lt;/mo&gt;&lt;mo&gt;&amp;#xA0;&lt;/mo&gt;&lt;mn&gt;0&lt;/mn&gt;&lt;mo&gt;&amp;#xA0;&lt;/mo&gt;&lt;mo&gt;&amp;amp;&lt;/mo&gt;&lt;mo&gt;&amp;#xA0;&lt;/mo&gt;&lt;mn&gt;1&lt;/mn&gt;&lt;mo&gt;&amp;#xA0;&lt;/mo&gt;&lt;mo&gt;\\\\&lt;/mo&gt;&lt;mi&gt;e&lt;/mi&gt;&lt;mi&gt;n&lt;/mi&gt;&lt;mi&gt;d&lt;/mi&gt;&lt;mo&gt;{&lt;/mo&gt;&lt;mi&gt;p&lt;/mi&gt;&lt;mi&gt;m&lt;/mi&gt;&lt;mi&gt;a&lt;/mi&gt;&lt;mi&gt;t&lt;/mi&gt;&lt;mi&gt;r&lt;/mi&gt;&lt;mi&gt;i&lt;/mi&gt;&lt;mi&gt;x&lt;/mi&gt;&lt;mo&gt;}&lt;/mo&gt;&lt;mo&gt;,&lt;/mo&gt;&lt;mo&gt;&amp;#xA0;&lt;/mo&gt;&lt;mo&gt;\\\\&lt;/mo&gt;&lt;mo&gt;\\\\&lt;/mo&gt;&lt;mo&gt;&amp;#xA0;&lt;/mo&gt;&lt;mi&gt;f&lt;/mi&gt;&lt;mi&gt;_&lt;/mi&gt;&lt;mi&gt;x&lt;/mi&gt;&lt;mo&gt;,&lt;/mo&gt;&lt;mo&gt;&amp;#xA0;&lt;/mo&gt;&lt;mi&gt;f&lt;/mi&gt;&lt;mi&gt;_&lt;/mi&gt;&lt;mi&gt;y&lt;/mi&gt;&lt;mo&gt;&amp;#xA0;&lt;/mo&gt;&lt;mo&gt;&amp;amp;&lt;/mo&gt;&lt;mo&gt;\\\\&lt;/mo&gt;&lt;mi&gt;t&lt;/mi&gt;&lt;mi&gt;e&lt;/mi&gt;&lt;mi&gt;x&lt;/mi&gt;&lt;mi&gt;t&lt;/mi&gt;&lt;mo&gt;{&lt;/mo&gt;&lt;mo&gt;&amp;#xA0;&lt;/mo&gt;&lt;mi&gt;a&lt;/mi&gt;&lt;mi&gt;r&lt;/mi&gt;&lt;mi&gt;e&lt;/mi&gt;&lt;mo&gt;&amp;#xA0;&lt;/mo&gt;&lt;mi&gt;t&lt;/mi&gt;&lt;mi&gt;h&lt;/mi&gt;&lt;mi&gt;e&lt;/mi&gt;&lt;mo&gt;&amp;#xA0;&lt;/mo&gt;&lt;mi&gt;f&lt;/mi&gt;&lt;mi&gt;o&lt;/mi&gt;&lt;mi&gt;c&lt;/mi&gt;&lt;mi&gt;a&lt;/mi&gt;&lt;mi&gt;l&lt;/mi&gt;&lt;mo&gt;&amp;#xA0;&lt;/mo&gt;&lt;mi&gt;l&lt;/mi&gt;&lt;mi&gt;e&lt;/mi&gt;&lt;mi&gt;n&lt;/mi&gt;&lt;mi&gt;g&lt;/mi&gt;&lt;mi&gt;t&lt;/mi&gt;&lt;mi&gt;h&lt;/mi&gt;&lt;mi&gt;s&lt;/mi&gt;&lt;mo&gt;&amp;#xA0;&lt;/mo&gt;&lt;mi&gt;i&lt;/mi&gt;&lt;mi&gt;n&lt;/mi&gt;&lt;mo&gt;&amp;#xA0;&lt;/mo&gt;&lt;mi&gt;x&lt;/mi&gt;&lt;mo&gt;&amp;#xA0;&lt;/mo&gt;&lt;mi&gt;a&lt;/mi&gt;&lt;mi&gt;n&lt;/mi&gt;&lt;mi&gt;d&lt;/mi&gt;&lt;mo&gt;&amp;#xA0;&lt;/mo&gt;&lt;mi&gt;y&lt;/mi&gt;&lt;mo&gt;&amp;#xA0;&lt;/mo&gt;&lt;mi&gt;d&lt;/mi&gt;&lt;mi&gt;i&lt;/mi&gt;&lt;mi&gt;r&lt;/mi&gt;&lt;mi&gt;e&lt;/mi&gt;&lt;mi&gt;c&lt;/mi&gt;&lt;mi&gt;t&lt;/mi&gt;&lt;mi&gt;i&lt;/mi&gt;&lt;mi&gt;o&lt;/mi&gt;&lt;mi&gt;n&lt;/mi&gt;&lt;mi&gt;s&lt;/mi&gt;&lt;mo&gt;,&lt;/mo&gt;&lt;mo&gt;}&lt;/mo&gt;&lt;mo&gt;&amp;#xA0;&lt;/mo&gt;&lt;mo&gt;\\\\&lt;/mo&gt;&lt;mo&gt;\\\\&lt;/mo&gt;&lt;mo&gt;&amp;#xA0;&lt;/mo&gt;&lt;mi&gt;c&lt;/mi&gt;&lt;mi&gt;_&lt;/mi&gt;&lt;mi&gt;x&lt;/mi&gt;&lt;mo&gt;,&lt;/mo&gt;&lt;mo&gt;&amp;#xA0;&lt;/mo&gt;&lt;mi&gt;c&lt;/mi&gt;&lt;mi&gt;_&lt;/mi&gt;&lt;mi&gt;y&lt;/mi&gt;&lt;mo&gt;&amp;#xA0;&lt;/mo&gt;&lt;mo&gt;&amp;amp;&lt;/mo&gt;&lt;mo&gt;\\\\&lt;/mo&gt;&lt;mi&gt;t&lt;/mi&gt;&lt;mi&gt;e&lt;/mi&gt;&lt;mi&gt;x&lt;/mi&gt;&lt;mi&gt;t&lt;/mi&gt;&lt;mo&gt;{&lt;/mo&gt;&lt;mo&gt;&amp;#xA0;&lt;/mo&gt;&lt;mi&gt;a&lt;/mi&gt;&lt;mi&gt;r&lt;/mi&gt;&lt;mi&gt;e&lt;/mi&gt;&lt;mo&gt;&amp;#xA0;&lt;/mo&gt;&lt;mi&gt;t&lt;/mi&gt;&lt;mi&gt;h&lt;/mi&gt;&lt;mi&gt;e&lt;/mi&gt;&lt;mo&gt;&amp;#xA0;&lt;/mo&gt;&lt;mi&gt;c&lt;/mi&gt;&lt;mi&gt;o&lt;/mi&gt;&lt;mi&gt;o&lt;/mi&gt;&lt;mi&gt;r&lt;/mi&gt;&lt;mi&gt;d&lt;/mi&gt;&lt;mi&gt;i&lt;/mi&gt;&lt;mi&gt;n&lt;/mi&gt;&lt;mi&gt;a&lt;/mi&gt;&lt;mi&gt;t&lt;/mi&gt;&lt;mi&gt;e&lt;/mi&gt;&lt;mi&gt;s&lt;/mi&gt;&lt;mo&gt;&amp;#xA0;&lt;/mo&gt;&lt;mi&gt;o&lt;/mi&gt;&lt;mi&gt;f&lt;/mi&gt;&lt;mo&gt;&amp;#xA0;&lt;/mo&gt;&lt;mi&gt;t&lt;/mi&gt;&lt;mi&gt;h&lt;/mi&gt;&lt;mi&gt;e&lt;/mi&gt;&lt;mo&gt;&amp;#xA0;&lt;/mo&gt;&lt;mi&gt;p&lt;/mi&gt;&lt;mi&gt;r&lt;/mi&gt;&lt;mi&gt;i&lt;/mi&gt;&lt;mi&gt;n&lt;/mi&gt;&lt;mi&gt;c&lt;/mi&gt;&lt;mi&gt;i&lt;/mi&gt;&lt;mi&gt;p&lt;/mi&gt;&lt;mi&gt;a&lt;/mi&gt;&lt;mi&gt;l&lt;/mi&gt;&lt;mo&gt;&amp;#xA0;&lt;/mo&gt;&lt;mi&gt;p&lt;/mi&gt;&lt;mi&gt;o&lt;/mi&gt;&lt;mi&gt;i&lt;/mi&gt;&lt;mi&gt;n&lt;/mi&gt;&lt;mi&gt;t&lt;/mi&gt;&lt;mo&gt;.&lt;/mo&gt;&lt;mo&gt;}&lt;/mo&gt;&lt;mo&gt;&amp;#xA0;&lt;/mo&gt;&lt;mo&gt;\\\\&lt;/mo&gt;&lt;mi&gt;e&lt;/mi&gt;&lt;mi&gt;n&lt;/mi&gt;&lt;mi&gt;d&lt;/mi&gt;&lt;mo&gt;{&lt;/mo&gt;&lt;mi&gt;a&lt;/mi&gt;&lt;mi&gt;l&lt;/mi&gt;&lt;mi&gt;i&lt;/mi&gt;&lt;mi&gt;g&lt;/mi&gt;&lt;mi&gt;n&lt;/mi&gt;&lt;mo&gt;*&lt;/mo&gt;&lt;mo&gt;}&lt;/mo&gt;&lt;/mstyle&gt;&lt;/math&gt;\&quot;,\&quot;base64Image\&quot;:\&quot;iVBORw0KGgoAAAANSUhEUgAADOIAAAARCAYAAADKDOKnAAAACXBIWXMAAA7EAAAOxAGVKw4bAAAABGJhU0UAAAAMyZLetQAAHslJREFUeNrtXQ+k19f7P67rSq5Icl3JmGQyV8yVJInrmkkmZpLM7CuTmSSSJJPITDIzZjIzM2ZmJolkMjNfkszMRCaTTOSar9xf4v4+j/u83XNP589z/r7P+XyeF28+f9/v5zz/n+ec834LwWAwGAwGg8FgMBiMUcHE4Ng9OF5hVjAYDAaDwWAwGAyuMRgMBoPBYDAYDAaDazmu+RgMBoPBYHDuw2A59Y/Ng+Pc4LjOusBgNI03Bsc3g+MAs4LlmxGnBsdMzzRsGAF5cGxmjKptcTyrF1AsfYW+ieub8tg3OJ4OjjeH0O/sZ/OqEi8Njp3MBvbBXEexLjGiAHF7YXCc4bEyGM3591HwlyVqjBryfc5rue5mcLxmsE4x2gDPTzBq9S3s69pG7tquD/2g1nI1zCtxL7J8jOE4xmBwrBoln9d6rshxMm3uw+jXPpuU09jg+GdwTCmffz44/hwcB8Xy7iLKfwDHRL6G+eTg+H1wjHv+7+jg+GFwbG9ILr5jPTw4bgraLjBQ/CU8nklG8L30+VsZdcymPzLOS/Q8lfTwnvT52p5pnJVo0R3nCthqLvwrnt8kwbZUp79OJd8YXFR0/3P8/LHBHnbgdzd78t1bMAG9EqEHtcmDY/Po+JPQmFXi/C7b4nhWl/7pZPEiFjNfIe9y4efB8W4jMXbYfOgGjMtTCeig4uzguJDRb27C3GO857qHgpI1DgWl6hmQ7WuB/92MMoN880thXoBZOr60nNuk9MHTOG7I7aE5/IHmN58NjieKPT5Cu31RtAU5r8jtO2uIN63F82EF1M9fY3xY4LFWj5A8PHcMo8bSUvl1jXE5dZ+sBX+ZMjboaowS+X5fNv5aYvvwsRffHmwrfoF7l/2MNdQm+4jXsToLtH6MunYCX6+pOI6W8iu18KVFnWK51qlTPD/RfoxJWTPVVl/W7Ou4r9p/bdeXvlJrOervWuF/S33dPnsZ6jX64Fstsqqx3zcs4FjVTqyqyecNix9PnQvUIvuU8kkt61I5TU4dLb2mtY+6t9k1TdAEOa589jkGOBN0/wFcxcZKDuxBBs96/u9pZYHwZKaxnkeHTMEHeP5D0mfjaIAHM4xZ1ReT/qg4hXS+rHwOm8TmKqARDPCYWL1YDoz+FjqS3HzMBVgM9YhtqUqk0AGTfGN5/R7y+g3pM7hL5F9ieaeqjF+wgPqvxZZz6Rs0/adRxlci9aA2eXBsHh1/EhpXc56falscz+rSP5Ms9ol8G3Eg54RF2C81EmOHzYcewAI1BR0uXMA8Hq4JG7y2DY4PE/vNCSx0N1RS91BQssahNBRK1TPQX9gS8L9vB8cnUtPoTmB8OZlwLCcbiC0melP74I8Gx0Z83W3s2qv5HegTNI7X4/uX0b/CotEZ0QbUvCKH7zyZifZUtObUJYYe4PfuiuVF6N17Hmv9CMnDc9ZIPrG0RH5dW1wO6cvU4C9jeZgyjulqjFL5fh8IzWtT+QCfHmwrfoF7l2lsvkTvsq94HauzP4rVd5Q96zHuvuylhF+pgS+t6hTLtb5r8/xE+zEmZb5UW33Zgq/jvmp/tV2f+kqt5Xxqvhb4n2tOrCRy9DJc1yjFt5OVyqq2ft+wgGNVG7GqNp/X0vxczlygVtmnlE9qWZfKaULo9tHBUmta+6p7m13TBDvqflM+c23E0f1nHBmYcxHFZMB/lgL/lxrQAPoClTzHWN8Ry7uEKYAJrAdi+S7RHW1wh5idmcau6otOf3TYiEHiXUWR5yuhUfe0qGuD4yfkcW4ac+GgpBtsS3UhhQ6Y5BvLawgw96X3EMxh8at6V3dYYPqrFCRv9eS7Ic5didSD2uTBsXm4/MmseH6RdmxczR23KbbF8awu/TPJAu7wm2sjzutieYFQCzF2GH3oJ2KloRlLhwugR5+K5btCHEVdP5TYb0JD4lJFdQ8FJWscF0rWM5D3/RjwP2jC30B6YNPHaU879vW1oX67ltjiojelD16vGfP/BscujV5BTLmssU+oH26LNqDLKyYzyqqGeFNKlxh2vfuFx9ocQvLwnDWSTyzNnV/XGJd9+jI1+MuUPEwVx0w1Rol836eX0ndem8oHUHuwrfgF7l2mtfncvcu+4nWMzu5AecqLUbbiZzMV20tuv1ILX1rUKZZr3TrF8xPtxpiU+VJt9WULvo77quVruxr0lVrL+dR8rfC/Np1LFWNyX2OysNxrklVt/b5hAceqNmJVjT6vpfm51LlAC7KfrPRcJXOayYw6WGpNa191b9NrmuDuu9uVJsWXjhOq/wGD7h5pBIt3oHl+TEM4PAZrUSwvNlLx/uB4iOeW7yoGARfuqto90uc0NlHg/JvQGZkWb+iEOo0MBGXbh8r8RKEXaIG7tp4Ty4ulfpKUE2hf0FwTaPlMLC8yAR4cx3MC/Y+QliVMJOAubnA35LP436tIizpW+OxXydhO4PnXRDYzjiMt3aPNQieoYFfbdeTfIQ99Ud+bcBV5D4CJt/kKaewAi/pgN976gjS6bItiK6CLF9H24LvLQn+HcLalfDgjjQmOB8L8eDiTDph0iCLfafwOfrNb8rsqr03oJkwvIM9BD7YZfntHrF70CUXVgR4KmRQbcWqUB8fmNv3JGOqJvCj7nlh9d9OYmDWGCaO8eAV4+GGGmEiZ6OJ4Vpf+6WThsxFnFmmVIfu9U4ruXUL+rkee3PbQAxOPKP4MYtR9Yb+DSMs+1KVzHW7juEx0uOj2oXMDxnjQh/fwtevxt7552F1lPDXUPRSUrHF8kLOeAduDDUibPc97COV3A/OiMdQ/+OwjsXJ3IJ0d2/Ink+2afOw6Ry7mk7va7DTGzwnFtnX0xvhgF+YNv59HGl7VfPclfjcdqWO6/JnyvY3ftrwixIf75AQUWQA//x4c3wn7E75i4k0fumSSs81uQnK00HzDFWd1sTDEpieVHsGSJd6lzpuoOmKzSR/ZU8YaKpPUukFFaB7uqrl8ekcxsTQlaozLlLpRR4+rZozxlyJBzPCpbUNqTJtd3Cbk5Dny/ZBeikjQNwnNa1P0XXx6sC34Be5dttM78slNTKDSlFpnT6JeqXgmaHcGTWUvITW8L898/ErffInVqSnky6fSZ59JtlGrXEPobkWutdgaz0+0F2NS5kt9x6vWfR33Vcv2wnz0w9X7DOmn+dRypt/F9pZ0eXwo/0v1SkP9hE0WKWNMjO/w6YfH2puqszq5m+YvTfZA4SNVT0r2+0rWC7Xktxyr2psD5Pm5OF9i4kFIrlhC9pTahFo7xMw3yeei0JQi96FexyZXHx74rM1NEZP6rntD5dTUmqYzyCC5SeHaiKP+B5j6Iw5kHU4AyAv4juNECCyAWotKKgMmOv6LExhTKIwrUuCG5s1habJjCZX4OJ7vmWFSxCTUbXjO48jwrdjwl/EEhXoCx/QEjWwTBmV5DDvw/2fRqW3B93P4/Rqx+hFgO1DAB5CGuzixo45V4G/+RiOYMUyu+DYzurtDA40vBCZgh9AoNuPxyENf1PcmvIUyhIAxXymNApte1AnwlDS6bMtlK9tQty6jzkJgu68ZB9uSHnOapEh37Cboebcw+KAmcLh0wKRDFPnuw/NBYIGFqfITalRem/AmjvNnsfK0Gx3ewAAqA+Twh4e+pUKqjTi1yYNjc5v+ZDfypLP9V/D9hkQxawYLhOtK3HqSISZSJ7o4ntWjfzpZUDfiTCGti9JnLyh8O618/xvGg1Oo44seemDiEcWfva40AYfRh7p0bgKvuVaRoapfNrqpdALuYHG7F3UKzut61K9PHrYOadlbWd1DQckah4oS9cxj4bdp6E1sON3DPFPW2ytEO9blTy7bNflYUy7mk7u67DTGz6nQ0Rvjg03YhhMi4EtgQchG5fuukabbCPmlkgOF6Jgtf3Z9b+K3K6/w9eG+OQFFFn+hT1uPeZ4tVofEmz50ySRnF/98c7TQfINCh87mY2z6FsZPE3LkTRQdsdlkiOxdY42RSUrdoCI0D3fVXD69o5hYmrLfVVtcptSNNnpcNWOIv/TNFSi9IRedvjWmjSe6GqNUvh/SSxGJ+ia+eW2qvgu1B9uSX+DeZVvziq7cxAUKTal0VtYxXY/rf9jHzHntFDW8D898/EoNfInRKbCRr5HeLj/6hJi79SnXELpbkWstOsXzE+3GmFT5Ul/xahh8HfdVy/fCKPrh6n2G9tOotZzpd7G9JVseH8L/kr1SXz/hkkWqGBPjO3z74TH2ZtJZVe66+GOzB4osqXpSst9Xsl6oJb/lWNVWrOL5ufD5OQqPQnLFErJ31SbU2iFmvkk9F4WmFLkPpS6zydWXB9S1uSliUg1179CvaQLn8FAKipSNOOp/gCFfSd/D3bkW8PVOsXJXKwAsOLqgnO9vVFyBg5fvmrId33fC2YsG3E12zCpBvcNmw+eAg2i466TP5GtuRUXbj+9hgdQvKPw9KKyOoRuQF69J/9+C4x+TEog/FYUDnryP4xozjFWIlUkn2y7K/Z6TLxvRCTwTq3eEUQHO+zvp/aSwLz5Q9UV9b8IMjv1oxTSCcT0OTGhjaXTZls1W1uO53pF+/5LQP5aMbakMdorVu90pOmDSIYp85zAoybx8qhQ+fxLo/h6D9H7k7/5IPtj0rcMjbOqbjgeRzXiqHtQmD47NbfqT7UirkJoTdzxl7YpZu5DvQpLntxliInWii+NZPfqnk63PE3G6uwF3vuKCUsSsleqKKfzubfRHoJc3lDho0wMTjyj+TATwoiUfStG5feL5xxrr9MtGN5VOGVBEnyPKwCcP6xaCuZ7eUrruoaBkjUNt1pSoZ24I+uOe4c7mP0gNuCWx8hTFU9jYodix6msptmvysaZcjJK7Uu00pZ9T6Y31wa5YMIc5+BfK548s/aXfhXmTDkXHXPmz63sdvyl5hY8PD8kJKLKAxuZ5SQdteWZIvCmtSyY5U/jnk6OF5hsUOky2EWrT48jnWUv/IEfe5NIRm02G+hHXWENlklo3qAjNw6k1F6V3FBNLU6KmuEzx7y56XDWjr78MyRUovSEXnT41posnuhqjVL4f0kuxwadv4pPXpvQBsT3YGv0C9y7bmQtxxWsKKDSl1lnT5oB/hX1zQCp7ia3hfXjm41f65ksKndqAer8H308o/qRWufrS3Ypca9ApIXh+Ytjm20PypT7i1bD4Ou6rlu+ruvTD1duM6adRaznd72J7S648PqS2Ltkr9fETFFmkijGhviOkHx5qb7YcSpW7ek2XPVBkSdWTkv2+kvVCLfktx6p2YhXPz8XNz7l4EJorlpC9qzah1g4x803quWw0pcx9XGN3ydWXB9S1uSliUt9178isaboplh+d1TUpviSctPvPLBq07FyOiOXdaoDrGGRBceAOHTs05wKFmkaGfas0ZWBn0lXp/Yc4mDHp/dcawX0jzJMRQM9FRQH+UK55BxMEgb/tJldOY1A+he8/Es8/sgvG+YVyvQ+l93tQwDPK/9Sxdgb7GJ2PDR9LNNkwjfRMoXJ/FpCE3RF+O/FUHdO91+EMGsq6Smnch02vXYHJbCyNLtuy2cpH4vldj7qdkGxLZTCtBCuqDph0iCLfW0rxtFus3qWr8lqHNWijF6T4IQftkIaiTd/k5Mt1xDbjqXpQkzw4NrfpT+Dxhpfx9YuYMF5KHLMmxOoFLO8S7DQkblMnujie1RXPVNn6bMTpihzIid7CQumZWLlDwTGxckfiN7FonZJ4ckY6j0sPTDyi+DPfPKs1H0rRufOa3+j0y0Y3hU4VM4L22HVfvd2LdjdVYd3jQukaR1RSz4DdfEr4HWyeWlTs6ifMMWGRwUkPn6b6WortmnysLhej5q5UO03p51R6Y30wBV1zUh6PaZHonBI7Q3TMlT+7vtfxm5JX+PjwkJyAIou9aLtnHfwLiTd96JKtjnLxzydHC803KHToEGPTnYxtPjVH3uTSEZtNhvoR11hDZZJaN3wQmoe7ai5q7yg2lqZELXGZ4t9d9LhqRl9/GeLzKL0hSm1LrTFdPNHVGKXy/dBeikjQN6HmtSl9QGwPtka/wL3LtnpHrnhNAZWmlDp7TDy/0EWg7h0vYC+xNbwPz3z8St98SaVT8EStc5Lf3lTID8bK1YfuVuRag0518ZHnJ4Zrvt23Ziodr4bN13FftWxf1aUfrt5mTD+NWsvpfhfbW3Ll8SG1dcleqY+foMgiRYyJ8R0h/fBQe7PlUKrc1Wu67IEiS6qelOz3la4XashvOVa1E6t4fi5ufs7Fg9BcsYTsXbUJtXaImW9Sz2WjKWXu4xq7S66+PKCuBU0Rk/que0dmTdMR6YLUjTjdfz5QmhowSHgMV7dDdVG4d4bOYqBbwMGPS9/Bud9WjPCwwlhdUvGiMN+d8j46sw4QyC8oQf6E9P5vsbJ79yo2M7r//4OJQocppAkeDbwGrw907JJoOa9REN1YAe+jgtom+CEZ+Y0gsy14nrWSokIT7AVPY34a4ACOKEp9hKDkdzFhC0FuGneKlUc+q3irEI0u27LZyiOxsjBWoA4sGAoAtiVzc2SRcLgWNk5YGtEuHTDpEEW+TxWZXhWrH4Gr8lqH7u4EXTBai3Z7NaJIs+lbKria8T56UJM8ODa36U++Q7o6Gr7D2DLloXuUuPoE+TOLxUCOuO0z0cXxrJ54psrWdyPOVYxj7+L7BbHy6M5XpN9BfXFJacrJMdKlByYeUfyZb4xtzYe6dK4rrOfF6kVOOv2y0U2lMxQ+ersG7W6uwrrHhdI1jqiknvlbo286dHf4nlGaXP+g7a0j2rHO11JsV+djbbkYNXel2GkqP6ejN9YHUwC6dENpQj3RnBfs8IGw3xWXomO2/JnyvY7flLzCx4eH5AQ2WYC+bZKau64GfWi8Ka1LTyPsxidHC803KHSkzl1gIds1y/e58iaXjjyNoCl0rKEySa0bOfIZn5rLp3cUG0tT9btqissU/+6ix1YzhvhLX59H7Q25alufGtPFE12NUSrfD+2liAR9E2pem9IHxPZga/QL3Ltsq3fkitcUUGhKpbMdtuN5tigylu0p17VT1PA+PPPxK33zJZVOvYPnAP9xsJBOpZCrD92tyLUGnRKC5ydajTGp8qU+4tWw+Truq5btq7r0g9L7DOUXtZbT/S62t2TL4335X7pX6usnKLJIFWNCfUdIPzzU3p562J16TZc92Pjoqycl+32l64Ua8luOVe3EKp6fe14XfHyJiwchuWIp2btqE2rtEDPfpJ7LRlPK3Mc1dpdcfXjgsxY0RUzqu+4dmTVNk+ggJgV9I073n2sYoIB5sODunli9q+m+NJjNGNSmlXP9IsxPMAAl2CaWd2PB/+S7bHcKvlUj2DEM3up5N4vVi0E2YbOic5Zr8Rpdw/9lxYgW0YHtxobSIl5/DBMKGPtDPN8a/B3sAnxFrCxG/E0RuDrW/2Bjaj++B4X7CxXwNUNS871DXnMoiwlFhktSkkLFHygPAOxMPEr4v6xjuvcq9iFtZwKVPieNW9DBqHehBJl/itcqQaPNtly2soiJ7Rjy+gx+Ni1WJjHZlsrgmBIQhIcOmHSIIt87+BvgLdw16ZB0DR2vdbiJ55Xpf1vQ7m5tSxyXhPupNjG4LOzNeB89qEkeHJvb9CcL2FD4EJPOBaRpzkP3KHH1MRYJ8wG6TTk/xbY4ntUZz1TZ+m7Egev8LL2/hsXoXuV3DxSfANfcKVY2Rrj8kolHFH8G/LrowYvWfKhL57pzwrUOGOhw0e1DZ0yj1icPu20omkvXPac1/kb0WONQ6OmjnlkUz98ZR4cZ5JHcBAe/+x36plvYXIG7lR+32PG8xteabHeDw8facjFq7kqx0xg/Jxy5Y6wPVrEe/cmYkgd0i0AmcHw38TdjyNszyNu3EuiYLX+mfK/jNyWv8PHhITmBTRavYs8OzrdDPH/3rFTxpqQuCUcdZeOfb44Wmm9Q7FeHGJuGOziddUwGpM6bKDpis8kQ2VPGGiKTHLpBjbMxebit5vLpHcXG0pSoJS5T/LtNB1w1Y4i/9M0VKL0hF52+NabLLnQ1Rol836eX4pOrU/smtrzW53o+PiC2B1ujX+DeZVu9I1e8NmGDJ005dPaaYicQA64WunbIHGAoz3z9Sp98idEp1S4XidfrW66hdLck1751iucn2okxufKlUvHKh/7WfB33Vcv1wij64epthvbTfGo53e9ie0u2PN6X/yV7pSE5mksWKWNMqO/w7YfH2JtJZ3VyV69pswcXHyl60le/L3e9QI1ZJfNbjlXtxCqen4ubn3PxICRXLCF7Sn/ZVTtQ46xNx+RzuWhKlftQxu6Sqw8PbL4HePFe4pjUd907UmuaYMfnEUHfiNP95yw6FxDadc0kxAEMlo+xCbBew/y/8PtPxPN3LbsnBWAYyM+a7z820KcT6kH8zxgq8T3FORzAzzocVq4JBnZXEs45FPhNdGQCv+8WH84jb45KRvpMwwd5rK/ifzrlXyPsd4x1Cfgg8gKO2/hZtzOs+3xB0Cd055Ee+M95jwSs0zHT+w5fSHQtibA7puSisdPXJcuxuRCNNtty2cpZdDQQ1Lpdg/8I82PY2Jby4BiO4Vccx4Sg3QGr0wGTDlHkuwf/+4dYWTAnDLzW4a6k84/RfxzG8XSf3w3kS66NOOMYyO8iz0AvNibQgxrkwbG5XX/yAJPEzVIhdCFxXBWoD+952gz1/FTb4nhWbzyTZeu7EecbsXqhEjQM1AXWW1FO40pT6TDRL9l45PJnAvXhATHXatGHunSue/+5hQ4X3b50ZitaJcBTmC73XPdM4HdLwr4Yu1SNQ6Gnj3pmFmMdFUfxvLBZ6Bo2cyawyfIT+pNb6FtMdnxJkz+ZbNflY125GCV3ddlprJ+z5Y6xPliHl5FHMIaLeK3tEv9uKTr1BGue04RzU3XMlj+7vjfxm5JX+Phw35zAJYs3kJ/P0MdtdfAvJt6U0iWbnF38883RQvMNSpwVRB2j8uih4/w58iaKjthsMkT2rrGGyiS1bvjE2Zg83FRzhfSOYmNpStQQlyn+3aYDrpoxxF/65gqU3pCLTt8a02UXdwXtCXcp832fXopPrk7tm9jyWt/rUX1Aqh5sbX6Be5dt9Y5cuYkJvjTl0Nn1qCPH8PiMkKekunbIHGAMz3z6uX3yJUanVPwl6E9D61OuMXS3Itc+r83zE+3EmFz5Uql45Ut/i76O+6plemEU/XD1PkP7aT61nO53sb0lWx7vy/+SvdKQHM0li9QxJsR3+PbDY+zNpLM6P6HOX9rswcVHl5701e/LXS/4xKzS+S3HqjZiFc/Pxc3PuXgUkiuWkL2rNqHUDtQ4a9Mx+VwumlLlPpTeukuuPjyw+R7old5IHJP6rntHck2Tz0acWLwmVnYwzSKRvyc8v06oXw2OH1AZQDleF+2jj6d4MEYLbEt5sA6PS3jdKWyYsr7lfSIO+1SOzaOoRyfYtbD+efiAfyN0a9R1rQ8f2gLdOfQWimxYBDddgdxDG9OjQg/0F17m3JXBiAbc5R8WE61hVgw1NmEuNsZjrRa2OJujDuTeUf9xuZWasXY6+8r3qbkxpZal5LW15eJcd6fxI6PcOxql3ITRVg64S5gXNNWMVulmcIxJGWNy5Esl4xWF/lH3dX3Wb6MUC0c9j+deKecbKfWkdL+vFEr0KDhWMdiXDE8uUGNtUoqmVuqyFmISr2lCfI6KVQK6RX6XE54fdmKpEyP3hfsRm60Bdp19nehci46jBjCN5cG2lB9wh6gFMRwN1hz6Nip6UAM4NrMejZp/Yf1bjX3CbyMOo38f2gLdufQWFuXBHTDGA66XKl+H3G2uovqhNnqgGbGfc1cGg8FwovMjcGeqT3is1cIVZ3PXgdw76icut1Iz1k5n6Xw/ZW5MzWtTXo9RV909ir0jarwetrmwEhhVnqXQqf8bHDvE8oKLfQ3JtWa6Gf3nqqMWY1LnS6XjlYv+Yfd1LdRv3A8Z3Tx+1PEC5xvB6Lvf11fM4vyWYxWDcwHRQG1SiqZW6rIW1iLymibJ0OHOXvC4pd2ZCYPHKMEEIuzuW4OvzyQ8P4wFJmpewvewmxB2XE2L4QHs9Lo6OLZzrGJkBNsSo099Yz0oC47NrEccz0ZT/14cHG9i4fAFq0ozPrQVunP6Tbj7zBuselUCHok9y7krg8FgkPAEY9odsTxxzmPlOpBRR1xupWasnc7W8/1RyWu57tb7kVHtHY1SbsJoJwd8f3A8FO1tSm6Vbkb+XJXnJ4avvhxlX1dD/TYKsZDzeAb7juGOa6xvHKsYnAv0hRprk1I0tVKXtRKTeE1TD9gwOD4Vy7uVHg+ODzJea2JwXBS8U5XBYFtiMBgcmxkM1j9G+z6U6WYwGAwGY3gAm6EfieF/itiojZXBNSPTyWC0Xb+Osn1xvGawTjEYnMOxb2Ffx2D9aDWPZzAYDAaDc4G2a5NSNHFdxrkkwxPjg2NSOhgMBtsSg8Fgf8Jg/WP9YzAYDAaDwWAwGAxGqzUj17YMBtsXg8FgMDjGMBgMBoPBYDAYDMaw1CalaOK6jBGF/weOTx9a2xb09wAAFVR0RVh0TWF0aE1MADxtYXRoIHhtbG5zPSJodHRwOi8vd3d3LnczLm9yZy8xOTk4L01hdGgvTWF0aE1MIj48bXN0eWxlIG1hdGhzaXplPSIxNnB4Ij48bW8+XDwvbW8+PG1vPls8L21vPjxtbz4mI3hBMDs8L21vPjxtbz5cPC9tbz48bWk+YjwvbWk+PG1pPmU8L21pPjxtaT5nPC9taT48bWk+aTwvbWk+PG1pPm48L21pPjxtbz57PC9tbz48bWk+cDwvbWk+PG1pPm08L21pPjxtaT5hPC9taT48bWk+dDwvbWk+PG1pPnI8L21pPjxtaT5pPC9taT48bWk+eDwvbWk+PG1vPn08L21vPjxtbz4mI3hBMDs8L21vPjxtaT5YPC9taT48bWk+XzwvbWk+PG1pPmM8L21pPjxtbz4mI3hBMDs8L21vPjxtbz5cPC9tbz48bW8+XDwvbW8+PG1vPiYjeEEwOzwvbW8+PG1pPlk8L21pPjxtaT5fPC9taT48bWk+YzwvbWk+PG1vPiYjeEEwOzwvbW8+PG1vPlw8L21vPjxtbz5cPC9tbz48bW8+JiN4QTA7PC9tbz48bWk+WjwvbWk+PG1pPl88L21pPjxtaT5jPC9taT48bW8+JiN4QTA7PC9tbz48bW8+XDwvbW8+PG1pPmU8L21pPjxtaT5uPC9taT48bWk+ZDwvbWk+PG1vPns8L21vPjxtaT5wPC9taT48bWk+bTwvbWk+PG1pPmE8L21pPjxtaT50PC9taT48bWk+cjwvbWk+PG1pPmk8L21pPjxtaT54PC9taT48bW8+fTwvbW8+PG1vPiYjeEEwOzwvbW8+PG1vPj08L21vPjxtbz4mI3hBMDs8L21vPjxtaT56PC9taT48bW8+JiN4QTA7PC9tbz48bW8+XDwvbW8+PG1pPmM8L21pPjxtaT5kPC9taT48bWk+bzwvbWk+PG1pPnQ8L21pPjxtbz4mI3hBMDs8L21vPjxtaT5LPC9taT48bW8+XjwvbW8+PG1vPns8L21vPjxtbz4tPC9tbz48bW4+MTwvbW4+PG1vPn08L21vPjxtbz4mI3hBMDs8L21vPjxtbz5cPC9tbz48bWk+YzwvbWk+PG1pPmQ8L21pPjxtaT5vPC9taT48bWk+dDwvbWk+PG1vPiYjeEEwOzwvbW8+PG1vPlw8L21vPjxtaT5iPC9taT48bWk+ZTwvbWk+PG1pPmc8L21pPjxtaT5pPC9taT48bWk+bjwvbWk+PG1vPns8L21vPjxtaT5wPC9taT48bWk+bTwvbWk+PG1pPmE8L21pPjxtaT50PC9taT48bWk+cjwvbWk+PG1pPmk8L21pPjxtaT54PC9taT48bW8+fTwvbW8+PG1vPiYjeEEwOzwvbW8+PG1pPnU8L21pPjxtbz4mI3hBMDs8L21vPjxtbz5cPC9tbz48bW8+XDwvbW8+PG1vPiYjeEEwOzwvbW8+PG1pPnY8L21pPjxtbz4mI3hBMDs8L21vPjxtbz5cPC9tbz48bW8+XDwvbW8+PG1vPiYjeEEwOzwvbW8+PG1uPjE8L21uPjxtbz4mI3hBMDs8L21vPjxtbz5cPC9tbz48bWk+ZTwvbWk+PG1pPm48L21pPjxtaT5kPC9taT48bW8+ezwvbW8+PG1pPnA8L21pPjxtaT5tPC9taT48bWk+YTwvbWk+PG1pPnQ8L21pPjxtaT5yPC9taT48bWk+aTwvbWk+PG1pPng8L21pPjxtbz59PC9tbz48bW8+JiN4QTA7PC9tbz48bW8+XDwvbW8+PG1vPl08L21vPjxtbz4mI3hBMDs8L21vPjxtbz4mI3hBMDs8L21vPjxtaT53PC9taT48bWk+aDwvbWk+PG1pPmU8L21pPjxtaT5yPC9taT48bWk+ZTwvbWk+PG1vPjo8L21vPjxtbz4mI3hBMDs8L21vPjxtbz5cPC9tbz48bWk+YjwvbWk+PG1pPmU8L21pPjxtaT5nPC9taT48bWk+aTwvbWk+PG1pPm48L21pPjxtbz57PC9tbz48bWk+YTwvbWk+PG1pPmw8L21pPjxtaT5pPC9taT48bWk+ZzwvbWk+PG1pPm48L21pPjxtbz4qPC9tbz48bW8+fTwvbW8+PG1vPiYjeEEwOzwvbW8+PG1vPig8L21vPjxtaT5YPC9taT48bWk+XzwvbWk+PG1pPmM8L21pPjxtbz4sPC9tbz48bW8+JiN4QTA7PC9tbz48bWk+WTwvbWk+PG1pPl88L21pPjxtaT5jPC9taT48bW8+LDwvbW8+PG1vPiYjeEEwOzwvbW8+PG1pPlo8L21pPjxtaT5fPC9taT48bWk+YzwvbWk+PG1vPik8L21vPjxtbz4mI3hBMDs8L21vPjxtbz4mYW1wOzwvbW8+PG1vPlw8L21vPjxtaT50PC9taT48bWk+ZTwvbWk+PG1pPng8L21pPjxtaT50PC9taT48bW8+ezwvbW8+PG1vPiYjeEEwOzwvbW8+PG1pPmE8L21pPjxtaT5yPC9taT48bWk+ZTwvbWk+PG1vPiYjeEEwOzwvbW8+PG1pPnQ8L21pPjxtaT5oPC9taT48bWk+ZTwvbWk+PG1vPiYjeEEwOzwvbW8+PG1uPjM8L21uPjxtaT5EPC9taT48bW8+JiN4QTA7PC9tbz48bWk+YzwvbWk+PG1pPm88L21pPjxtaT5vPC9taT48bWk+cjwvbWk+PG1pPmQ8L21pPjxtaT5pPC9taT48bWk+bjwvbWk+PG1pPmE8L21pPjxtaT50PC9taT48bWk+ZTwvbWk+PG1pPnM8L21pPjxtbz4mI3hBMDs8L21vPjxtaT5pPC9taT48bWk+bjwvbWk+PG1vPiYjeEEwOzwvbW8+PG1pPnQ8L21pPjxtaT5oPC9taT48bWk+ZTwvbWk+PG1vPiYjeEEwOzwvbW8+PG1pPmM8L21pPjxtaT5hPC9taT48bWk+bTwvbWk+PG1pPmU8L21pPjxtaT5yPC9taT48bWk+YTwvbWk+PG1vPiYjeEEwOzwvbW8+PG1pPnI8L21pPjxtaT5lPC9taT48bWk+ZjwvbWk+PG1pPmU8L21pPjxtaT5yPC9taT48bWk+ZTwvbWk+PG1pPm48L21pPjxtaT5jPC9taT48bWk+ZTwvbWk+PG1vPiYjeEEwOzwvbW8+PG1pPmY8L21pPjxtaT5yPC9taT48bWk+YTwvbWk+PG1pPm08L21pPjxtaT5lPC9taT48bW8+LDwvbW8+PG1vPn08L21vPjxtbz4mI3hBMDs8L21vPjxtbz5cPC9tbz48bW8+XDwvbW8+PG1vPiYjeEEwOzwvbW8+PG1pPno8L21pPjxtbz4mI3hBMDs8L21vPjxtbz4mYW1wOzwvbW8+PG1vPj08L21vPjxtbz4mI3hBMDs8L21vPjxtbz5cPC9tbz48bWk+dDwvbWk+PG1pPmU8L21pPjxtaT54PC9taT48bWk+dDwvbWk+PG1vPns8L21vPjxtaT5kPC9taT48bWk+ZTwvbWk+PG1pPnA8L21pPjxtaT50PC9taT48bWk+aDwvbWk+PG1vPiYjeEEwOzwvbW8+PG1pPmE8L21pPjxtaT50PC9taT48bW8+JiN4QTA7PC9tbz48bWk+cDwvbWk+PG1pPmk8L21pPjxtaT54PC9taT48bWk+ZTwvbWk+PG1pPmw8L21pPjxtbz4mI3hBMDs8L21vPjxtbz59PC9tbz48bW8+JiN4QTA7PC9tbz48bW8+KDwvbW8+PG1pPnU8L21pPjxtbz4sPC9tbz48bW8+JiN4QTA7PC9tbz48bWk+djwvbWk+PG1vPik8L21vPjxtbz4sPC9tbz48bW8+JiN4QTA7PC9tbz48bW8+XDwvbW8+PG1vPlw8L21vPjxtbz4mI3hBMDs8L21vPjxtaT5LPC9taT48bW8+JiN4QTA7PC9tbz48bW8+JmFtcDs8L21vPjxtbz49PC9tbz48bW8+JiN4QTA7PC9tbz48bW8+XDwvbW8+PG1pPmI8L21pPjxtaT5lPC9taT48bWk+ZzwvbWk+PG1pPmk8L21pPjxtaT5uPC9taT48bW8+ezwvbW8+PG1pPnA8L21pPjxtaT5tPC9taT48bWk+YTwvbWk+PG1pPnQ8L21pPjxtaT5yPC9taT48bWk+aTwvbWk+PG1pPng8L21pPjxtbz59PC9tbz48bW8+JiN4QTA7PC9tbz48bWk+ZjwvbWk+PG1pPl88L21pPjxtaT54PC9taT48bW8+JiN4QTA7PC9tbz48bW8+JmFtcDs8L21vPjxtbz4mI3hBMDs8L21vPjxtbj4wPC9tbj48bW8+JiN4QTA7PC9tbz48bW8+JmFtcDs8L21vPjxtbz4mI3hBMDs8L21vPjxtaT5jPC9taT48bWk+XzwvbWk+PG1pPng8L21pPjxtbz4mI3hBMDs8L21vPjxtbz5cPC9tbz48bW8+XDwvbW8+PG1vPiYjeEEwOzwvbW8+PG1uPjA8L21uPjxtbz4mI3hBMDs8L21vPjxtbz4mYW1wOzwvbW8+PG1vPiYjeEEwOzwvbW8+PG1pPmY8L21pPjxtaT5fPC9taT48bWk+eTwvbWk+PG1vPiYjeEEwOzwvbW8+PG1vPiZhbXA7PC9tbz48bW8+JiN4QTA7PC9tbz48bWk+YzwvbWk+PG1pPl88L21pPjxtaT55PC9taT48bW8+JiN4QTA7PC9tbz48bW8+XDwvbW8+PG1vPlw8L21vPjxtbz4mI3hBMDs8L21vPjxtbj4wPC9tbj48bW8+JiN4QTA7PC9tbz48bW8+JmFtcDs8L21vPjxtbz4mI3hBMDs8L21vPjxtbj4wPC9tbj48bW8+JiN4QTA7PC9tbz48bW8+JmFtcDs8L21vPjxtbz4mI3hBMDs8L21vPjxtbj4xPC9tbj48bW8+JiN4QTA7PC9tbz48bW8+XDwvbW8+PG1pPmU8L21pPjxtaT5uPC9taT48bWk+ZDwvbWk+PG1vPns8L21vPjxtaT5wPC9taT48bWk+bTwvbWk+PG1pPmE8L21pPjxtaT50PC9taT48bWk+cjwvbWk+PG1pPmk8L21pPjxtaT54PC9taT48bW8+fTwvbW8+PG1vPiw8L21vPjxtbz4mI3hBMDs8L21vPjxtbz5cPC9tbz48bW8+XDwvbW8+PG1vPiYjeEEwOzwvbW8+PG1pPmY8L21pPjxtaT5fPC9taT48bWk+eDwvbWk+PG1vPiw8L21vPjxtbz4mI3hBMDs8L21vPjxtaT5mPC9taT48bWk+XzwvbWk+PG1pPnk8L21pPjxtbz4mI3hBMDs8L21vPjxtbz4mYW1wOzwvbW8+PG1vPlw8L21vPjxtaT50PC9taT48bWk+ZTwvbWk+PG1pPng8L21pPjxtaT50PC9taT48bW8+ezwvbW8+PG1vPiYjeEEwOzwvbW8+PG1pPmE8L21pPjxtaT5yPC9taT48bWk+ZTwvbWk+PG1vPiYjeEEwOzwvbW8+PG1pPnQ8L21pPjxtaT5oPC9taT48bWk+ZTwvbWk+PG1vPiYjeEEwOzwvbW8+PG1pPmY8L21pPjxtaT5vPC9taT48bWk+YzwvbWk+PG1pPmE8L21pPjxtaT5sPC9taT48bW8+JiN4QTA7PC9tbz48bWk+bDwvbWk+PG1pPmU8L21pPjxtaT5uPC9taT48bWk+ZzwvbWk+PG1pPnQ8L21pPjxtaT5oPC9taT48bWk+czwvbWk+PG1vPiYjeEEwOzwvbW8+PG1pPmk8L21pPjxtaT5uPC9taT48bW8+JiN4QTA7PC9tbz48bWk+eDwvbWk+PG1vPiYjeEEwOzwvbW8+PG1pPmE8L21pPjxtaT5uPC9taT48bWk+ZDwvbWk+PG1vPiYjeEEwOzwvbW8+PG1pPnk8L21pPjxtbz4mI3hBMDs8L21vPjxtaT5kPC9taT48bWk+aTwvbWk+PG1pPnI8L21pPjxtaT5lPC9taT48bWk+YzwvbWk+PG1pPnQ8L21pPjxtaT5pPC9taT48bWk+bzwvbWk+PG1pPm48L21pPjxtaT5zPC9taT48bW8+LDwvbW8+PG1vPn08L21vPjxtbz4mI3hBMDs8L21vPjxtbz5cPC9tbz48bW8+XDwvbW8+PG1vPiYjeEEwOzwvbW8+PG1pPmM8L21pPjxtaT5fPC9taT48bWk+eDwvbWk+PG1vPiw8L21vPjxtbz4mI3hBMDs8L21vPjxtaT5jPC9taT48bWk+XzwvbWk+PG1pPnk8L21pPjxtbz4mI3hBMDs8L21vPjxtbz4mYW1wOzwvbW8+PG1vPlw8L21vPjxtaT50PC9taT48bWk+ZTwvbWk+PG1pPng8L21pPjxtaT50PC9taT48bW8+ezwvbW8+PG1vPiYjeEEwOzwvbW8+PG1pPmE8L21pPjxtaT5yPC9taT48bWk+ZTwvbWk+PG1vPiYjeEEwOzwvbW8+PG1pPnQ8L21pPjxtaT5oPC9taT48bWk+ZTwvbWk+PG1vPiYjeEEwOzwvbW8+PG1pPmM8L21pPjxtaT5vPC9taT48bWk+bzwvbWk+PG1pPnI8L21pPjxtaT5kPC9taT48bWk+aTwvbWk+PG1pPm48L21pPjxtaT5hPC9taT48bWk+dDwvbWk+PG1pPmU8L21pPjxtaT5zPC9taT48bW8+JiN4QTA7PC9tbz48bWk+bzwvbWk+PG1pPmY8L21pPjxtbz4mI3hBMDs8L21vPjxtaT50PC9taT48bWk+aDwvbWk+PG1pPmU8L21pPjxtbz4mI3hBMDs8L21vPjxtaT5wPC9taT48bWk+cjwvbWk+PG1pPmk8L21pPjxtaT5uPC9taT48bWk+YzwvbWk+PG1pPmk8L21pPjxtaT5wPC9taT48bWk+YTwvbWk+PG1pPmw8L21pPjxtbz4mI3hBMDs8L21vPjxtaT5wPC9taT48bWk+bzwvbWk+PG1pPmk8L21pPjxtaT5uPC9taT48bWk+dDwvbWk+PG1vPi48L21vPjxtbz59PC9tbz48bW8+JiN4QTA7PC9tbz48bW8+XDwvbW8+PG1pPmU8L21pPjxtaT5uPC9taT48bWk+ZDwvbWk+PG1vPns8L21vPjxtaT5hPC9taT48bWk+bDwvbWk+PG1pPmk8L21pPjxtaT5nPC9taT48bWk+bjwvbWk+PG1vPio8L21vPjxtbz59PC9tbz48L21zdHlsZT48L21hdGg+GgSdjgAAAABJRU5ErkJggg==\&quot;,\&quot;slideId\&quot;:278,\&quot;accessibleText\&quot;:\&quot;backslash left square bracket space backslash b e g i n left curly bracket p m a t r i x right curly bracket space X _ c space backslash backslash space Y _ c space backslash backslash space Z _ c space backslash e n d left curly bracket p m a t r i x right curly bracket space equals space z space backslash c d o t space K hat left curly bracket negative 1 right curly bracket space backslash c d o t space backslash b e g i n left curly bracket p m a t r i x right curly bracket space u space backslash backslash space v space backslash backslash space 1 space backslash e n d left curly bracket p m a t r i x right curly bracket space backslash right square bracket space space w h e r e colon space backslash b e g i n left curly bracket a l i g n asterisk times right curly bracket space left parenthesis X _ c comma space Y _ c comma space Z _ c right parenthesis space &amp; backslash t e x t left curly bracket space a r e space t h e space 3 D space c o o r d i n a t e s space i n space t h e space c a m e r a space r e f e r e n c e space f r a m e comma right curly bracket space backslash backslash space z space &amp; equals space backslash t e x t left curly bracket d e p t h space a t space p i x e l space right curly bracket space left parenthesis u comma space v right parenthesis comma space backslash backslash space K space &amp; equals space backslash b e g i n left curly bracket p m a t r i x right curly bracket space f _ x space &amp; space 0 space &amp; space c _ x space backslash backslash space 0 space &amp; space f _ y space &amp; space c _ y space backslash backslash space 0 space &amp; space 0 space &amp; space 1 space backslash e n d left curly bracket p m a t r i x right curly bracket comma space backslash backslash space f _ x comma space f _ y space &amp; backslash t e x t left curly bracket space a r e space t h e space f o c a l space l e n g t h s space i n space x space a n d space y space d i r e c t i o n s comma right curly bracket space backslash backslash space c _ x comma space c _ y space &amp; backslash t e x t left curly bracket space a r e space t h e space c o o r d i n a t e s space o f space t h e space p r i n c i p a l space p o i n t. right curly bracket space backslash e n d left curly bracket a l i g n asterisk times right curly bracket\&quot;,\&quot;imageHeight\&quot;:4.25},{\&quot;mathml\&quot;:\&quot;&lt;math style=\\\&quot;font-family:stix;font-size:16px;\\\&quot; xmlns=\\\&quot;http://www.w3.org/1998/Math/MathML\\\&quot;&gt;&lt;mstyle mathsize=\\\&quot;16px\\\&quot;&gt;&lt;mstyle indentalign=\\\&quot;center\\\&quot;&gt;&lt;mfenced&gt;&lt;mtable&gt;&lt;mtr&gt;&lt;mtd&gt;&lt;msub&gt;&lt;mi&gt;X&lt;/mi&gt;&lt;mi&gt;c&lt;/mi&gt;&lt;/msub&gt;&lt;/mtd&gt;&lt;/mtr&gt;&lt;mtr&gt;&lt;mtd&gt;&lt;msub&gt;&lt;mi&gt;Y&lt;/mi&gt;&lt;mi&gt;c&lt;/mi&gt;&lt;/msub&gt;&lt;/mtd&gt;&lt;/mtr&gt;&lt;mtr&gt;&lt;mtd&gt;&lt;msub&gt;&lt;mi&gt;Z&lt;/mi&gt;&lt;mi&gt;c&lt;/mi&gt;&lt;/msub&gt;&lt;/mtd&gt;&lt;/mtr&gt;&lt;/mtable&gt;&lt;/mfenced&gt;&lt;mo&gt;=&lt;/mo&gt;&lt;mi&gt;z&lt;/mi&gt;&lt;mo&gt;&amp;#xB7;&lt;/mo&gt;&lt;msup&gt;&lt;mi&gt;K&lt;/mi&gt;&lt;mrow&gt;&lt;mo&gt;-&lt;/mo&gt;&lt;mn&gt;1&lt;/mn&gt;&lt;/mrow&gt;&lt;/msup&gt;&lt;mo&gt;&amp;#xB7;&lt;/mo&gt;&lt;mfenced&gt;&lt;mtable&gt;&lt;mtr&gt;&lt;mtd&gt;&lt;mi&gt;u&lt;/mi&gt;&lt;/mtd&gt;&lt;/mtr&gt;&lt;mtr&gt;&lt;mtd&gt;&lt;mi&gt;v&lt;/mi&gt;&lt;/mtd&gt;&lt;/mtr&gt;&lt;mtr&gt;&lt;mtd&gt;&lt;mn&gt;1&lt;/mn&gt;&lt;/mtd&gt;&lt;/mtr&gt;&lt;/mtable&gt;&lt;/mfenced&gt;&lt;/mstyle&gt;&lt;/mstyle&gt;&lt;/math&gt;\&quot;,\&quot;base64Image\&quot;:\&quot;iVBORw0KGgoAAAANSUhEUgAAA30AAAIbCAYAAABfUPdKAAAACXBIWXMAAA7EAAAOxAGVKw4bAAAABGJhU0UAAAEnfDUWtAAARQpJREFUeNrt3Q/kV9f/OPAjSZKRTJKMJMlkZGYyE5lJkkgmSUYymSTyMZmZMTOTSSSZmcQkkyQmmSQjk2QSmUySSJIk8fnc83m9Wu+9u/ee+3q/X3/ufd3Hg+P3/X3W+/V6vZ/3nPfzPF/3nnNCqL/9WfvvhHY0wOgdmtQvPxMSAADo3b5JE+srWZspLNRA7Ie/T+qf/xEWAACo7pNJE+oHWVssLNTIoqzdn9RP9wgLAACkbZ00kY5tg7BQQxty+up2YQEAgGLrcybRB4WFGjuY02fXCwsAALzq3aw9mTR5vp61WUJDjcX1fVcn9dvYj1cLDQAAvLQka/cmTZyfZm2F0NAAy7r9dfI61KVCAwAAIczL2s3w6iNye4WGBtmd04dvZW2+0AAA0GYzsnY+Z7J8UWhooLy+/Ftw1AgAAC2WtwnG49B53BOaJh7j8DCnTx8WGgAA2ijvaAZnndF0uwr69Q6hAQCgTeIGLU9yJsaXhYYxcCGnb8eNXlYKDQAAbTA35G/c8jzYrZPxEHftfJbTx2+HzsZFAAAw1o6H/MffvhQaxsjnBf38lNAAADDOitbx/ZW12cLDGJkVOkc25PX3ncIDAMA4ijtyPiqYBG8QHsbQuoL+HtezLhMeAADGzcWCCfA5oWGMnS7o978LDQAA42RvwcQ3bt6yXHgYY/EO97OC/n9AeAAAGJdJ79OCSe9B4aEFvgnFX3rYsRYAgMa7UDDhfZi1+cJDC7yWtfsF48DZlAAANNrHBRPd2D4THlpkb8lY+ER4AABoongIddHdjbvBEQ20y8zQOZw9bzw8CO56AwDQQIdD8Z2N3cJDC20vGRNHhQcAgCZ5s2RyG+92zBAiWupGydhYJTwAADTFhZKJ7S7hocW2lYyNS8IDAEATrA/u8kGZsrt9m4UHAIC6ux6s5YMyO0rGyM3gixEAAGqsbKOKuGPnLCGC/xd1t0vGyk4hAgCgrhPZv0omsgeECP6xr2Ss/B3c7QMAoIbKDmJ/GsbnHLKyjTj62R718JnWDuD9D+nSAzWne409Cg0AQCPEuxK3Siawh8fod12dtVNZu5a15wMotmKBfDlrP/TwmVZk7XjWzmTtSR8+w/3QWXfGYH0TbHoEAEBDbE0UEcvH9PeembV1Wft5mkVW3M1xb+icb9gP72Tt9BQ+x9XutVRsDMcbieuh8AYAoDaulkxcz7ckBrHQujOFQuvIAIuswxU/w71uscfw/ZL4MgAAAEbu/URBsalFsXijW0BVLfjio5izBvx5Up8hFh3zdOORWZO4PuuECACAUTtbMmGNd77a9qjg5h6Kvl8H/FkWJ95/v+5bC2XrYS8IDwAAo7QsUVR82dK4XKpY9N0e8OfYVfC+cQOaLbpvbfwntHNNLAAADfBdYrK6pKVxWVex6IvF19wBfYb42GjeHaRnwSODdbMwlO8E6/gMAABGIu5ceb9kovpby+Nzq2LhN6gNVIoK8g26bi2VPSb9OGuzhQgAgGHbnihmPm55fFKP7L1opwfw3juGXGAyfVsS/WSnEAEAMGznSyao8RHCuS2Pz+uh2uHt8d8s6OP7rg02bWmieOf8SUk/uSREAAAMU2pXyFNC9H/HQ7W7fQf69H4rs/Yo5/WPuhSN8GOinywVIgAAhuVAYnK6WYj+770wvF0842YgeYfDn3EZGmN9op98IUQAAAzL9VD+aOcsIfrHjYqF39ppvMfcgmtyJXjMtknimZaPSvrITSECAGAYViSKl5+F6F/2hMFu6BILhXM5r/dX6O9aQYbjh0Q/eUuIAAAYtC/CaI4gaKrXQufuZ5UNXRb1qUh40C3OaZ6NiX7ytRABADBo1xOFyzwhesXRMJgNXfLWVj4NnbWENNPMxJcEN4QIAIBBWpYoWn4TolxvVyz6/u7hNbcVvMZHwt14pxP9ZLkQAQAwKHsTk1FnwRX7o2Lht67Ca60J+XeDxH887E70kX1CBADAoJxLTEZXCVGhXRWLvtQRC3Gt3oOcnzsixGMjdUf9ghABADAIca3R85KJ6H0hKjUna49DtQ1dFhe8xuuh8wios/jG361EH5kjRAAA9FtqV8ETQpR0OFS725d3CHc8b+9KyD+LTwEwflJHN2wUIgAA+u37xCR0hxAlrQzVN3SZMelnz4b8s/heF9axtCXRRw4LEQA01v5Jef2okDTGoUnX7rNx+wWvJiahS/WBSi5XLPw2TPiZvCMf4ro+uziOrwWJ/nFdiACgkfaFV5/amiksjRGv1e+TruF/xuWXm5uYgFrPV92OikXfue6/3x+cxddWtxJ9xJmYANAsn4RXv8RfLCyNs6hb/0y8lnvG4RfbFKzn6+e3Aw8qFn77C/73zcLYCj8l+scmIQKAxtgayp/solk25FzP7U3/pb5NTD4/dd37Gk9nIRJtS/SF74QIABphfU4ePygsjXcw57qub/IvdD4x+XzfNe/J8ikWfM7ia5e3Ev3hNyECgNp7N2tPwqtr82cJTePFJ/gm73sSr/XqJv4ycRfJp6H8zLAZrnnPfuux4DstZK2TGnvPjD0AqLUlWbsXXt2bYYXQjI1lOfO1uJSrcZtcpu42/OFaT8lHPRR8zuJrr9Rd9reFCABqKW64djMnd+8VmrGzO+c6xw355jfpl9iamHT+6DpPSbxDc69i0feOcLXW0UTf2CpEAFDLeV7eF7cXhWZs5V3v+GRfY47jOJyYdO5yjafsq4pF31dC1VqpL12OCREA1E7eBh+PQ+dxT8ZTPMbhYc51P9yUX+BsYtK5zjWesjcqFn13g7VbbbU60TfOCxEA1ErRF7Z7hGbs7Sq49jua8OEfJyadc13faTlXsfBzJls7zUr0iydCBAC1sSK8ulNnbJeFpjUu5Fz/uNHLyjp/6LmJCecj13VaVnZjWKXo+1W4WutOom/MEyIAqMW8OW/jlufBbp1tEnftfJbTD27Xec62LjHZPOe6TtnCCpP5ye0NYWulU8Ej1gBQd8cL8vSXQtM6nxf0hVN1/cDbgp07ByF+E3Ql9H44uz8a7ZTawXObEAHASBWt4/sra7OFp3Xi8pxbBX1iZx0/8MHEZNOC1KlJbY5T1OKdQRu6tM/2RL84LEQAMDJxR86i5TobhKe1ip6YjGs+l9Xtw55ITDY3up49yzsCI34LlDqEW8zba2OiT5wQIgAYmYvBMijynS7oG7/X7YNeTkw233Mte7InJ4bxgPb4DdGaikWfPyDtsyLRJ/4QIgAYib0FuTlu3rJceFovzvGfFfSRA3X6oKnjGma5lpWtD/m3d9+e8G9uBhu68KqZif7wWIgAYCQT+qcFufmg8ND1TckXA7XY1XVGYqL51DWsbFXIP7Nl/aR/t69i0feFkLbOk0SfsNYTAIbrQkFOfpi1+cJD12tZu1/QV2pxfuPSxCTzL9ewkng0w92c+O3K+bfxD8SzCkXf38LaOlcTfcL5PwAwPB+X5OTPhIdJ9pb0l09G/eE+TEwyT7t+lSr76zmx+7rkZ34I1e72rRfeVvkl0R8+FCIAGIp4wHbRnZv4Rb8jGpgsLtW5XdBnHoQR3xnenJhkHnf9SsXH7c6F3ndafLdi0XdGiFvlp0R/2CxEADAUh0vy8W7hoUDZEVxHR/nBdiQmmUdcu1J5B2qf71b6KdcqFH1x8ediYZZgum2HEAHAwL1ZkovjnRxr7Clzo6T/rBrVh/omMcnc77oV2p8Tr1jIvVbx5z8J1e72HRDq1vg40RfsEgYAg3ehJBfvEh4StpX0n0uj+lDHEpPMra5bri05sboTOhu6VDUnpI/LsKFLu2xN9IVjQgQAA7U+uMvH9JXd7RvJcp3jiUnmJtfsFXE93uSt9eO2vVPZWTH1OJ8NPNplU7DGFgBG6Xqwlo/pK1tCd3MUXx6kdgtc55r9Szygc/JOTvH4hTVTfL2VwYYuvLQu0Q9OCREADEzZJhxxx85ZQkRFsai7XdKfdg77A51JTDLXumb/eD1rt3Ji9NE0X/dSqLahyyKXYOytVfwDwMgm6X8FeyzQP/tC+fKtod7tu5iYZL7tev1fPIvlchjMRjepHVT9sWmPJYk+8IcQAcBAlG2m9jSM+Iw1Ginu3/Eo1ORx4fuJSeZc1+v/TufE5lCfXntmhevwYvEw421uog/cFyIA6Lt4x+VWSf49LERM0TehJhsDPUxMMme7Vrln8Z3u83t8G6rd7fO47Xiblbj+D4UIAPoutXv2ciFiit4INTmDOXVkQNsXrB4I+edr9LsYXlqx6Dtt7Iy1mYnr/0iIAKDvrpbk3vPCwzSVbZx5Y1gf4mliktlmu3LiERf4vj6g9zsfqm3ossDYGWtl1/+p8ABAX70fHF/GYK0JNTgtQdGXb2tBwbVygO/5cbChC4o+ABimsyV5905wGDv9UbZm9IKibzQ2FsTi4IDfd17Fos8fIEUfADB9yxJ590shok/+E0a8bjRVYLTNlpJYvDGE979WsfD71NhpZdH3XHgAoG++S+TdJUJEnyzszuOK+tqhQX8ARd9Lu0ricHNIn+FUxaLvXnBeTBuLvv8KDwD0RerIrN+EiD4re5Q4bq450FMTTDA7g/5QIg6/D+mz/Fax6IvtjLGj6AMApmR7It9+LET02ZZEn9tpgjk4K0L5Nr0TH6sb9C3+d3so+CYWfguNIUUfANCTsl3Tn2VtrhDRZ/FG05OSfnfJBLP/3s7aD6H82drJ7e+sbQ7930RlUegs7nw0haLvv93OcyRr67M2x3hS9AEApRYncu0pIWJAfkz0vaUmmP1xNGt3p1hcTSyy4rdDx7uF47s9vP+73Yt9InTu0j2c5mcpWu8XD3HfY1wp+gCAVxxI5NrNLY9PvCP1Qdb2Ze1kd77ar/Vm72VtW0Fb04LYrk/0vS9MMPvj/gCKrG09vP+2Aby/b6kUfQBAdddD+aOds1oUiwWhczh4vFnwUzc2k5+Eu92n94pPy5XdfDnYgnjHGJQ93TewzSNNMEHRBwBtsSKRZ38e0987Hj22rVtYxSfOroT0ed0v2o99+gwfJN5nfUv64A+JOLxlggmKPgBg6r5I5NmtY/p7fxym/vTYR336DD+H8k0T23KHdWMi3l+bYIKiDwCYuuuJwmPemP7ecZ3e3G6LO7/HRzpTh9O/aIv78P6vhc6js85F7FyLsljcMMEERR8AMDXLEjm2jQey70nEpF/r+XYl3ufzlsX9dCIey00wQdEHAPRubyLH7m9hTOaF4aznu5R4n/dbFvfdiXjsM8EERR8A0LtziRy7qoUxWR0Gv55veUgfhzajZXFP3XW+YIIJij4AoDdxHdXzkvx6v6Vx2RkGv57v68R7nG5p7G+F8vWlc0wwQdEHAFSX2jHxREvjcjwMdj1fvIN3LxH7PS2Nferoho0mmKDoAwCq+z6RX3e0NC63w2DX86WK7djebGnstyTictgEkyaa3R34h7J2NmsPQ+dQ0Lhl7aPQec4+LrCer+gzJgGgz64m8uvSFsZkYRj8er7zife43+I+uSARm+smmDRJ3I3pRCg/j2RiiwXgNkWfMQkAfTJX4ZErdadpuuv5llSY15xoed+8lYhP386NNMFkUD7I2pVJ/elm1r7I2vruH+AX4rdrR4Lnu41JAOi/TQqPXGVryvqxnu+bCvOabS3vmz8l4rPJBJO6it/qnA2v3p5el/i5mTn9b6Wiz5gEgGn6NpFbP21pXAa5ni/uPPmowrxmccv75rZEfL4zwaSO4h/NJ5P6ULyzV+XslU1hcAeCKvoAoL1S68reb2FMlobBrufbU2FOc0vXDG8lYvSbCSZ1Ejdp+Tm8er5IL1vNnszpfw8VfcYkAExD/OL5aSg/D21GC+PycRjcHbgYz78qzGmO6p7J/vmsX/3TBJPpimvzLobpnS0yJ+Rv9PJU0WdMAsA0pO6k/NHSuJwIg1vPlyoo+75ereFSd6LfNsFk1OIdvks5/WZvj6+zrKD/XVX0GZMAMA1bE3n1x5bG5cGAYjIjlK8VnHiH9TXd8/+OJmK11QSTUfslp8+cnOJrXc95rQ2KPmMSAKbhcCKv7mphTFJ3P6eznm9fqHaX7w9ds/IXE8dMMBmlz3L6y70w9cPVF3WLyLjT0++ht8dDFX0AQJ6ziby6roUx+TQMZj1fnAO+uIP4MPEe3+ia/1idiNV5E0xGZVUY4O3nljMmAaB/Hify6twWxuSXMJj1fC/uqsbC79dE3D/UNf8xKxGrJyaYjEJ8VjvvUcwrQqPoA4AamZvIqY9aOo8r2y1yquv53p3wGp+E8jP64uZ9M3XPf7mT6KvzTDAZtt3B4xGKPgCov3WJnHquhTF5L/R/PV+8U/Vn9+fjju7vJ97jV13zFafCgB9DNsGkFzMLvom4ITSKPgComW3Bzp2THQj9X8/3dXi5I+eK0FmvV/Yen+mar0jt4LnNBJNh2lHQT/YKjaIPAGrmYCKn7mlhTMrOhJvKer6V3WIv/vwX3f/tj0Tc39U1X7E9EbPDJpgM08WCfrJIaBR9AFAzJxI5tW07hc+cUKD1485nXB94Nbx86is+5rkgDGFTkjG0MRG3EyaYDEvRIL4mNIo+AKihy4mc+l7L4pFa49jrer6Jx3et7v5vHyXe46RumWtFGPC5hiaYVFU0iI8IjaIPAGoodVzDrJbF46vQv/V8y8PLXUC/n/C/p+6u7tItc81MxO2xCSbDcqygj2wRGkUfANTMjEQ+fdrCmFwM/VnPF2P7Yt3eX1mbM+G/3U3EfbmuWehJInYzTDAZhnMFfWSN0Cj6AKBmliby6V8ti0e8q9mv9XxfhvxHZJclYn5Htyx1NRG/FSaYDMPDgj4yW2gUfQBQMx8m8unplsVjQ+jPer6J5/x9O+m/7Ui8xw+6ZalfEvH70ASTYXiqjyj6AKAhNify6fGWxePbMP31fK9n7e/uv78eXl0TeTzxHptKXju+/83Q7mVDPyXit9kEk1EWIyj6AKBuUned2rYRXT/W8/0aXq6HfDPnv98ueY/4aOm8gteNa9UuVygMx93hRJ/dYYLJMLjTp+gDgKb4JpFP97coFv04n+/rUL4D5/xEvC9XKHbafpzDx4kYHjTBZBj+LugjrwuNog8AauZYIp9ubVEsUusbU+v5Jt41/bng36QOF/8m8dr3QudM6DbbmojhMRNMhuFUQR9Z34fXjlv9ns3abmE2JgGgD6azvmzcfJaIxRslPzvxQPe4jm9uwb/7PPEeefPFuCnMs+Cxzhc2hQGuQzXBpKoDBX3k+2m+bnwc4FLoHDr5tjAbkwDQB6mdENe1KBY/T3FusWFCUXY/a0um8R6vTfr38fiBB8GunkUFdl47ZYLJMBSdvfIoZyBXtTJ0zsmJh1E678+YBIB+OZPIp2tbFItbiVjkLdWZeHcw7uvwXuI9UmfMTRQ3gbnX/d/jjp1zddf/W5uI4RkTTIal6Fuzo1N4rZ2hc3fvQYU/JIo+YxIAenExkU/b9HTRs0Qs4lEB8fiFuItmvLt3ZdJ/31DhPZ6G9OOdcUOZuAnMi7Of4zxwpa76jyWJGP5hgsmwLA4vb8Xn7Sg0o8JrrAqdxzlfPBu+VFiNSQDos/uJfNqmu0upoq+oxZ+rutbu+RRef6Nu+i9zE/G6b4LJMK0uKfxiERe/wZm4IHhW92f2hJdnsMQ/DF+FVw/1xJgEgH54mMins1sUiz+nUJDF+PXyCOytHl9/ly76ilkVrokJJkO1KHTOUun1D0i8jX8odO4YYkwCwKA8TuTTNn3x/GWP87W4Pq/XJ7G+7uH1P9Y9c81MxO2RCSajEu/o7e0WgC82ZIl38Z51/+/bobPT0Leh8zz4TCEzJgFgCFJrzNpkbkhvtPLirLx9odpynam8R5wrvq9rTnke+NQEExR9AICir8jsbkH34pisGJ/4BX1cmhM3ctkSpv/lfHyPeMTXte5rx/e4Gzo3B3ZMsZg0D1T0gaIPAFD0oegzwQRFHwDIp/Ipze63zw0IkKQAAPkU/daAAEkKAORT4UHRZ0CAJAUA8iko+gBJCgDkU1D0AcYkAMinoOgDjEkAkE/RbxV9YLADAPIp+q0BAQY7AMin8in6rQEBkhQAyKeg6AMkKQCQT0HRB0hSACCfgqIPMCYBQD4FRR8Y7MYkAMin6LeKPjDYAQD5FP3WgACDHQDkU/kURZ8BAZIUAMinoOgDJCkAkE9B0QcYkwAgn4KiDzAmAUA+BUUfGOzGJADIp+i3BgQY7ACAfIp+a0CAJAUA8iko+gwIkKQAQD4FRR8gSQGAfAqKPsCYBAD5FBR9gDEJAPIp+q2iDwx2AEA+Rb81IMBgBwD5VD5FvzUgQJICAPkUFH2AJAUA8iko+gBJCgDkU1D0AcYkAMinoOgDg92YBAD5FP1W0QcGOwAgn6LfGhAgSQGAfCqfougzIECSAgD5FBR9gCQFAPIpKPoAYxIA5FNQ9AHGJADIp+i3ij4w2IUHAORT9FsDAgx2AJBP5VP0WwMCJCkAkE9B0QdIUgAgn4KiD5CkAEA+BUUfYEwCgHwKij4w2I1JAJBP0W8VfWCwAwDyKfqtAQEGOwDIp/Ipij4DAiQpAJBPQdEHSFIAIJ+Cog8wJgFAPgVFH2BMAoB8Coo+MNiNSQCQT9FvDQgw2AEA+RT91oAASQoA5FNQ9BkQIEkBgHwKij5AkgIA+RQUfYAxCQDyKSj6AGMSAORT9FtFHxjsAIB8in5rQIDBDgDyqXyKfmtAgCQFAPIpKPoASQoA5FNQ9AGSFADIp6DoA4xJAJBPQdEHBrsxCQDyKfqtog8MdgBAPkW/NSDAYAcA+VQ+RdFnQIAkBQDyKSj6AEkKAORTUPQBxiQAyKeg6AOMSQCQT0HRBwa7MQkwjpZlba4wyKeg6AOD3ZgEGC/zs3Yoa8+ztk045FNQ9IHBbkwCjIeZWduftYcT/rYr+uRTUPTVwKMKsZpO68XRPr7vOpdWkgJgaDZl7a+cv+2KPvkUFH018EPW/gidRzD6VXDFQvJM1k70+Fk+ztqprP0+zWL0dtbecmklKQAGblXWLpX8bVf0yaeg6KuR+EjGh92iayqFViweN2ZtTh8/0+ysbc7atYqf4V43ucxwOSUpAAZqUTf3p/62K/rkU1D01dT2Hgu+Dwf8eeZ2C7qyzxALw4UunSQFwEDFL2Q/z9qTinMERZ98Coq+GjtS8Y/5zSF9nl9KPsOtrL3ukklSAAzUjqzdCZ3lG2tC58mapd25gKJPPgVFXwMtrVj0XR7S5/mj4P3vZ22JyyVJATBQ8cvguARkRc5/26Lok09B0ddcFyvE8ckQPseSgveOm8+scZkMdgAGbn7Jf5un6JNPQdHXXHtDtbt9Swf8Ob4veN9dLpHBDkCt/8Yr+uRTUPTV3PKKRd9HA/4MecdJHHV5DHYAFH1iLZ+i6DMgpu9WhVj+OMD3v5DzfvGx05kujcEOgKJPrOVTFH0GxPQdrhDLvwf03jty3ivuGrbAZTHYAVD0ibV8in5rQPTHxlDtEc/lfX7fxVl7FF7dNGaVS2KwA6DoE2v5FP3WgOif+Bjlswrx7PemKpdz3mOLy2GwA6DoE2v5FP3WgOi/MxXieaqP7/dFzut/7TIY7AAo+pBP0W8NiMH4NFQ7r29GH95rbc5rn3UJDHYAFH3Ip+i3BsTgLAvV1vWtneb7xHV89ye95s2sveYSGOwAKPqQT9FvDYjBqnJ0wzfTeP1ZWbsy6fUehsEf/I4kBW20LlT7Mq8frcrj/48G9N5rXWpFn3wKij6qO1Qhplen8fo/5rzeh8JusAMDsTJrx7N2OnSeqHg+gILrVrfg21Ph8/yQtXN9LP6uZe1E1la41Io++RQUfVS3oWKiXTiF1/4k53X2CbnBDgxNXJP9ftaOTLMAjIXb5qzNmcZniU9+xDuR56fw/sdC/48QQtEnn4KirzWqHt2wo8fXXZPzGseF22AHRua9KRR+d0P/H6WMheiTUP3O3kqXTtEnn8qnKPoMiOk7XSGuJ3p4vTfCqxu3/J612UJtsAMjdazHgm/xAD7D3IrF57ehP7tHo+iTT0HRR6h2dMPjisk3JvPrk372Xpja46FIUkB/bQ+j3yzl88T7xi8N17lUij6xlk9R9BkQ/VX16Ib3KrzW2Uk/Ex8dfVeIDXagUUXfmQG9/+pQfpfvUtYWuUyKPrGWT9FvDYjBuFkhtl8mXuO7MP21gBjswOBUfbzzvQG895LQefLD45yKPuRT9FsDYkS+rxDbKyU/vyPn3x8SVoNdeKBWLlcYs/cG8L5xbeCd4HFORR/yKfqtATFS60O1b3/n5/xs3A588uM6F4TUYDcmoVaqbqDyY5/fd0VJwReLUI9zKvqQT9FvDYghqXp0w0eTfi6uB3ww6d/8VVAcYrADo7M5VPty76M+vud7OTnC45yKPuRT9FsDYoR6Pbrh9azdCq/u8rlCKA12YxJqp+p6vn59aReLgqehPo9zrg1TP5x+mO2ook8+lU/Rbw2IQdpVIb4Puv92VtYu5vz3jcJosBuTUEv3KozXP/r0XgdD/R7nVPQp+uRTUPQRqh/d8E7Wfsr53z8XQoPdmIRaeqvi3/dvpvk+8QmQC6Gej3Mq+hR98ul4WZC1Td2/LVdD58mCzX167Zndee3t0Fn+FJcufZ21ecKu6BsXVY5u+DPnf/tF6Ax2YxJqa1/FguODabxH3NTrbsh/nHN9DWKg6FP0yafNtbRb4H2VtVPdvyt5MTrZp/c7WfD6sQhcrKsq+sbBwSkkqGuhsyscBrsxCfV0vsJYjd9mT/VO3Oeh+HHOukyQFH2KPvm0OVaHzlNlv4f8tcFF7XEf3nt54j2uh84yJxR9jfZhj8kpftPyhrAZ7MYk1FZ8TKnKUQ2np/DaC0N9H+dE0SefNlfc7OlM6NzVO9X9vx9XnJsu7cN7p95jt+6q6BuHycGzioMqTiLWCJnBbkxCrW2s+Dd9T4+vG9fO5B3HEP+39cKu6EM+7bP4JdInFeI03XV9Vfa4uORyKPrGQZWjG2L7j1BhTELtHa34N73qcTvxcf4fQ/0f50TRJ5+Op/2JOH3bh/e4nHiPJy6Dom8cnKs4QVgkVBiTUHu3KozTuxVf652S1/M4p6IP+XQY4t+Zv0vidLYP7xG/BHtU8h5PXQZFX9NVXftxVagwJqH2qh7F82OF1/qiID/Exzk3CLWiD/l0iL4Kg78LF5cwFa0jvOMSKPqarurajy+FCmMSam93xb/pW0peI27WVfSok8c5FX3Ip6OwOhGrfv1dejfk3/E76RIo+pqu6tqPd4UKY3LsvBOGvz39KWEfqF9CtU25ig4c3h6KH3H6LnicU9GHfDoa8W9P2VEOG/v4XjtzXn+/S6Doa7q7odoxDWBMjp/PR1D0fSTsA1N1N+bfc342FoEnCv69xzn9jVf0yad18GsYzhNpM3Je/y3hV/Q12cqKk7SfhApjcixdGHLBd0DIB6rquatfTfq590PxJgke5/Q3XtEnn9bFoZJY9fPxy8lF302hV/Q13f5QbYKwWagwJsfOnFBtE6d+teNCPnDfVbwWL85bjXcGvy75dx7n9Dde0Sef1slHJbG618f3WRV8YanoGzNVvuWPk8K5QkUNxuTaMPxHEUfVhrHubdMQf5+L3QKDwbpW4Vo86RZycZfPq8HjnPzbDEWfoq/G3kvEa3af3mfvhNeMj8wvEHpFX5PNDdW+5b8gVCj6xrLoOzqk3+WvrM03bAZuYQ99a1co3pY8Xi+Pc7bXgpK+s114FH0jNisRr3V9ep9LE17zmLAr+ppuS8UJwj6hQtE3lkXf5AO34+OX8e7f0jC9u3I7wr/vGC01ZIZiR8W+9Tikn+5YIZzmBjntW+FR9NVA2QHq/bgbvXzSay4XckVf0x2vOEHQ2VH0jV/RN/EA77iD76o+vW589ObZhOJhjeEyNCf62P/OCWdr/VbSL24Ij6KvBs6UxOtoH15/4mYxJ4Rb0TcO7lWI7S1hQtE3lkXfrvDyrk+/7uq8Menvyg5DZWhmhPQdvBePbj6o2AfXC2vrfFOhXxwONvdR9I3W8QHmztfDy7MA4xeXnlRR9DXe2xWT/vdChaJvLIu+U6G/h83GNcLXJ3z+rw2ToXqvYr+KE/Y9Ff/tTZP7sfZu1j4InQOtv+5+IdDLOt34qOem7mu8F2z4Zo47PF+WxOvPab72V+Hfuxej6Gu8qgcyrxMqFH1jV/TFiXz8JjM+1jmrT6858XGbXwyRofuiYr/a2L3+f1b89/uFdizNH8DfrEPCao47JGXHNjydxuvGzbCehJfLHl4TakXfOPi9QlzjuhxbrGNMjp+4ni9u7d+vc4cmPhIW/7bMFuJa/k1/PqHIr/oFyqNg51WQT+tlfSJmU/0yc+KO1o4nUfSNharf8J0WKoxJErZNuO53Qv3OMloUOncgbofON8D3s3Yka0vG6BrMq/g3ffLxO6cr/twR3ZwaGpexLZ/2bnkiZm9N4TXfCo4qU/SNoY8qJvpdQoUxSYnV4eVOnfGO0Ioafr6iTUvi5107Jteh6vE7/5n0c/GO7/OKP7tSd8fYlk9rInVW31Q2ofojvNzcbIkQK/rGRdVtvR3VgDFJkfgt+8SdOj+s2edbGNK7VD4ak+Re9W/6Ozk/+03Fn72oy2Nsy6c18rQkZlt6fK1PJ/zsbqFV9I2LGaH8UMsX7bZQYUxSYE7WrtY8SR6qWMz8OAbXo8rxOw8KfjZuVHC/Yqy26PoY2/JpTZTtNvtxD68Tvxx4cdyN80kVfWPl/RZNhJCkGIxfQv137LtT8W/dk4Zfi1UVf8+yA4Z3herb9M/S/TG25dMaOBvKj6ap6mL3Z+KXXwuEVdE3Tr6u+MfyI6HCmCTHxKMBztb4cz4L1beab3Ih85+Kv+PWxOtcq/g6nxsCGNvyaQ38XBKzHyq+xmcTfmaDkCr6xk3Vs5mWCRXGJJNM3DAkFgl1Poz5Qaj2ty5uZNLkA8gvVPw9FyZep+pTIPExqEWGAsa2fDpix0pi9nOFn38nvNzI6qBwKvrGzcqKfyifChXGJJO8HV4eWnuvARP/Hyr+vfu1wddkVqi2++a1iq93qmLMfjIcMLbl0xH7Kkz9yLHXQ2fvihdnyzqTWtE3do5U/EN5Q6gwJpkg3iW6G16uk1nVgM+8dEKRWnYn4K0GX5eNFf+mV/0WO25oUPXRuVWGBca2fDpC20tiltqQ5Xx4+QXmQqFU9I2b5aH6eUxnhQtjkq7ZWbsy4dpubNBnj8dIPA7Fmzxsavi1OVrxb3ovx2l8VfE1/zA0MLbl0xHaXBKzeyU/d3DCFwNrhFHRN27iupurofrC50dChjFJ18TF8vsb+Pnj3au49iPuzPas+//G//84rFu+VWEsxt+5l3VNMV/crZgrthkeGNvy6YisL4nZw4Kf2Tnh33wqhIq+cfNG6Dyv/N8e23ahw5hsvc8nXNNjwlEryyr+LT8zhdf+uOJr3wn13swH5NPx9UHobW+KiUXiD8Kn6BsX8VvdtVn7PvS2tXHelrdxkDiXibqMybXT6M9Na6dGfI0nrheLO0Ra6F4vuyv2oz1TfP0/Kr7+Fy4FKPpGYFkPcYuPcb5YB3pRPlP0NVlcr/dTd5J4M1Rfu9dLi4MlPkoUvzWOj3u5LW6wK/rGt+h7a0KCjBs7zdPla+d0xX60Yoqvv7ri68cvFpe4HGCOO2RzQrUzGt8NnWVL8X/7K2vzhU7R12SjmAifEnaDXdE3lmMsbmV9J7xcDG9CXz8zQ7WnOO5O831OVOyrJ10SMMcdwd/BsrjFR8/jWXwP5TNFH6DoU/T9W/xm9FJ4uSZita5eSx9W7EM/TvN9Fnf7QZX3et9lAXPcGsUubjT1ILzcoPBt4VL0AYo+RV/HTxPef6tuXlvfVexDW/rwXp9XfK9rLguY4w5Z2RMPL/5b/OLqA6FS9AGKPkVfx/4J731AF6+1Pyv0n7i2ux9rMeO6mTsV++wnLg2Y4w5RlScRNgiTog9Q9Cn6OiZuZX1C9661RRX7z+U+vufWiu8Zz0l7zSUCc9wheRQcP6boAyQpKnlzQuKM6/kc0VJvVc/Q+7LP71v1vNdvXSKQT2tQ9O0XHkUfIEnREXfqvB1ebmX9upDU3smKxVe/N+F5q+L7xsdKl7lMIJ+OsOj7WmgUfYAkRUfc7vpi93rFHc6WC0ntzcja41DtXNVB+LFi4XfGpQL5dERF32FhUfQBkhQv/RBe3plZIxyN8H7FouvnAb3/sm5/qfIZPnS5QD4dctF3TEgUfYAkxUt7w783bpkrJI3wdcWCa+8AP0PVx0vjDqMzXDKQTwfo6oQ4fSccij5ImZ21jVk7lLWzWXsYOtsAxzNe4rdI57qTqPlCZUyOgbyDvePdmytZ+yJYj1VnNyoWXIPconxTqL4D7X9cMpBPByh+ERbXo28RCkUflImPSp0I5Yd7TmyxANwmbMZkgy3rfqmRun7nQ2fjDurjnR6KrUEWffN6+BzxyzNrRUE+Rb81IBiJD0LnrsbEPnQzdO5yxPPKJj7qtjRrRyb92z1CaEw2UJys3wq9nRX4hbDVxukertu+AX6O5T32oRuhP4fEg3wKij6oZEnoPL45se9cz9q6xM/NzOlzKw12Y7JB4tqq82Hqh8RPdW1WPEh8TXcMMXX/6fGa3cnaggF9luNT6EPxS7bFLiPIp+i3BgSD9mnobGM++S5Glcls3hqWHw12Y7JBjkyx4HvRjvf4fvFu+c8Tfj4+Qu3cpN7M7P7tuTjFa3avWyz24/HKOVnbHKof0F50jMTB7pcANngB+RT91oCgr2ZPmny+2LRiYw+vkbdb3UOD3ZhsiE+mWfC9aPunOWZs7JG2svv36s9Q/WiEqgVXLB7jGuYqh7Zv717D30Lx4cfTafF3i5sv/NL9QgLkU/kU/daAYMrmhvxvyXsp+OI33HkbvTw12I3JBlg74ZrECXw8tHZ31o6GzqPOVTcxetHer/Cey0p+/pZLUmrdAAqsya3KZlRHh/A5Jm6QBfKpfIp+a0AwJfEO36Uw/fOriiawVw12Y7IB4nEj8ZG8Nwv+e3yEcEu3IKwyQf87a69No3B55pIAyKfotwYE/fJLTj85OcXXuh6GuyW6JEW/xAKt6vqpeETDmQrX9kTideaX/OxdlwRAPkW/NSDoh89C/qYGUz1cfVG3iIyPIcW7JhuF2JgcY++Fzp3ssuu7M/EaRcXjMeEFkE/Rbw0IpmtVQR/ZKjSSFD2Ja/+KDnKPG3F8UPKz7xf8zAphBZBP0W8NCKYjPsaW9yjmFaGRpJiSeNbbsVC8I+TGkrFo504A+RT91oCg73YX9I91QiNJMS1xI5jTBdc6rpWNZ6/N6v7bJTmF4udCCCCfot8aEExX3IXwTk7fuCE0khR9E8+R+yFUP+ohrg18T9gA5FP0WwOCfthR0Df2Co0kRd/FMzDjOtmfQueR6vioZzy7Mm52dCFrB0O1Q8AB5FP5FP3WgKCyiwV9Y5HQSFIAIJ+Coo9mW1DQL64JjSQFAPIpKPpovo8K+sURoZGkAEA+BUUfzVe0pfwWoZGkAEA+BUUfzXeuoF+sERpJCgDkU1D00XwPC/rFbKGRpABAPgVFH833VL+QpABAPgVFH+3reEhSACCfgqKPMeBOnyQFAPIpKPoYY38X9IvXhUaSAgD5FBR9NN+pgn6xvg+vPSdrZ7O2W5iNSQCQT0HRx2gcKOgX30/zdedn7VLWHmftbWE2JgFAPgVFH6OxrKBfPMraa1N8zZVZ+ytrT4Lz/oxJAJBPQdHHyP1S0DeOTuG1dobO3b0HWXtPaI1JAJBPQdHH6C3uFml5/eNg1mZUeI1VofM4Z/yZ61lbKqzGJADIp6Dooz5WlxR+sYjblbU3Jvz7Wd2f2ZO1y91/9zxrX3X/G8YkAMinoOijZhZl7WSFPjO5xcc5D4XOHUOMSQCQT0HRR83FO3p7uwXgiw1Z4l28Z93/+3boHPXwbdY2ZG2mkBmTACCfgqIPMCYBQD5Fv1X0gcEOAMin6LcGBBjsACCfyqfotwYESFIAIJ+Cog+QpABAPgVFHyBJAYB8Coo+wJgEAPkUFH1gsBuTACCfot8q+sBgBwDkU/RbAwIMdgCQT+VTFH0GBEhSACCfgqIPkKQAQD4FRR9gTAKAfAqKPsCYBAD5FBR9YLAbkwAgn6LfGhBgsAMA8in6rQEBkhQAyKeg6DMgQJICAPkUFH2AJAUA8iko+gBjEgDkU1D0AcYkAMin6LeKPjDYAQD5FP3WgACDHQDkU/kURZ8BAZIUAMinoOgDJCkAkE9B0QdIUgAgn4KiDzAmAUA+BUUfGOzGJADIp+i3ij4w2AEA+RT91oAASQoA5FP5FEWfAQGSFADIp6DoAyQpAJBPQdEHGJMAIJ+Cog8wJgFAPkW/VfSBwQ4AyKfotwYEGOwAIJ/Kp+i3BgRIUgAgn4KiD5CkAEA+BUUfIEkBgHwKij7AmAQA+RQUfWCwG5MAIJ+i3yr6wGAHAORT9FsDAgx2AJBP5VMUfQYESFIAIJ+Cog+QpABAPgVFH2BMAoB8Coo+wJgEAPkUFH1gsBuTACCfot8aEGCwAwDyKfqtAQGSFADIp6DoMyBAkgIA+RQUfYAkBQDyKSj6AGMSAORTUPQBxiQAyKfot4o+MNgBAPkU/daAAIMdAORT+RT91oAASQoA5FNQ9AGSFADIp6DoAyQpAJBPQdEHGJMAIJ+Cog8MdmMSAORT9FtFHxjsAIB8in5rQIAkBQDyqXyKos+AAEkKAORTUPQBkhQAyKdMNC9rX2btiFAo+gBjEgDk0/HxWtY+z9rjbmwfCYmiDzAmAUA+bb65WTuQtYeTYqvoU/QBxiQAyKcNNidrn2XtQUFsFX2KPsCYBAD5tIFmZ21f1u4nYqvoU/QBxiQAyKcNMitre7N2t0JcFX2KPsCYBAD5tCFmZm1PD8Weok/RBxiTACCfNsCMrO3O2t89FnuKPkUfYEwCgHxa82JvV9Zud2P0PGsXs3Y0a99m7ZKiT9EHSFIAIJ8215/d2FzJ2qdZez3n3xxT9Cn6AEkKAOTTZooHrK9I/JsFij5FHyBJAYB8Ot7+VPQp+gBJCgDk0/H1i6JP0QdIUgAgn46vU4o+Rd+4WxKmtnVtndpRl1GSAgD5FEWfos+AyLdnDIq+L11GSQoA5FMUfYo+AyLf+YYXfJezNtNllKQAQD5F0afoMyBeNTd0DqlsasF3J3S22UWSAgD5FEWfos+AyLGlYnF1I2vHs7Y3a5uy9kHWFmVtdtZm9PHzLM3ag4qf6WnW3nEJJSkAkE/lU0VfI/vtcwNiOE6UxCmeV/Jp1hYO6bPM7RaXVe/ybXP5JCkAaJGn8qmib8zmgU9NMAdvRrcDT47P3ax9NILPc6aHgu+gy6foAwBFn3yq6FP0GRDl1uTEJm7q8voIPsvnPRR8v7p0ij4AUPTJp4o+RZ8BkfbdpLjEzj5jBJ9jYw8F319Zm+/SKfoAoIUeJfLpDCFS9NXMrEHG1QSzmonr566EzqYsw7a8wh+wiZ1ihcum6AOAlkptdjdLiBR9NTM7EdeHJpiDL7Ym3lZdOoLPMC9rt0L1u3zrXTZFHwC02L1EPp0jRIq+mnktEdf7JpiDtXdCPD4f0Wc420PBd8AlU/QBQMudS+TTRUKk6KuZlYm4/mGCOVgXurH4O4zmsc6veyj4Trlcij4AILnT+ftCpOirmQ8ScT1jgjk48Tbr824sdo7g/Tf3UPBdD53z+1D0AYDCpDyffihEir6aWR8GeHPHBLNa0fXnCN77zaw9qVjwxWd833C5FH0AwP8dT+TTDUKk6KuZTYm4HjfBHKxlYfg7Ycbz/25XLPjincg1LpOiDwD4x7FEPt0iRIq+mtmaiOsxE8zxcz5Uf6zzU+FS9AEA/3IgkU+3C5Gir2b2JeJ60ARzvBzsoeD7QbgUfQDAK7Yl8un3QqToq5mjibjuMMEcH1tD9YLvctZmCpmiDwB4xcbgi3NFX7OcSMR1swnmeHg7VN+45U7WFgiZog8AyJXa/v6kECn6auZ0GOCOsyaY9RA3bvm7YsH3NGvvCJmiDwAotCCRTy8JkaKvZv5KxHVaG0uaYI7ejKxdDNUf69wmZIo+ACA5v1KYKPqa5GkirjNMMJvtcA8F30HhUvQBAJU8CuVHXs0QIkVfTcwadExNMEdrRw8F36/CpegTHgCoLHUE1hIhUvTVxOpETP8wwWyud7P2rGLBF5/xnS9kij7hAYDKUrshrhMiRV9NbErE9IQJZjPFxcV3KxZ8ceCsEDJFnzEJAD35MtgnQdHXDHsSMT1kgtk88Zndy6H6Y53rhUzRZ0wCQM+2BAe0K/qa4cdBf0Fhgjl8P/RQ8B0QLkWfMQkAU/JeIqeeEiJFX02cCwN+FNkEc7g+6aHg84dI0WdMAsDUpXZE/FOIFH018TgR03kmmM0Rv216XrHgu5a1uUKm6DMmAWBaHgTHNij66m1eIp6PTTCbY1HW7lUs+O5n7Q0hU/QZkwAw8ALlLSFS9I3YukQ8z5tgNsPsrF2pWPDFb5zWCJmiz5gEgL74JpFXtwiRom/EPk3E86gJZjP8FKqv4/tUuBR9xiQA9M3mYAdPRV+9HU/Ec6sJZv3tCdULvh+EC2MSAPpqSSKvnhUiRd+IXUvE820TzHpb00PBF8/tmylkGJMA0HdPSvLqE+FR9I1QnP+XbfT4LPRpsyETzMGIG7Hcr1jw3cnaAiHDmASAgfglkVuXCZGib0TWJmJ50QSzvuZk7WrFgu9p1lYJGcYkAAzMgURu3SxEir4RSS0F+84Es75+DtUf69wmXBiTADBQqS3xjwiRom9ETiZiuckEs57291DwfSdcGJMAMHCpdVPXhEjRNyIPE7GcZ4JZPx/2UPD9KlwYkwAwNBdD+TnJs4VI0TdkyxNxvG6CWT9Ls/agYsF3K2vzhQxjEgCG5qtEft0oRIq+IduZiONhE8x6mZu1PysWfHEQrBAyjEkAGKrULokOaVf0DVtqH5C+fhFhgjl9v4Tqj3WuFy6MSQAYunjW2bNgXZ+irz4ehSE+cmyCOT2f91DwHRAujEkAqG2xslCIFH1D8k4ihhdMMOtjfQ8F30nhwpgEgJFKraHaKkSKviFJ3Tjab4JZD8tD+S3ZyY8LzBUyjEkAGKmFiRx7QogqOa3om7bLiRguN8EcvXhexs2KBd/9rC0WMoxJAKj9ZPtJ6Kz9o9wNRd+0LEjE74YJZj2crVjwxQWYa0b0GVdlbZk/XIo+AOBf9iXy7AdCVGpOKD/o/sUc2By02MeJ+H1lgjl6X4bq6/h2j+gzxjuRL84MXOSSKfoAgH+8kcizR4RoWgXLi7ZGqAqdScTuLRPM0drcQ8H3wwg/59fdz3DZJVP0AQCvuFSSZ+8JT6G4R8WtinPhX4WrMIZld0pvmmCO1puh+sYtsdiaOaLPuSS8PINmv8um6AMAXrEnkWvfF6JXxHVov4XqN0BiOxQ85jnZtkTMvjDBHJ34uOTtip37TndQjMq5MMBdf1D0AcAYeD2U3235Xoj+mQOv7xZvj3ss+F60v0LneIK4VnKWkCYf7Vxqgjk65yt26qehs4FKHb45uOGyjWXR91x4AKAvyo4diHsjtPEO1eqs3e3+/k+nWORVmS8/6L7PZl82/KtdGuSbpy5o233XQyfeNsLPGY+FeDjhs3zp0o1l0fdUeACgLzYmcu66FsZk7YAKvTrOnUdhdyIeOxV9o7G1h0777Qg/5+ysXZn0ed7xt1zRBwAUinfy7pTk3JNCRJ/9XtLfHnfn9Iq+IYtbpT4Jzdid6FR4dV0hij4AoNwXJTk3bow3T4jokxWJOd7A15GmdqRs4/PM8XnbvysWfLdG/AfheLD4eJzMSvS3R0IEAH0Tl8eUrbH6VIjok28Tc7wVg/4ADxIfoG277MQi90LFgu/RMC5Qgfmhc4cx73OtNa4aa3aizz0UIgDoqxMlefea8NAH8Si3+yX97PwwPsS9xCRzTssuyuFQfR3f+hF9xrjW8G5JUeA8lOZ6LdHn7gsRAPTVO4ncu1qImKbtoQabBp1LfIhFLkhuOzDkz7YwdHb8uZ74XD8aV422MnF9/xAiAOi7yyW59yfhYZoulfSvoR2zljog8P2WXIy3Q2fBbpWCbxC7OcXHaOd0P8eHWduUtb3dPzQ3eihGNxpXjfZB4vqeESIA6Lv1ofyM3AVCxBS9lZjb7RjWBzmV+CAftuBixI1b7obhnksyiBaL1pnG1tgmnf92xysA0H9lT1N9LjxM0bGSfnU7DHFZ1vHEJHPDmF+IWCRdGoOCL7afjavG25S4xseFCAAGYktJ/o17YMwSInoUl2eV7Q67uy7V53+7A2CcfTEmBV9sW42txtuauMbHhAgABubPkhz8ifDQoy9L+lM8Hm6omy8eSEwyt4/5xTg6JgVf/BbhNWOr8fYlrvNBIQKAgSl74uam8NCDuFdH2dF4O4f9gbaFEZ8OD1T+EmKHEAHAQF0Jnqpi+vbX7QuEjYlJ5g+uGQzNicR43CxEADBQ7weHtTM9cf1n2Vnom0bxoVJbxJ903WBoTge76QJAnfOxL2BJ2VvSfy6N6kMtSEwyL7luMDR/JcbjCiECgIFbFop3XXS3jzLxLl/ZUXCrRvXBZiQmmY9cOxiap4nxOEOIAGAovgnt3d2eqStbyzfyXdgfhfJdIU00YfBmBV/AAEBdzM3anVC8EYf5MXl9pmjHzodZmz/qD3g+Mdlc4hrCwK1OjMM/hAgAhuqjUJODtWmEsnP5anHOY2rHwHWuIQzcpsQ4PCFEADB0Zwvycly3NVd46FqYtccFfeVyE6rS2La5jjBwexLj8JAQAcDQLS6ZzH8hPHQVnbX8LNRoI74twQHtDMbs0DkLMhYs8Zuy+Dzz0+4AiGvUzoXOtrbzhSr8GHz5AgB1tLsgNz/tFoW025sl87cDdfqg7yUmm6dcS3oUDzY90S3u/luhPVLU/L8A9pg1ANTTrwX5+Wehab2LBX3jSt0+aGrXwD9dSyr6oNvBJ+9wFR9/WB/+/ez70qwdmfRv97Q4do8T43Ce7gUAIxPv6BXtzLhGeFqraLOfOK9bVscP/CA4toGpizu8Tl7ofD2k707NzOlvK1sYv3mJgu+xLgYAI7c5FN8gMVdun7JjPXbW9UOfSkw633JdKfBp1p6EVxc2V/njl7dj5Y8tjOG6xPg7r5sBQC0UrcE/IDSt821o4CO/3yQmnVtcVyaZ3e3Uk+8Kb+zhNU6G/MMr21g4l42/o7obANTCnNB5milvUxdnW7fHioI5262svVbnD7452MGT6uLt7LxFq70UfPGP5rOCP5ptczwx/rbqcgBQG3GtVt5a/AtC0xpXC+awtV+mtCQx6Tzr2tIV7/Bdyukje6fwBzOvr11tYUyvJcbf27odANRK0ZFnO4Vm7O0ruPY7mvILPCmZdD5xfen6Jad/nJzia+U9HrGhZfGMm9k8Lxl78W6oxeEAUD95a7riMpVFQjO24k2LpznX/XDTJ/MT2zLXufU+y+kX98LUD1df1O138Zy+30Nvj4eOi7WJcXdRtwOA2so7v+9XYRlbl3Ou92+h8yV+YxxITD43u86ttipYbzYIexLj7jshAoDaiscu3cjJ358IzdjZn3Od43nU85v2i6S2jT/iWrdWfLww71HMK0IzbScT426TEAFArb0ROk8+TV4a5Sm58fFmePWxzvuhoTu2ptYWXXO9W2t3QZ9YJzTT9jBR9M0TIgCovbjp2qOcufNMoWm8uInhnzlF/eom/1IXSyafz7u/NO0S/1jdyekPN4Rm2pYnCr7rQgQAjfFBTi4/KCyN930Yw40Hv0pMQje67q2zo6Av7BWaaduZGG+HhQgAGuWjYGfycbIh53puH4dfLLWToEPa26fo7q/tiKfv5+BLFgAYN7sm5fMHWVssLI2zuHvtxvKmR9yw41mwro+OBfrBQD0KHqcGgHE0eXfueDSV9X3NEa/VlUnX8LNx+yVPhfK7Dwv1g9b4KNjJdVDeSYyzC0IEAI22b1JuPyokjXFk3Au+KLXOyLls7XGsoA9sEZpp+zwxzvYLEQAAg7IwMRk9IUStca6gD6wRmmm7nBhny4UIAIBRTUjjuRQzhKgVis6Qs9ZsehYkCj7HYQAAMHD7EpPSD4SoFZ4WXH+m5+PE+PpKiAAAGLQ3EpNSG3m0w38VfQNxJjG+3hIiAACG4VLJpPSe8LSCO339Nzd0jmMoGls3hQgAgGHZE8rvRrwvRGPv74Jr/7rQTNm2xLj6QogAABiWOLEvuyPxvRCNvaIzG9f34bXnZO1s1na3LKapRzuX6nYAAAzT6ZLJ6YNgF89xd2BABf/80Hl8+HHW3m5RPFNfpFzS5QAAGLaNofyuxDohGmvLCq77o6y9NsXXXJm1v0Ln6I+2nfe3OzGedupyAAAMW7yTd6dkknpSiMbeLwXX/ugUXisWNfHuXrxL/F4LY/l7yViKcXH+IQAAI/FFyUT1WdbmCdFYW9wt0vKu/8FQ7RHfVeHlbrDXQzvXra0I5Xf5rJEFAGCkk/6ydUifCtHYW11S+MUiblfonO34wqzuz8QdYC93/13sQ191/1sbfZso+lboZgAAjNKJksnqNeFphUWh8zjvf3ts8bHFQ90vD9pqZtbul8TovO4FAMCovZOY2K8WotaId/T2dgvAFxuyxLt4z7r/9+3QOeoh3tna0C142m57sCESAAANcLlk0vqT8EChSyVj54bwAABQF+tLJq7xTs8CIYJXvBXK7/LtECIAAOrkesnk9XPhgVccKxkz8VHYGUIEAECdbCmZwN4L7d2ZEfIsDOU73+4WIgAA6ujPkknsJ8ID//iyZKz8HdzlAwCgpjaVTGRvCg/835xQfLZhbDuFCACAOrtSMpndKjwQ9gdfjgAA0GDvB4e1Q5G4tvVeyRjZJEQAADTB6ZJJ7WbhocX2loyNS8IDAEBTLAvFOxO620dbxbt8d0uKvlVCBABAk3xTMrndIjy0UNlavmPCAwBA08zN2p1QvFmFLelp23go2rHzYdbmCxEAAE30UXD4NERl5/I5wxIAgEY7WzDRjWub5goPLbAwa48LxsFl4QEAoOkWl0x4vxAeWuBoQf9/lrUVwgMAwDjYXTDpfdotCmFcvRmKH+s8IDwAAIyTXwsmvj8LDWPsYkG/vyI0AACMm3hHr2j3wjXCwxgq2sgoPu68THgAABhHmwsmwX8GRzgwXsqOLNkpPAAAjLMfg/VNjL9vg8eZAQBoqTlZux7yN3VZIjyMgRUFBd+trL0mPAAAtEFcz5R3jMMFoWEMXA35X2qsFBoAANpkS7DeifGzr6Bf7xAaAADaKG/d08OsLRIaGijewX6a06cPCw0AAG2Wd37fr8JCA13O6cu/ZW2m0AAA0GbzsnYjZ7L8idDQIPtz+vDNrM0XGgAACOGNrN2bNGF+EhxgTTO8GV59rPN+sBstAAD8y9tZezRp4nwteDSOepudtT/Dq19YrBYaAAB41Qfh1UfkDgoLNfZ9Tp/dICwAAFDsI5NoGmJDTl/dLiwAAJC2a9JE+kHWFgsLNbK42y8n9tO9wgIAANXtmTSh/j1Y30c9xH54ZVL//ExYAACgd/smTayPCgk1cETBBwBAE/wP8KTIEunHbaQAAAI9dEVYdE1hdGhNTAA8bWF0aCB4bWxucz0iaHR0cDovL3d3dy53My5vcmcvMTk5OC9NYXRoL01hdGhNTCI+PG1zdHlsZSBtYXRoc2l6ZT0iMTZweCI+PG1zdHlsZSBpbmRlbnRhbGlnbj0iY2VudGVyIj48bWZlbmNlZD48bXRhYmxlPjxtdHI+PG10ZD48bXN1Yj48bWk+WDwvbWk+PG1pPmM8L21pPjwvbXN1Yj48L210ZD48L210cj48bXRyPjxtdGQ+PG1zdWI+PG1pPlk8L21pPjxtaT5jPC9taT48L21zdWI+PC9tdGQ+PC9tdHI+PG10cj48bXRkPjxtc3ViPjxtaT5aPC9taT48bWk+YzwvbWk+PC9tc3ViPjwvbXRkPjwvbXRyPjwvbXRhYmxlPjwvbWZlbmNlZD48bW8+PTwvbW8+PG1pPno8L21pPjxtbz4mI3hCNzs8L21vPjxtc3VwPjxtaT5LPC9taT48bXJvdz48bW8+LTwvbW8+PG1uPjE8L21uPjwvbXJvdz48L21zdXA+PG1vPiYjeEI3OzwvbW8+PG1mZW5jZWQ+PG10YWJsZT48bXRyPjxtdGQ+PG1pPnU8L21pPjwvbXRkPjwvbXRyPjxtdHI+PG10ZD48bWk+djwvbWk+PC9tdGQ+PC9tdHI+PG10cj48bXRkPjxtbj4xPC9tbj48L210ZD48L210cj48L210YWJsZT48L21mZW5jZWQ+PC9tc3R5bGU+PC9tc3R5bGU+PC9tYXRoPmTnRrUAAAAASUVORK5CYII=\&quot;,\&quot;slideId\&quot;:278,\&quot;accessibleText\&quot;:\&quot;open parentheses table row cell X subscript c end cell row cell Y subscript c end cell row cell Z subscript c end cell end table close parentheses equals z times K to the power of negative 1 end exponent times open parentheses table row u row v row 1 end table close parentheses\&quot;,\&quot;imageHeight\&quot;:58.270270270270274},{\&quot;mathml\&quot;:\&quot;&lt;math style=\\\&quot;font-family:Arial;font-size:36px;\\\&quot; xmlns=\\\&quot;http://www.w3.org/1998/Math/MathML\\\&quot;&gt;&lt;mstyle mathsize=\\\&quot;36px\\\&quot;&gt;&lt;mfenced&gt;&lt;mtable&gt;&lt;mtr&gt;&lt;mtd&gt;&lt;msub&gt;&lt;mi&gt;X&lt;/mi&gt;&lt;mi&gt;c&lt;/mi&gt;&lt;/msub&gt;&lt;/mtd&gt;&lt;/mtr&gt;&lt;mtr&gt;&lt;mtd&gt;&lt;msub&gt;&lt;mi&gt;Y&lt;/mi&gt;&lt;mi&gt;c&lt;/mi&gt;&lt;/msub&gt;&lt;/mtd&gt;&lt;/mtr&gt;&lt;mtr&gt;&lt;mtd&gt;&lt;msub&gt;&lt;mi&gt;Z&lt;/mi&gt;&lt;mi&gt;c&lt;/mi&gt;&lt;/msub&gt;&lt;/mtd&gt;&lt;/mtr&gt;&lt;/mtable&gt;&lt;/mfenced&gt;&lt;mo&gt;=&lt;/mo&gt;&lt;mi&gt;z&lt;/mi&gt;&lt;mo&gt;&amp;#xB7;&lt;/mo&gt;&lt;msup&gt;&lt;mi&gt;K&lt;/mi&gt;&lt;mrow&gt;&lt;mo&gt;-&lt;/mo&gt;&lt;mn&gt;1&lt;/mn&gt;&lt;/mrow&gt;&lt;/msup&gt;&lt;mo&gt;&amp;#xB7;&lt;/mo&gt;&lt;mfenced&gt;&lt;mtable&gt;&lt;mtr&gt;&lt;mtd&gt;&lt;mi&gt;u&lt;/mi&gt;&lt;/mtd&gt;&lt;/mtr&gt;&lt;mtr&gt;&lt;mtd&gt;&lt;mi&gt;v&lt;/mi&gt;&lt;/mtd&gt;&lt;/mtr&gt;&lt;mtr&gt;&lt;mtd&gt;&lt;mn&gt;1&lt;/mn&gt;&lt;/mtd&gt;&lt;/mtr&gt;&lt;/mtable&gt;&lt;/mfenced&gt;&lt;/mstyle&gt;&lt;/math&gt;\&quot;,\&quot;base64Image\&quot;:\&quot;iVBORw0KGgoAAAANSUhEUgAABbIAAAM4CAYAAAAZHhQJAAAACXBIWXMAAA7EAAAOxAGVKw4bAAAABGJhU0UAAAHYUTf5OQAAe3FJREFUeNrs3SGQFMm2ANArEIgRCAQC0QKBQCAQCEQLBAKBQCAQIxAIBAIxAkEEAoFAINgIBAKBQCAQCMQIBAKBQCAQCAQCgRiBQLzf+Wb2fZYFpiszqzur6pyIFP/9ZboqK/tW5e2smxHTdXbRtn/TLgcwNgcX7elvvvOP9/7/AAAAANCM+aLtLNp/ftFSUktCC8b73f/+m+/+y0U7oIsAAAAAaMF80b7GrxNZXxbtqC6CUdv6zfc/tefhhywAAAAA1uxM7Carf5fE2tRFMHpp1fWbP8SBZ2FlNgAAAABrcjz+nMR+oItgMo7tEw8e6iIAAAAAVi0lrT7H75NWqS62FZgwLfM/xITU7ukiAAAAAFbl0KK9j98nq77FbqIbmJ4H8edk9nVdBAAAAEDfUhL7T7Vw1cWGaUsbO77fJ0Zc1E0AAAAA9CWVCkklQ/6UoHqim2DyTiza931ixQXdBAAAAEAf0mZtf0pMfVi0w7oJWLi6T7zYWbRTugkAAACAmu7Hn5NSqZ3WTcAPnu0TMz4t2kw3AQAAAFDDjdg/iX1XNwE/ObJon/eJHa9jt642AAAAAGQ7G/vXuk0lRTZ0FfALm7H/D2Gptv4BXQUAAABAjrRh29dQUgQos1+JkdRu6iYAAAAAujq0aO9DSRGg3DIlRlK7qKsAAAAAWFZ6xf9l7J90UlIEWNbmEjFlZ9FO6ioAAAAAlnE79k84pXZOVwEdLFNiJP1AdlhXAQAAAPAn89h/c8e/N2cD6OJo7K663i++vNBVAAAAAPzOsUX7EvsnmdIGkDPdBWS4Hsu98bGlqwAAAAD4lbQKcpkE01VdBWRKNfjfLhFn0pshZ3QXAAAAAD+6G8slsV/FbiIKINepWK6EUXpDRL1sAAAAAP4rrXpcJqmU/ptTuguo4F4s9+PZ8/DjGQAAAMDkpdWOH2O5hNId3QVUsrFon0K9bAAAAACW8CiWSyR9iN3EE0AtF5aMP+ltkJO6CwAAAGCaLsZySaTUzukuoAfbS8agd+HHNAAAAIDJmS3a11gugfRCdwE9ORXL/6CmvBEAAADAxKTk9LKv9J/QXUCPnsTyyewzugsAAABgGi7H8kmjB7oL6Nls0XaWjElpc1olRgAAAABG7kgsX1Ik/XeHdBmwArdi+R/Y7ukuAAAAgHHr8gr/Nd0FrMjB2F1tvWzJIyVGAAAAAEbqXOwmgJZJFH0Or+8Dq3Utlv+h7X14YwQAAABgdLqsdkxtU5cBK3Zg0d6GEiMAAAAAk3Unlk8OpUTSAV0GrMH5DrEqvWFySpcBAAAAjMOJRfsWyyeHzuoyYI1edohXr3QXAAAAwDi8juWTQtu6C1izMx1illJIAAAAACNwKbolhOa6DGjAdoe49Sls/AgAAAAwWCmx02WDR6/oA62YR7cf4Wz8CAAAADBQd6NbIuiCLgMa0qUsUtr48ZguAwAAABiWrhs8vli0A7oNaMip2E1QLxvHnukyAAAAgGFJiekuq7FP6zKgQc9DnX8AAACAUTof3RI/27oMaNS8Yzx7E94uAQAAABiElMixghEYi+2OMe2SLgMAAABo29XovnoRoGXnOsa1t2FVNgAAAECzUuLmQ3RL+FzUbcAAdH3TZFOXAQAAALRpM7olet6HVYvAMFzqGN8+im8AAAAA7clZjX1FtwEjjnGbug0AAACgLZejW4JnZ9EO6jZgQG50jHMp8W1VNgAAAEBDutaPva/LgIE5Ers/wnWJdZd0GwAAAEAbuq7G/r5ox3QbMEAPo/uq7A3dBgAAALBeOXVjn+o2YKDSj3DfO8a867oNAAAAYL26rsZO7aJuAwbsWceY9zHUygYAAABYq7fRLaHzPiR0gGG7EN1/wNvUbQAAAADrcTK6J3Nu6TZgBLqWVNrWZQAAAADr8Si6JXK+Ldph3QaMwPXo/kPeKd0GAAAAsFqz6L7h2TPdBozEkUXb6RgDH+s2AAAAgNW6G91XI851GzAizzvGwPTj3zHdBgAAALAaG4v2NbolcD7oNmBkzkX3H/Tu6zYAAACA1bgc3ZM3N3Rb7w7GbsmXWm1jIv1W0kdqvvvOfeoYCz/v/TsAAAAAevY2ur9OL+HXv6PRvW751FeO3izon1Qf+YRhN3l3MsbOFd0GAAAA0K/T0T1p80K3rcyDqJfI/hLjXpWd3iwoSfyfN9xYOJkxdt7oNgAAAIB+PYzuSZuLum1ljkfdVdm3RtpP6QeZbwX9olQOP3qTMYas5gcAAADoyaHYLafQJVmTNoVUD3a1nkfdVdkHRtY/s+he1/jH9miEfUKZGxnj6IFuAwAAAOjHZnRP1jzUbSt3Nuolsv+zd93HIpVKeV/QF6/CDzP8W059eps+AgAAAPTkdagjPBQ5pQ5+1z7EOFYgp3MoWa2eVnEfMbT4jVeh7BIAAADA2qV6rl1XHI6xLMVQXIi6q7IvjKBP7hecfyqpc9Kw4g+uZYyrp7oNAAAAoK7boQbs0JSU0Pi5vY1h/yhxrfD8rZxlP4ej+4996QeSQ7oOAAAAoJ6czfHmum2trkTdVdlDvZ7nFu1bwXlvGUos6UXG+Lqi2wAAAADqOBN59YSVFVmvA5H3A8Tv2vMB9kHahO9LwTk/No7pIOfHoxe6DQAAAKCOnNrC93RbE7ai7qrsIdWJTiUbSsqrpM37DhpCdJDKi3Rd/f99798BAAAAUCB3Ve8FXdeElMzdiXqJ7EcDOe+UgH5RcJ5fY3c1N3SlvAgAAADAGuSUFUmJU+UY2nE36iWy0+rRYwM456cF5/htb9xDjs1QXgQAAABg5XKSoI91W1PSyuKaq7LvNH6+NwrP76IhQ4EjkffjifIiAAAAAAXeRfekzGXd1pyHUS+RncpuHGr0PFMS+nvBud0yVKjgdSgvAgAAALAyxyMvGXhI1zV5LUsSvENI+KaNKL8WnNOTUBKHOm5njL/nug0AAAAgz83onox5p9ua9SzqJbI/L9pGQ+eWyjl8KjifN42dD8N2IvLKi/gREAAAACBDSu51Tcbc1G3NOhv1EtmpXW3kvNIq6ldRlpQ/anhQWc4PK8oyAQAAAHSUVrjmlKI4reua9jbqJbLT32qhFEfJSvNvxiw9yalLr7wIAAAAQEdptW3OylbadjHqrsq+uObzuVN4/JcMCXqymTEevyzaQV0HAAAAsLy0MtBqwnH6GPUS2a/WeB5XC4/9tqFAj1K5mpy3Wua6DgAAAGB5aXX1UGsm82fXo+6q7PkaziHV+94pOOan0UZZFMYtZ5+BLd0GAAAAsJwzkZccnOm6QdhYtK9RL5H9bMXHn1a6fomy2t6HDANW4EHm+AQAAABgCWlFYNfkyyfdNiiltaV/bKl8wrEVHXdKwr8rONb0psFRl58VOZf5fVInGwAAAGAJ29E9+fJQtw1KWpH8Leols5+s6LifFxxjKkUyd+lZofTDS06d7PO6DgAAAODPchMvF3Xd4NyPeonslBTve6Xzw8JjlBxkHXLqZN/XbQAAAAB/ljbRy0kSKtcwPMej7qaPfSbftgqP7bbLzZrk/GD0RrcBAAAA/NndUB97SkpKdfyqdMdGD8eY6gyXlEF5vGgHXGrWZDP8OAgAAABQ3evonnB5rtsGK3cF/u/ajcrHl1aNfy04nlTv3cZ5rFPumw/KNQEAAAD8Rlq1mrPydUvXDVrOjxe/aynpXCtxfGTRPhYcS3pTwKpWWvA2Y/ze0W0AAMDEpMV2279pl3UPA5fyZU9/M74fh4WYWQEjJ2E413WDdjHqrsrerPTl3i44hs+LdsylpREPMsbwW90GAABMyDx2S5Z625qxj/PvvxnnL0Np3E7uRPdkS+r8DV03aOlLUrLy+ef2vsIX70nB56cxecZlpSGbmWP5sK4DAAAmYB6/Lyv6JbxtzbhsxZ/LN/vRZkkvo3ui5Z1uG/2XKKddKDiW24WffcXlpDG5dbLP6zoAAGDk0kK0L9HvW9/QkrT4880fxvyzsDJ7KX8KHL9rD3TbKBzKvP6/a68yj+Ny4efecylpVM6mpTd1GwAAMGLH98lFyDkxVsf2GfsPddH+Hbiuesi04XrUXZXdtbzHichL9v3dXoTXL2hXzhsvz3UbAAAwUikP9fkP86FUF9uqVMZsHhZrZstdCXtC141GqnW+E/US2V2ScLMoq9OdNsY75BLSsJySOZ91GwAAMEJp/v7+D3Ohb7Gb6Iaxe7BPXuC6Lvq1u9E9yZJWz/p1bFzuR91V2cv80JES6O8KPmPHDY4BOJ85vm1qAgAAjElKYr8Jb/9DkioLvN/n+3BRN/3bq+ieYHmp20Yn1af6HvUS2c/2+bz0Q8jzgr+ffqU957IxALPMMe6GBQAAjEXKAWzvMwd6opuYmLQIdL9c3AXd9E85JSVu67ZRehZ1V2Wf/MNnPSz825suFwORfmX9Js4CAAATtl8O4MOiHdZNTNDV2L8awSndtOtoWCnI/zsTdRPZjzO/pPs1uxczNK8rfn8AAACGZJlSpqd1ExO238LST7H7tvfkzSMvkeiXgPF6HfUS2d9/8UVLyfJvBX8zlbVRn52huZcx1t/oNgAAYOBuLDH3uaubmLgji/Z5n+9JytcdFFDyahMfNMZG62zUXZV974e/nWr/fCn4W6kI/iGXiAHayoy1frQBAACGnF/Yr/5vKimyoavgvyV098sTPJl6nuBJWCXIv72JeonsVMsnJZ9TratPBX8nJcCPuzQM+AHO2y8AAMBUpIVsX0NJEehimb3rbk65gz6Euq3826Wouyo7fcmeR1mJkjMuCwOWux/BZV0HAAAMTFrM9j6UFIGulikxMum9C79H98TKLeNq9A4s+cXpkogu+fdXXBJG8J3ayRj7W7oOAAAY2Nzn5RJzHSVF4Nc2Y7nqByen1jHHIi+peN6YmoSbUXdVdm6741IwEjkbqT7VbQAAwIDcXnKuc05XwW8tU2Ik/Rh0eEqdcjHyEosnjadJSF+GnVhvEjv9imuzO8biacZ34JVuAwAABmIey72R/URXwR+l8qTL5OReTKlTrkX3pMq3kFickjuxviT2u5jYL0uM3o2M78FXMRcAABiA9Nb/lyXnODPdBfu6HkqS/sPD6J5U+WAcTUraoGEdq7LTze+o7mdkcjdR9V0AAABa92LJ+c1VXQVLSYva3sZy+9KdmUKHLFN8/+f23DianAex+kS2OuyM0YnM78NpXQcAADTsbixfOtEbp7C8U7FcuZ60IHT0VQ0+RfeEygNjaHJyk2+57YouZ6QOZ34nNnUdAADQqLQSdJlEW/pvTuku6OxeLL/4eNQ/FOUkVG4aP5P0MlaTxL6nqxm5b+IuAAAwEmmxzscl5zV3dBdk2YjlFyOPtl728chLNF40fibpbPSfxN5etIO6mpF7k/HdeKzbAACABj2K5fdb29BdkO3Ckt+19ObDyTF2QG5iUq3W6XoX/SWx38fuxpIwds8zvh8vdRsAANCYix3mNOd0FxTbXvL7lvJ3o/vh6HLkJRyPGjduUpXb19h9QwCmIGfz1Le6DQAAaMhsby6/zHzmhe6CKk7F8nmE0ZXy2Yq8pKPdZaftfdRNYqdXHua6lQm5mfE9+azbAACAhrzoMOc/obugmiexfC7hzJhO/F50T6Z8Ml4mbzPqJrLv6lJ8h5Zqh3UdAADQgC5v+D/QXVDVbNF2lvz+pY1YR1NipEsG/+/2xniZvLQi/3PUS2S/C6v8mZZzmd8VqxgAAIB1OxLLlxRJ/529sKC+W7F8LuHeWE56O7onUp4ZK5OXks5vo+6q7PO6lQk5kfk9OavrAACANeuyKPKa7oJeHIzd1dbLlvcZRYmRD9E9kfLIWJm8R1F/s8dt3cqEzDK/J5u6DgAAWKP0dun3WH6fnw1dBr25FsvnE9J+d4N/O2In1DOmm9tRP4n9dzute5mIg5nfkS1dBwAArHEes+wKUAtxoH9dKyYMusRIbiLlhnEyWRdi+V9ec5qyNUzJ1/BDIgAAMBx3OsxdUnLNXljQv/Mdvpcpp3dqqCc6C6+2s7xUS+db9JfE/rsd09VMxMdQ2gkAABiGEx1zAvb3gdV52eG7+WrIQcimfCxjFru1rf6zgiZRx1S8Dm8tAAAA45u/2AMLVutMTGCR8jzyEo1z42NSUgmad7GaJHZq6RfeQ7qdCXgZNkUFAADadynkjaB12x2+o59igLm3y5GXaDxubEzKs1hdEvvvdku3MwGPM74bb3UbAACwQinZ1aUs4itdBmsxj275hcFt/Hgj8pKMM2NjMu7E6pPYqX0Nq7IZv4cZ342Pug0AAFihux3nLBd0GaxNlxJAaePHQe1Tdyvykox2nZ2GzVhPEvvvdtUlYORyYvBX3QYAAKxI1w0eX4ScEazTqdhNUI9yH64H0T2J8t2YmIR5x5tVH+2DGyAjt5X53QAAAFiFFx3nKqd1Gazd8xhpTftH0T2B8sl4GL3Zon2O9SaxB72LKixpM/N7cVjXAQAAPTsfNqaHIZp3/O6+iYEsJM3ZaOy98TBqBxftXeQnnr9Et1cY9muvXRJG7GLYpwAAAGjTmxjpqk6YgO2O399LQzipl9E9geIXtnF7FvlJ51SK5HTh33AzZErmmd+JY7oOAADo0dXovqITaMe5jt/htzGAVdlds/MS2eOWUzP9x3Zx7++cibqJbGOOscr9rpzRdQAAQE9SMutDZj4AaEfXtyo2Wz+hnET2Y+NglK5GWbL5ZuGXZb923CVihGbhLQUAAKAtm9G9BO0B3QbNudTxu/yx9e/yq+ieQHlkHIzOPMrqWt//xd88G3UT2cYdYzTL/D6c03UAAEAPclZjX9FtMJrv82bLJ9T1ZCQUxyetdP4S+Qnm9GPIwd/87ZJNI39uKdGuLjBjM8v8PmzqOgAAoAeXO85Ndv6QEwDW70bH73TKFTe7KvtjdE+gPDQGRuNQlCWbPy3akT/8/UtRd1X2HZeMkTkSEtkAAEA7upYJva/LoGkp77DT8Xt9qdWTyUlk3zYGRuNF5CeV05fg5D5/P/2CU7La++f2NXaT7zAmOd8Fr+4BAAC1dV2N7c1pGIaH0X1V9kaLJ/IpuidQbrn+o/AgypLKy+5IXLqJpPHH2NXYXBUAAKBETi3dp7oNBiH94NR1b7zrLZ5IzgZ/t1z/wStNLt/o8FmpVtbnqJfI/hR2Q2Zc/KADAACsW9fV2F0WuAHr96zj9ztV8Wgu/yaBMj3zyPsBo6RO9Y2ouyp702VkRMRhAABg3d52nJO8D4vMYEguxAjybxIo03I8ympWP828UR1etG9RL5H93qVkRMRhAABgnU6ak8AkdC0ftN3aCUigTEfaJPFd5CePP0TZRov3ou6q7LlLykiIwwAAwDo96jgfSQvVDus2GJzr0T3/cKqlE8hJoPzlug/Si8hPGu8s2onCzz8SdVdlb7ukjIRENgAAsC6z6F5+9Jlug0FKubmdjt/3xy2dgATKNDyIsqTx+UrH8STqrso+7dIyAtsZbVO3AQAAFdwNb0jDlDzv+H1PP3Qda+XgJbLH72qUJYtvVDyW41G20eTP7ZHLywiIwwAAwDpsLNrX6F52FBiuc9E9B3G/lYOXQBm3eZQlju/0cEwlJU6a/lUIxGEAAGBALsd6F7sBq3dw0T51/N5/3vt3ayeBMl5p9fOXyE8SpzIgB3o4rtNRt7zIA5eagROHAQCAdXgb3ReT2eQRhu9OdM9DXGnhwCVQxikVb/8Y+cnhN7H7ilFfXkW9RHZ6DeqQS86AicMAAMCq5Swye6HbYBRORl6ucO0kUMYnLfXfjvzEcHpd4GjPxziPuquyjUmGzJgHAABW7WHGPOSiboPReJMRA06s+6AlUMbnUZTVnD69ouN8F3VXZR906RkocRgAAFil9Fbzjnk3TNqNGGB5XwmUcdmKsoTwtRUe68Wouyp70+VnoMRhAABglTYz5iAPdRuMSqrG8D0GtumjBMp4nMsYgD+22ys+3rSRZEkd75/bh+hnc0oQhwEAgDF5nTEHOa/b1u5q7OZRctuxhs/tYcF5PTM0suXsYbfWEkMSKONwPHZf88lNAj+O9SSBr0TdVdmXDAUGSBwGAABWJdW47boI7ktYONaCB1FWSnaj4XMrKT/7xNDIdi2jv5+u84AlUIbvSJStbE6/vqzrtYADezfEWonsbcOBARKHAQCAVbkdA6yLy39tR36+5G3D55VyQ98Kzs38ON/h6P7DVqqvf2hdB2yADFv6sr8q+LJ/it1E+Drdirqrsr3uxNCIwwAAwKp8yph/zHVbE0rexG951fLxKMsDXTA0irzI6PMr6zpYCZRhu1/wRf/WyM0o/fqzE/US2S8NCwZGHAYAAFbhTOQtgFNWZP2ORFmupOU55NXCcztueBTJKfv7Yl0HK4EyXKVf9IsNncuDqLsq+6ThwYCIwwAAwCrkLIa7p9uacCHGu2r5YcF5qd9eLi0w7Vra5fvev1s5CZRhOhdl9YNuN3Y+x6J7TZ5mC8+DOAwAADQmJftyyooo29CGrRjvquWSkrmvDY0qBlNeRAJleFLSt6QUx+No89eqp1EvkZ2S4jNDhYEQhwEAgL7llBXZCatdW/Eoxrtq+UvBuT0yNKrYjIGUF5FAGZa0bP9jlP1SdbDRc6u9KvvuxMdK6s/5XjC6tdcfj35q6fWdtDr/Zuz+kpY2yjyxaBu+auIwAAAwKncjbyEcbXgb41y1fDjKcj/XDY0qcmqwf4s1lBeRQBmO9OvZi4Ivd0qAH238HJ9FvUT2Wr5Qawz8l/YeTN5Enc0zP8fu6z2phlpKcp+Odn8EGTpxGAAA6Nu7jHnHZd3WhAOF8/yWVy2fLcxdnDM8qnkdAygvIoEyHCWvkaSAN4RdXEsD2JTGavpR4tqibUdZvfSuPw6k5PYlX0dxGAAAGIzjmfOOQ7quCbMY76rlq4XnNjM8qrmd0f/PV32QEijDcCPGuzvtz95EvcRrWlU8tjIZqa5ZqideswxL13bDV1IcBgAABuNmxpzjnW5rxoUY76rl+zHe2t9DcyLyFjyu9AcvCZT2pVXKJUnLmwM734tRN+l6ZSTjYHPR3sf6ktc/trO+luIwAAAwGDkLxm7qtmZsFc7hW15Zvx3jrP09VJ+i8RJEEihtS6//fC34Uj8c4DmnX9NKNrT8ub2PYf9CdzLKaqP30Y75aorDAADAIKRN3HIWx53Wdc0o2U/sc8PntRFlCzfvGRrVPYzGy4tIoLQr/WL2Lsp+mRrq5nybUTfxOsQNKg7sBeV1lhD5VfsaXt0RhwEAgKHIqUH8Wbc1peTt7O2Gz+tkYX7iqqFR3WbklXhZWf5RAqVNKVH4uuDLnFY0Hx34+X+KesnXNzGs5OssdjdV/E+D7aWvpzgMAAAMxvMYwAZu/FbKZYx11XJpadm54VHd0czxtrJrIYHSpgcFX+Sd2C1JMnSlNaB+bmcGct6p/vSXaDOJndpdX09xGAAAGIzPYaXrkJWuWm5537DbMd7a30OWU1N/a1UHJ4HSnquFX+QLI+mHFJC+Rr0E7BB+Ub4RdUuJpJX5T2I3+Xw9dl8R+btt7d00Hu8FqWWT51d8RcVhAABgEM5kzjdmuq4Zm4V5gZYXOj4tzHfQj5zFtW9XdXASKG1JSeiSROa1kfXH3ai7mvhEw+d6s9I5ppI0W5kPHmkTkPOLdid2S5t8C6/uiMMAAMBQ5bzp/Em3NeVOQX4gzelb3jutZF+4F4ZGb85lXI/vqxprEijtSL+SlaxAfjjCPkmrsneiXiK71T6qkcROq6rnlY9rY+9vpppab/c+Z8NXVRwGAAAGYVtuYfBeFOQJ3jd8Xqn297eCc7tjaPQm5X1yFtmeX8XBSaC0ISVsP0TZKtyDI+2be1EvkZ2+iLPGzu9K4TmlkiAXYzWbWR7zVRWHAQCAQchNRl3UdU35WJAveNTweZ2KslzIpqHRq5w62fdXcWASKOuXEtAvo+wXtsMj7p9jMd7NCtOmDSW/QL4Y+bWfCnEYAACo7WzmXOOormvGkSjLf2w1fG43Yry1v8fgfuRVCuidBMr6PSn44u5M5MtbsgHAzy2Vb2lhZ9t0Qyr5ZTUl5A/4+oyCOAwAANSWs+eU+thtmUdZ/uNcw+f2MMZb+3sMNqPRH8IkUNZrK8rKZJybSD+VvnLS4q+SJavwr/vqjIo4DAAA1PY6Y57xXLc15WqU5T5mDZ/bqxhn7e+xOJ55bXovTSSBsj7pNZ/vBV/cqxPrr5Ig96tfmde5mrmkLvYVX53REYcBAICacjfS29J1TXkQZauWW/al4NyeGBor8TYa3IRTAgVWK5UU2cn87t3QfaMkDgMAADXl1see67qmbEd+sne74fMqrf1tPrwaOT+kvO37oAwYWK3cOlDPQk3ssRKHAQCAmu5EXvnSDV3XlM+Rn+x90PB5zaMskX3J0FiJzczrc7jPg5JAgdU5FXnlZD55oBg1cRgAAKgpZ0+md7qtKaWrllsuR3u98NyOGx4rkVsn+3yfByWBAqvzPLzehTgMAAD0K6f+8APd1pR5lCV7W84jPIqy2t8HDY+V+ZpxjW72eUASKLAas8hbjf1U142eOAwAANRyLHOOsanrmrIVZYnsIw2f25uC83ptaKxUztsdz/s8IAkUWI37kfdL4zFdN3riMAAAUMvlzDnGCV3XlJJVyx8bPq+099fXgnN7ZGis1O2Ma/S5zwOSQIH+pfrWOa923dN1kyAOAwAAtdzNmF+kxOIBXdeU15Gf7H3R8Hkdi7KV5luGxkqdz7xOR/s6IAkU6N9m5O0YbTX2NIjDAABALa8y5hcvdVtzvkV+svduw+d1McoS2ecMjZWaZV6ni30dkAQK9O9xxvfsmW6bDHEYAACoZSdjfnFbtzWldNXylYbP7Wbhuc0Mj5VKG2t+aymmSKBAvw5FXv2ns7puMsRhAACghqPR2OpJsuSWc/i7nWn43J4UnNdnQ2MtcsrcPO7rYCRQoF+XMr5jqZ62+mTTIQ4DAAA1zDPnF6d0XVNKVy0fbvjc3hWc17ahsRb3Mq7Vm74ORgIF+pVTVuS+bpsUcRgAAKjhRsbcIpUNOKjrmvIs8pO9Xxo+rwNRVvv7gaGxFluZcaWXBZoSKNCvT2HzAsRhAACgfzllG97otua8j3GuWj4eZSvNrxoaa3E2GnrTQwIF+pNTn+x7+DV8asRhAACghg/RUC1bshyMsmTv3YbP7WLhuc0Nj7XIrb1/uY+DkUCB/lzI+H691m2TIw4DAAA1fDe3GLzSVcvnGz6324XnZtHfeqQSITsZ12urj4ORQIH+5BTEv63bJkccBgAASh2L8SU+p+hSlCV7jzV8bk8LzuujobFWrzOu2dM+DkQCBfrzIuP7dUm3TY44DAAAlMot23BS1zXlbuQne9Oq2QMNn9u7gnN7YWisVc6PEK/6OBAJFOhPzkaPx3Tb5IjDAABAqWsZ84pv0Xbic4qeRX6y923D55XKgnwvOLc7hsZa3ci4Zl/7iC8SKNCPjczvl4eI6RGHAQCAUg8z5hUfdFtzPkZ+svdpw+d1IspKpmwaGmuVW/LmaO0DkUCBdoL0Z902SeIwAABQ6mXGvOK5bmvK4ShbtXyz4XO7FmWJ7OOGx1rl/hBxuvaB5BzEX64f7OtsjOs1IPojkQ0AAJTKKW35QLc1ZR5lyd6LDZ/b44LzSiVwDhoea3U4GllJL4EC/bic8d3a1m2TtJ3RNnUbAADwg7Gt4J2i0lXLJxo+tzcF5/Xe0GjCtxZijEQ2tHMDksj2wCkOAwAAXR2P8a3gnaIHkZ/sTSVJWl61vFNwbk8MjSbk/BjxuPZBSKBAP26FRDbiMAAA0L+c0pa91K+lyFhXLR+LspXm5r9teJ5x7V7WPggDCPpxKySyEYcBAID+5ZS2TO2ormvGgUX7GvnJ3qcNn9v5KEtknzM8mpDzxkD1veAkUKAfWxnfrde6bZLEYQAAYNXzz9QO6LpmzKIs2Xu74XO7WXhuM8NjsNfxc+2DkECBfmxmfLd2dNskicMAAECJexlzik+6rSmXoizZO2/43J4UnNc3Q6MZm5nX8HDNg5BAgbZuQod13eSIwwAAQImcROEb3daUW1GWyG45l/Cu4LyUYG3HucxreKLmQUigQD9OhV2jEYcBAID+bWfMKZ7ptqY8jfxk75eGzyuVr/lWcG4PDI1mnMi8hmdrHoQECvTjSOb3656umxxxGAAAKPEhY07xSLc15U2Mc9Xy8ShbaX7V0GjGLPMabtY8CAkU6M/HjO9X+jc23JgWcRgAACixkzGnuKvbmvI9xrlqecy1v6fmYOY13Kp5EBIo0J9n0cBrFzRPHAYAAHLlJpdu6LpmnIyyZO+1Rs/raOQt8PuxHTE8mvI11vyjmQQK9Oda5ndMrbJpEYcBAIBcs2jgdX+KlK5aPt3gOR1atLeF5/XR0GhOzg8TVcsYSaBAf0pqQZ3RfZMhDgMAALlyN2A7r+uacSfKEr5HGzuf9JbAduE5pfbC0GjO61jzYk0JFOhX7i+Qb/eCP+MnDgMAALnmofbw0L2I/GTvl2hrn62Ux3ge5Uns1O4YGs15GWvejFQCBfp1oyBo23xjGsRhAAAg1+XMOcVxXdeMTwV5g7cNnUfNJLbyN216vO4xKoEC/Up1ob4UBO4runD0xGEAACBX7uKpma5rJmdQkuzdbuQ80qrwmknsVmt/T93DWHOtcwkU6F9pvatV7Sad6nI/WbRjLtlKicMAAECuW5lzigO6rglnCvMFjxs5j4dRN4n9LZRbHUu8+VrzACRQoH+H9764JUE83RSO9HBss0XbWrQ3e5+z44Fm5cRhAAAg14OM+cR33daMq4W5gkdrPv6UbH4adZPYqb03NJq0lXk9q5FAgdW4XiGQf9n7OxuFx3J8L/i8it1fOX/8jA8u1cqJwwAAQK5HGfOJT7qtGbdiuInsVBblddRPYqf21NBo0mbm9Txc6wAkUGB1XkadgJ5+PU8lQNKmHqfi96/bpEBxctEuLNrN2H3l6OM+f/u5y7Ry4jAAAJArZ/M1q13bUVqSY12J7KOxuxDuPz21m4ZGky7GmmvyS6DA6qTSIJ97CvLp737ca+nX9e9uFoMhDgMAALlyFkxt67Zm5KyoX/ditNOx/yK50nbR0GjSPPN6VtuLTQIFVitt5PCt54Bf0s67RCsnDgMAALm2QyJ7yHJW1P/Y3q74eLdWlNM4Zmg0KXdz0jO1DkACBVbvbLSbzD7i8qycOAwAAOTKSWQ/1m3NeFE4h0+5hUMrOM6UK6hVLnW/9nXRDhgaTZplXtN5rQOQQIH1aDGZbefq9RCHAQCAXK9iWBsE8k+lK7JTu9DzMaa/31eZ1F+1V4ZFs2aZ1/RcrQOQQIH1Ob3im8F+7Z1LshbiMAAAkCtnwz2J7HaUbvbYZ6mYE5G34v9ulC3ce2BYNGuWeU03ax2ABAqsV3o952m0kch+6HKshTgMAADkytl0z9yvHbcqzeevVTymWez+2PE98n4kOd7QuVDXkZDIBmL3VZ23sfrkdVoRfj92N3nccBnWQhwGAABy5SSyb+u2ZlypOL8vSQAf2MsLPIv81dRvFu3gol0qPI/ThsXochhX1vnht1wz6E1KaKfNHr5Hf4nrVIPrauz+SsowbwLiMAAAkHwynxi0E5Xn/KkUyNklPzstZku1i9Pitg+Fn5sW5h3e+7u3C/+WRXbjy2HcXOeHC3jQv3QDSMnmp5kPJmmX3/d7//7m3s3psG4dzU1AHAYAAJKcRVDmE235GvUXsaW/+XLR7u1d779bKivzPPJW8i+TxI4oK5/6yXCQw2j2w4GlHYrd12suL9r1n25EKVGdXtNIq7lPLdrR2H0tCDcBAADAfMJ8om2Po419s3JaSpb/vGjuU8Hfe2M4iDkCHoCbAAAAYD5hPtGeeQwziZ3qaR/86Vw2Cv+mjUjFHAEPwE0AAAAwnzCfaFTNUh+raKlkya/eBD9d+HdvGApijoAH4CYAAACYT6T2l25rzrUYRgI71WS//ofz2Cz8+2cNBTmMZj8cAHEYAAAwnyBeRdtJ7Pexu+L6Tx4UfsZhw6B52xltU8AD8OAJAACYT5hPjMOJRduJNpPYqXb1xhLnsF3wGZ8MATFHwANwEwAAAMwnzCfadyl2y3e0ksBOifXLHY7/W8FnvXD5xRwBD8BNAAAAMJ8wnxiGlDhuIZn9ZNGOdjjuWeHn3XXpxRwBD8BNAAAAMJ8wnxiOlMwuWd1c0lJ5kDMZx3yu8HMvuexijoAH4CYAAACYT5hPDEtKJr+J1SWwny/avOB4bxV+/gmXXMwR8ADcBAAAAPMJ84nhObh3vb5GP8nrL4v2YNFOVTjWJwXHkVafH3C5xRwBD8BNAAAAMJ8wnxiujdgtvfEqyutnf1y0x4t2PnYT5TCYmCPgAXjwBAAAzCcYhpTUni/ajdhdBf0+dpPTP9bU/rb3v6XSJM8W7Xbs1t2e6T6GHHMEPAAPngAAgPkEQNMxR8AD8OAJAACYTwA0HXMEPAAPngAAgPkEQNMxR8AD8OAJAACYTwA0HXMEPAAPngAAgPkEQNMxR8AD8OAJAACYTwA0HXMEPAAPngAAgPkEQNMxR8AD8OAJAACYTwA0HXMEPAAPngAAgPkEQNMxR8AD8OAJAACYTwA0HXMEPAAPngAAgPkEQNMxJ+fD/3LNADx4AgAA5hOAmBNWZANMwnZG29RtAABAyOsAE4o5Ah6AB08AAMB8AqDpmCPgAXjwBAAAzCcAmo45Ah6AB08AAMB8AqDpmCPgAXjwBAAAzCcAmo45Ah6AB08AAMB8AqDpmCPgAXjwBAAAzCcAmo45Ah6AB08AAMB8AqDpmCPgAXjwBAAAzCcAmo45Ah6AB08AAMB8AqDpmCPgAXjwBAAAzCcAmo45Ah6AB08AAMB8AqDpmCPgAXjwBAAAzCcAmo45Ah6AB08AAMB8AqDpmCPgAXjwBAAAzCcAmo45Ah6AB08AAMB8AqDpmCPgAXjwBAAAzCcAmo45Ah6AB08AAMB8AqDpmCPgAXjwBAAAzCcAmo45Ah6AB08AAMB8AqDpmCPgAXjwBAAAzCcAmo45Ah6AB08AAMB8AqDpmCPgAXjwBAAAzCcAmo45Ah6AB08AAMB8AqDpmCPgAXjwBAAAzCcAmo45Ah6AB08AAMB8AqDpmCPgAXjwBAAAzCcAmo45Ah6AB08AAMB8AqDpmCPgAXjwBAAAzCcAmo45Ah6AB08AAMB8AqDpmCPgAXjwBAAAzCcAmo45Ah6AB08AAMB8AqDpmCPgAXjwBAAApjOf+Eu3ASuMObdG8eEAiMMAAID5BDAI2xltU8AD8OAJAACYT5hPAJOIOQIegAdPAADAfAKg6Zgj4AF48AQAAMwnAJqOOQIegAdPAADAfAKg6Zgj4AF48AQAAMwnAJqOOQIegAdPAADAfAKg6Zgj4AF48AQAAMwnAJqOOQIegAdPAADAfAKg6Zgj4AF48AQAAMwnAJqOOQIegAdPAADAfAKg6Zgj4AF48AQAAMwnAJqOOQIegAdPAADAfAKg6Zgj4AF48AQAAMwnAJqOOQIegAdPAADAfAKg6Zgj4AF48AQAAMwnAJqOOQIegAdPAADAfAKg6Zgj4AF48AQAAMwnAJqOOQIegAdPAADAfAKg6Zgj4AF48AQAAMwnAJqOOTkf/pdrBuDBEwAAMJ8AxJywIhtgErYz2qZuAwAAQl4HmFDMEfAAPHgCAADmEwBNxxwBD8CDJwAAYD4B0HTMEfAAPHgCAADmEwBNxxwBD8CDJwAAYD4B0HTMEfAAPHgCAADmEwBNxxwBD8CDJwAAYD4B0HTMEfAAPHgCAADmEwBNxxwBD8CDJwAAYD4B0HTMEfAAPHgCAADmEwBNxxwBD8CDJwAAYD4B0HTMEfAAPHgCAADmEwBNxxwBD8CDJwAAYD4B0HTMEfAAPHgCAADmEwBNxxwBD8CDJwAAw3F00TYX7ZSuwHwCmFLMEfAAPHgCANCu2aJdWbQni/blh2fCTV2D+QQwpZgj4AF48AQAoB3HFu3qoj1btA9/eCbc1FWYTwBTijkCHoAHTwAA1uf4ot1YtMeL9rHDM+GmrsN8AphSzBHwADx4AgCwOqm2dSoV8mjRPmU+D0pkYz4BTC7mCHgAHjwBAOjHgdgtFbIZuyuuv0R+4loiG/MJYNIxR8AD8OAJAEA9KXGdVlw/XbSvUS9xLZGN+QQw6Zgj4AF48AQAoMylRXse/SauJbIxnwAmHXMEPAAPngAAlNmO1SWwJbIxnwAmGXMEPAAPngAAlJHIxnwCEHMksgHcBMRhAICmSWRjPgGIORLZAG4C4jAAQNMksjGfAMQciWwANwFxGACgabmJ7O+L9nrR7i3anZDIxnwCEHMEPAA3AQAAetIlkf1+0R4s2uVFm/3wN+YhkY35BCDmCHgAbgIAAPTkT4nsD4v2eNHOL9qhP/yNeUhkYz4BiDkC3kTMKjb9mNc2DEPEYQCAyfkxkf1m0e4u2sVFO9Lhb8xDIhvzCUDMEfAm4n3U2zjk+ET78FZBn72LP6+wAHEYAGCcrsZuqZBjBX9jHhLZmE8AYo6ANxFbUS+RfW+C/Xcmdjdbyemvb4t2yhBEHAYAINM8JLIxnwDEHAFvIg5HfiL25/Zl0Q5MqO9mi/apoL8uGn6IwwAAFJiHRDarmU/8pduAFcacW6P4cHrxLOqtyp5KcjbVtX5X0E+3DTvEYQAACs1DIhvzCaBt2xmt2v1KwBufC1Evkb09kT57UNhHBww7xGEAAArNQyIb8wlAzBHwJiQlVT9EvWT2bOT9da2gbz7GbjkXEIcBACg1D4lszCcAMUfAm5gbUS+RfWfE/XQ2djdpzOmXVIv8jKGGOAwAQCXzkMjGfAIQcwS8iTkS+Qnan1vaAPHASPvI5o548AQAoBXzkMjGfAIQcwS8Caq56eOFkfVNSsxvF/THA8MLD54AAFQ2D4lszCcAMUfAm6Camz6+GFnfPCroi1dhc0c8eAIAUN88JLIxnwDEHAFvgg5GWemMn+tBHx1Jv1yOsjIrM0MLD54AAPRgHhLZmE8AYo6AN1FbUW9V9s0R9MepRdvJPP9ve/8ePHgCANCHeUhkYz4BiDkC3kSlVdTfo04i+2MMu6TGsUX7UnD+1wwnPHgCANCjeUhkYz4BiDkC3oS9iHqrss8OtA9SmZXXBed9zzDCgycAAD2bh0Q25hOAmCPgTdilqJfIfj7QPnhScM4pAX7QMMKDJwAAPZuHRDbmE4CYI+BNWCoH8iHqJbNnAzv/kjrhn2M8m1ziJgAAQNvmIZGN+QQg5gh4E1dz08c7AzrvM7G7SWPuuZ4zdPDgCQDAisxDIhvzCUDMEfAmruamj59iGJs+pnP+XHCe1w0bPHgCALBC85DIxnwCEHMEPKpu+tj6SuVU0/ptwfk9i2Ek63ETAABgPOYhkY35BCDmCHhU3fTxRePner/g3N4t2obhggdPAABWbB4S2ZhPAGKOgEfVTR9TmZJWN0G8WnBeXxfthKGCB08A+If0I/+soB2Y8LmndtAQYknzkMjGfAIQcwQ8/utm1FuVfbPB8yvZ3DEl523uiAdPAPi30o3Dh/q222zRPhae+5NQso7lzUMiG/MJQMwR8Pjfw3itTR8/NvZQfnjR3hecz23DAw+eAPBLjwuesT4M+Lm59G3Gp2E1Nt3MQyIb8wlAzKn64X+5ZoP2Muqtyj7byDmlhPqrsLkjbgIA0IeSTbSfD/B8Z1GexE7P3DVWol/fu+9r/2wXRvpdm4dENuYTgJgj4PE/F6NeIvtZI+dUsrljmqQcNixYo+2MZtICwCqVvNF3d2DnOovyciJpY/Ra5VRKj2Ws7dFIv2vzkMhGXgcQcwQ8/ie93vip0gNkqkd9ZM3nU5KY31m044YEHjwB4LdOFD4vXh7Quc6ifCX2i6hbTkQiWyJbIhvzCUDMEfAm7VbFh8jra55YfS049kuGAh48AeCPLhc+K54ayHnOop1yIj+SyJbIlsjGfAIQcwS8STsW9TZ9fL+mczhUONm4aRjgJgAA+7pb+Ky4MYBzPBp1yon0sbGjRLZEtkQ25hOAmCPgTd52xQfJ0ys+9rQx4+soWy1jc0fcBABgfy+ibC+S1tVIYqdny4M9HZ9EtkS2RDbmE4CYI+BN3qWKD5KPV3zsN6NsBbnNHXETAIDllCRSnzd+brNoO4kdIZEtkS2RjfkEIOYIePz3gbukvvTPmz6uKjmcEvDfC47zjEuPmwAALOVwlJWju9vwuaUyde+jzXIiP5LIlsiWyMZ8AhBzBDwW7lR8mLyxguNNmzvuhM0dcRMQhwFYhdOFz4eXGz2vVE6kdGPHVObu0AqOVSJbIlsiG/MJQMwR8Fg4XvFhMq1o6bPu9OHCB/k7LjduAgDQydXC58NTDZ7TLMqTw9uxurcRJbIlsiWyMZ8AxBwBjz01N3083+NxPi84rjfR/2ufIA4DMDaPCp6/Pkd7m2vPonwldt81sX/2ZO95Xftn2xrpd24eEtmYTwBijoDHb9Xc9PFZT8d4t+CYUh3w4y4zbgIA0NnrKKsf3ZJZlCexV1ETm2mbh0Q25hOAmCPg8Vutb/qYVnnnbjKU/t1Zlxg3AQDI8i3GsdFjqoldWqJDEptVmIdENuYTgJgj4PFHNTd9rDk+ZrH7WmrusVx3aXETAIDs57CSZ8IrjZxHrST2hiHBCsxDIhvzCUDMEfD4o5qbPn6KOvUQ02ThfcFxPI326jKCOAzAUJwvfCY83cA5zEI5EYZlHhLZmE8AYo6Ax75qbvp4rsLxPC74/LeLdsglxU0AALJtFT4PrnsFc42V2Kve2BHmIZGN+QQg5gh47Kvmpo+PC4/lZsFnf9mbuICbAADkK1lU8GnNx64mNkM1D4lszCcAMUfAY181N31MmyzOCh7evhd89kWXEjcBACj2JsqSwOuSnkElsRmqeUhkYz4BiDkCHkt5EOvd9DFNPL4UfOYdlxA3AQAolkq0lSwsuLum4z4cZXus2NiRdZuHRDbmE4CYI+CxlJqbPqaVMF02W0wThrehhiFuAuIwAOt2svA58Moajvlo4bOkldi0YB4S2ZhPAGKOgMfSXke9ZPaFDp/7rOBz0sobmzviJgAAdVwufAY8veLjnS3ah7CxI8M3D4lszCcAMUfAY2mbUS+RvWx9xGsFn7ETuyvJwU0AAOq4W/gMuMrSHGkxQ2k5ke2QxKYN85DIxnwCEHMEPJZWc9PH1I7s83nnoqwG4wWXDDcBAKjqeZSVl1uVWZQnsdPbiN7soxXzkMjGfAIQcwQ8Oqm56ePWHz4nJbk/F/zt2y4VbgIAUN3HKFvdvAqzwuO0sSMtmodENuYTgJgj4NFJzU0fU6L6V69qpv/tZZTVMTzgUuEmAABVHY6yt+XurOAY0wrqd6EmNuMzD4lszCcAMUfAo7Oamz5e/MXffxxlr6wedolwEwCA6k4XPvdd7vn4ZlFeTkQSm1bNQyIb8wlAzBHw6Gwz6iWyn/30t69E2eaOJ10e3AQAoBfXC5/7+nxOO7poH6K8nIgkNq2ah0Q25hOAmCPg0VnNTR/T66l/b/p4KspeV73k0uAmIA4D0JtHhc98fW2cmN7GU06EsZuHRDbmE4CYI+CRpeamj3djN5ldsinPHZcENwFxGIBelZSX+9DTMc2izkpsGzvSunlIZGM+wa5UovVjQTs6or54mdkHzwyj8cUcAY8/qbnp46dFe1Xw77fD5o64CYjD0I8XhROFsTZJv2n6FvXKydVwNMoWQvz9HGklNkMwD4lszCfYVbpnxbmR9ENJadq5YTS+mCPgsZ+amz6WJMFnLgVuAqOLw+f2JmDaats5X7t/2WngXtda+2JYTNIsyt/Aq6lGEjstpDjk0jIQ85DIxnyCXWlBQcmPyzdH0AcH9/JBOef/3BAaZ8wR8NjP5pon0ilwn3IZcBMYZRzeDsnCdbRtX7t/OG5M/LYMA9NzqXDc1Eyq1aiJ/SYksRmWeUhkYz7B/3tfcA8cQyL3Tua5p/3ejhk+44w5Ah77qbnpY0677BLgJiCRrUlk9+iiMbGSlbUMw63CcTOrdBxpJXZpTey3sZsMhyGZh0Q25hP8v8fR3r4Vq5IWm3w3vsUcAY8cNTd97NLu6XrcBCSyNYnsnt00Jn7Zrhgak/SkYMykEj019jOZRXk5EUlshmoeEtmsZj7xl24bhGuF98Mhb/j4MvOc0zOEt7FGnMOQyGYZpZsM2NwRxOFfkciWyG7BE2Pil+20oTFJJa8wv6nw+VZiM3XzkMjGfIL/d7bwnjjUvXHORRtlzvj9PL5rq3ZdBDyWtcpNH1Mx/yO6HA+eEtmaRPYKfDEmftk2DI3JSeXkSjaVelL4+Wn11NuQxGba5hI2mE/wg6lu+Pgm83xT3sqCyJHHHAGPZV1d0cQ51UCyCgw3AYlsTSJ7FY4ZD6OsqUie0jfwSu5NhwomrZLYjMk8JLIxn+Cfprbh42bB+c4Nl/HHHAGPLhOMVWz6qCYnbgIS2ZpE9qqcNx5Gu8s9q504pnYm83NnhZN0SWzGZB4S2ZhP8E9T2vAxvR32OfNcHxsq04g5Ah5d9L3p4wNdjJuARLYmkb1CN4yHX7a7hsYk3SkcNzll4dK/sbEj/L95SGRjPsE/bRXeJ4e04WPuJuzfYtgbW4o5Ah496XPTx1ex++sbuAlIZGsS2atio8dft0uGxiS9KBgzXzI+T01s+Ld5SGRjPsE/TWXDx1nk1wPfMkymE3MEPLoqrV/4u8mPzR1xE5DI1iSyV+1h5O263Vp7W3mMHDc0JqlkZfTrjp+lJjb82jwksjGf4J82Cu+XQ9nw8VHm+X0Om5RPKuYIeHS1WXmynDZ3PKdbcROQyNYkssme3NT8kdleFdN0pHDcPOrwWZLY8HvzkMjGfIJ/+1RwzxzC3ien9nJD3iQUcwQ8qkuTj9zXPX7VrupS3AQksjWJbLKkJPbLSuMi3dsv6tLJmheOn+tLfs4sbOzIeN2L1b9h877CZz5x6cwnaN7TgvvmEDZ8zH27MP27A4bHtGKOgEeO3Fc+fm7PdCVIZGsS2WSpsarV21H87WrhGDq15JgtTWKnfy+Jjeeauu2jS2c+QfNuF37PW94IcbPgvE4bGtOLOQIeOc5UeGB6F+oYwdTjcHqVfaatvNmTYPhqJrHTSuyhJ7Gf7CViStrUd7p/UDiONlYwZtOz4zFffxomke1eYD5BX+aF3/NWn/U2In+PjseGxTRjjoBHbrApfWC6oxtBHAY6Sz9E1KyJPYZyIjWSR7OJj6uSPvy8z99WExvfI4ls9wLzCcqf/0rGdqvX+07m+Xz1XDDdmCPgkeNUhYeETd0I4jDQeRKTW0PwVyuxL0heSGTvKdn/5E/liiSxmRKJbPcC8wn69LFgbLdYCz891341fsUcAY9VuF7hIeGobgRxGFhamlx/iHpJ7PMj6huJ7PKxVdJ3d3/zdyWxmRqJbPcC8wn69GJk3/MnmeeSnocPGg7TjTkCHjkeFj4g7ISdZUEcBpZ1PMpW4Yw5iT315EUN5wr77lcr+yWxmSKJbPcC8wn6dKtwfLe0T87J2N1s3Nv9Yo6Ax0q8qjAxAcRhYH9pUv25UrIivb55ZoR9JJG93onxiZ/+niQ2UyWR7V5gPkGfSn94no/g+5pyURZFTjzmCHjkKJ1QP9WFIA4D+0qrVb5EvST2qZH2k0R2mScF/ZZWU/34eq8kNlMmke1eYD5Bn2aF47uVa36x4JnjtGEg5gh4dHWowgPCbd0I4jDwR2mVqyS25MUqvI86CTBJbMC9wHyCfg19w8e0mvpd5vHfd/nFHAGPHOcrPCCc1Y0gDgO/lWpi19rY8VPsruyWvJDI/pW0mvpblL9ll/7Oy5DEBtwLzCfo09A3fNyK/H3Wjrr8Yo6AR46bFR4QBCAQh4Ffq1lOJE1YjkleSGT/wfHCfrseuyuxX1cYq5LYgHuB+QR/diuGu+Fjel74mnncN1x6Mafkw/9yzSbtUWHgTL+kKc4PHjyBf0t1/2olsT/FdJKzEtn5Ngv77XKUlxP5u+7lKSEAcC8wn+CPLsVwN3y8X/BMu+HSizkCHrlKV9y81YXwr4furm1Tt8HopCTeTtRJYqdk+HHJC4nsJdwp7Lf3UW/DuVQz86BQALgXdCavMx2zGOaGj2mxxvfMY77osos5Ah65SusoKtAP4jDwb2nviFpJ7CnUxJa8qKek1ubO3tj9T8XmORFwLzCf4M8+x/A2fMz9fqb9N7zRL+YIeGQ7VeHh4IpuBHEY+J9zUf4j8RTLiUhe1PGxoM/e7P2Nh1E3mX1BWADcC8wn6GWsr2PDx/ORX3bsmMst5gh4lCitx7TumkzgJgC0JCXsaiWxP8Z0k7ES2XkOFvbZw72/sxFlCfFflcax8SPgXmA+wa+VlgVb5YaPBwqeER641GKOgEepWxUeDo7qRhCHgf9uklernMi7mG4Se+rJixLzwj679tPf+h71ktnPhAjAvcB8gl/ajOEsLryWeYxfF+2QSy3mCHiUehblq8XUNwJxGExA6iX90ibKU1+9KpGd52phn5356e89irolRpSjA9wLzCf4t1kMY8PHlIj+mnmMWy6zmCPgUcOXwoD5VBeCOAwTl1am1Epipx+Ij+hSMj0oHH8Hf/p76f9+H/US2anszkmXCcB8gn8pKU23qg0fc58zPoQFkGKOgEcFhytMSO7oRhCHYcJqJrHTSmxJbEr0sVnUqahbYiSN8w2XCsB8gt7v4TWdLHgeuOTyijkCHjWcDq+IggdPINf1qJfgS5MXm+FR6nP0s5rrZtQtMXLXpQIwn+AfSt+q6nsxxMuCZ1zEHAGPKi5XmIjMdSOIwz9Itc8eaStvas6t3vWol9R7Ef8u6QBdHYn+6mum14FrlhjxDAlgPsE/bTZ8X72QeUxpwccJl1bMEfCo5V5hoExByeoxEId/VGNTHs1Kh9bdqnjt0uoWSWxqmBeOxf1e+00T0W8Vx/5nz5EA5hP8z/Foc8PH9Jz6MfOYHrmsYo6AR02vo7zGISAO/0giWyJ77G5Wvm4SedSyVTgej6/gM0xwAcwn+LWUMG5xw8drmcfzNez9IuYIeFS2Uzj5eKoLQRz+iUS2RPaY1Uxip5XYNryjpkcF4/FbLP9mQO04f9GlAzCfoPge28eGj4cW7ZPxKOaERDYNKK2jmNod3QjicM8JDk0iuxUPQhKbtpW8afe6w+ccjd1VVrW+D1/2/iYA5hOeN9va8DH3R/KUVD/kcoo5Ah41zStMPDZ1I4jDP5HIlsgeo4cVr9XjkMSmHyWvI3ct8bFZOYY9j90NJQEwn5iy0vvrvOKxpJJj36OffTcQcwQ8OrtVYdJh9QyIwz+TyJbIHpuaSeyULJSsow+zwrG5lfGZTyvHsWsuI4D5xMSdLryX1hwDL8xLxJyQyKYhTwoD5I7JOIjDvyCRLZE9FukeV7OciCQ2fTpXOD7PZXxmen35c8XvyPe9CTwA8jpT1cqGj+ejjVXhTCTmCHgs413hZOONLgRx+BcksiWyx+BAlP/g+/OeEpLY9GmrcIzOMj/3UuVY9j6U3gGQ15m2kj0vamz4eGDvfryKUmWIOQIeS0m/8uXWOvq7PdSNIA7/gkS2RPbQ1U5i39OlrMCjgjH6eY2f/at23+UEkNdxT1/bho/XMz/3a9TfbJKJxBwBj/2cqDDJuKEbQRz+BYlsiewhSz/01kxiKyfCqrxfY/w4FHVLjKR23iUFzCfkdSbqauE9dF7w2SkRvWP8iTkhkU1jLleYYJzVjSAO/4JEtkT2UKWE8/OK1+R2SGKzGqX1NB9UOIb0XPi94vfnc1jVBZhPyOtM07zwHloyDu5GfkmTQy6dmCPg0Zfc4PRjO6wbQRz+BYlsiewhSjV5X1S8Hp6rWKXjheP1aqXjuFc5rj11aQHzCc8fE7SuDR/T80TuauxLLpuYI+DRp5eFE4tPunAtjsXur7Obe9/Z9IPEo59aql2eVgHeXLQrsftq7omwcZIHz9VJD04ftZW3J7522TYq3Bc9U7FOpRsuzitOvN9H3WT2ZZcXMJ/wDDJBJffT3A0fcxckWVAj5gh49K60juELXdi7w3sT05SsfhP5v4z+/Jruq9jdRCkluU/vTTrx4AlTtbEXY2sl3a7oUtbgVuG4rfkscDLqlhhJG0cdc4kB8wnziYkp3fCx6739fKz/B3EmHHMEPP7kcIVJxV3d2Iuji3Ytdn/R/BarKUeQPiclt70K5METpqZ2ORFJbNalZIPSjz0cz92oXzpJvXnAfMJ8Ykq2YnVvW6V7bO7CjkculZgj4NG3cxUmFJKedZ2J3TqQNVcwdW03XAYPnjAhh6LeSuz0g+BFXcoalbx+3Mdbdgej7psOnlMA8wnziamZF943tzp81o3If2vKxsxijoBH73KD1I/thG6sYjPq15LMbWddDg+eMBHpzaSaSTY1fFmn0g2h+rr3nIy6b5d93/ubAOYT5hNTub+X3DeXXSmdFnd8Nd4IiWwa9rDCZMLrneWTu5qvs9do6k968IQpSA/rNX9AVE6EdTsd7b5ld73ys8rbsLcHYD5hPjEdH6P/0mG3C/7+IZdIzBHwWIXnhZOIL7owW/oB4F6st4TI714J8uOEB08Yu5pJ7BTHL+hSGrBZOJaP93x8ryo/s6jFCZhPmE9MRd8bPpZs0Lzp8og5IZHNinwqDIYvdWGWWQ+TuVrNNfXgCWOX6ve9jnpJ7PO6lEbcibL67n2vcE7PP18qP7fYqwUwnzCfmIK+N3x8lvl30zO1hXBijkQ2K3EoylcD39eNnZ3tYRJXs911iTx4woilmtg1V2JLYtOSklJl71d0jJtR/02yoy49YD5hPjFy8+hvw8dz0V+CHDFHwKOaM6Ee6KrdiLqlRFItqiexm3y+vjc5/LulG1WqcfU4djcy++KaevCEiZst2oeolzw7rUtpTEn9zFWW6XgZ9d8msxoMMJ8wnxizI9FPOa4DBc/HSnyJORLZrNS1ChOHU7pxaTcrTdbSqztbewmZnJtfWj2YXj1OpU2+hV9UPXjCNKQVmyVJvp+T2O5/tOZg9LdSq4/JeO23024bAoD5xD/aX7ptdPrY8DE3L5RyCcddEjEnJLJZoYdR/kq13eKXUyOJnVZVzysf18be30ybTr7d+5wNl2tcNwHgvz/8SWIzdqcLx/a5FR/vpaibyE7PpScNA8B8wnxixJ5E3Q0fDxU8Ixtf47ad0TYFPPpWutHVe124lCuF/ZxWLF2M1bwye8zl8uAJIzMLSWymYbNwfM/WcMyPo24y+21YZAGYT5hPjNetqLvhY+7ixvRsfcjlEHPCimxWbKcwCD7VhftKK4O+FfRx2rTpsG50EwCyzBbtc0hiMw0PCsb3tzUd80bU+6Hp73bPUADMJ8wnRqpkU8afy4ilsiC5+3dtuhRiTkhks2LHK0wUtnTjHx0pnJylDRxtXOQmAORJPyTWSmKnvyOJTeu2C8b49hqP+2zU3Qg7tcuGA2A+YT4xQrOot+Hj88jfs0ueQsyRyGblLlaYJJzXjX/0sqBvr+s+NwHdBtlSErvWRnIfYz0lF6Crkh9uHqz52O9G3UR2euvwqCEBmE/gfv/L8rDzgr9x1iUQc0IimzW4XWGSYILweyV1sa/oPjcBcRiypZXTkthMzeHCsX5tzcef6lp/iLrJ7FSezYoxwHyCscldSf3jnhivMv/tc90v5oRENoxOKimSW3/8hu5zExCHIdvZKN//4ccktg1wGdLYLxnvZxo4h9NRN5GtDB5gPsEY3Sm8Nz7J/HepDNhJ3S/mhEQ2jE7uzr/PwsohNwFxGHKlldhfQxL7/9q7Q+gokq0BwFcgIhARCAQiAhGBQEQgECMQEQgEAhERgUAgEAgEIucgEIgVCN45CAQCgUAgEIgIBCICEYGIiEAgIiIQEYj3d73J/svukqS7pnumuvv7zim3G3pu377Tdae7inG6P2POl7KxdNtLjPwM69sD5hMMSxvLxOaMp0Kv5oRGNgyykZKzYdG3apwXPl8C6jBkafNJ7C9h6Sz65+UMOf+toM+Rlhj52vLE26ZUgPkEQ7Ic7W+SXGfjc/0KNUcjGwYod72qidD5ElCHIct6NY6ivSb2BSGlh3ZmyPvS1rtcjfZ+mPpzPJEigPkEA9L2vhL28aKomqPgwXysRN4vo2+FzpeAOgxZ7kS7T2JrYtNH6WnjWX7MeVngZ7of7U/Cb0gVwHyCgXgb82tifw1vNqk5GtkwSM8zrrU08bQOqy8BdRia24z2XqvUxKbPVmOYGyJutzwRT0uoXJQugPkEA/Ak5tfIvi3cak5oZMPgpPWiDjKutT+EzpeAOgyNbYYmNvxp1k2fbhb6uVai/SVGbKwNmE/gu7/++OB7U80JjWwYbFOl6XWWmjCexvYloA5D83rbVhP7Y0w3zIE+ezrjdVDyU8pdLDGyKWUA8wl67nJ038ROb4+vCLWaExrZMEivI++pIHwJqMNQ38Not4m9JKQMwPsZroODHny+jy1PzNNnviRtAPMJeu4gum1ke3tczdHIhoFKT/Mdhk2HUIehSzdavjn/HNM1eIc2vOkzPnsx2w86pbuUeZ911uf2qjRgPkGfvYnumtiH4a1FNUcjGwbrTuQ9DWQC5UtAHYb6Hsb8NrXp8zgvVUZnlnWkn/XkM252cK08kjqA+QTujX87HgqvmhMa2TBYOcuKPBc2XwLqMDTyMjSpzxrfpMnozLpG5kaPPuuHlq+XtEzRdSkEmE/QU+sd3U/uh6ex0ciGQfuWcY2tC5svAXUYGvkcGtV1dpZnXG7OmDNrPfqsy8eTa5N1wHzCfILp0ltd3E/qVbDwmqPgQVlfHukJIBuM+RJQh6GZWZZPGMt4Jk1G53HM9kRy3+5HbrhuAPMJ8wn+X9sbPr4XUkqoOTn/+H+cM6jlVuRtMIYvATeeUN+syyeMZWxIldF5O0O+7Pb0M7/o4NqxATdgPkEffYx2l9xaFVJKqDkKHnTnj4zr64mwjc52xtgUNvh/sy6fMJZxWaqMzt4M+fKxp5/5/Iyf+3fjezUuSiegYPo6/M6zFr8LXwonpdQcBQ+6k7Px0B1h8yWgDkMjXe7KPpRxIE1GJzV0f86QMy96/NlvzPjZT3qd+py0Aswn6JG2HvY4iumyqVBEzVHwoDs5Gz16Ys6XgDoMzbwOjeqhPl1LvrUZc+Z+zz//kw6uowfSCjCfoEcutPT990goKanmKHjQjfOZ15enfXwJqMPQzE5oVJ81nkuT0bk3Y85c6/nnP9dBbUhPeXvgADCfoE++xWzffWnPjCVhpKSao+BBN65E3hqM+BJQh6G+1Kw6Co3qs8ZdqTI6z2fMmfMDiMG1Dq6lT+GhA8B8gv54P+P33i0hpLSao+BBN25kXFtfhM2XgDoMjayGJvUYnq6luU8z5MvegOKw1cH19Fh6AeYTgJqjkQ1DspFxbW0Lmy8BdRgAADCfANQcBQ/m5X5oZKMOAwAA5hOAmqPgQcG2QiMbdRgAADCfANQcBQ8KthUa2ajDAACA+QSg5ih4ULBHGdfWZ2HzJaAOAwAA5hOAmqPgwbxsZlxbP4TNl4A6DAAAmE8Aao6CB/NyJ/P6uiB0vgTUYQAAwHwCUHMUPJiHtczr67bQ+RJQhwEAAPMJQM1R8GAeLmZeX38InS8BdRgAADCfANQcBQ/mZT/j+kr/zzmh8yWgDgMAAOYTgJqj4ME8vMu8xm4InS8BdRgAADCfANQcBQ/m4X7mNfZO6HwJqMMAAID5BKDmKHgwD6uZ11ga14XPl4A6DAAAmE8Aao6CB/PwJfM6S//fkvD5ElCHAQAA8wlAzVHwoGsPI/+p7GfC50tAHQYAAMwnADVHwYOuLVfjIPKb2XeF0JeAOgwAAJhPAGOvOQoedO9p5Dey03g4p+NM63K/qcZlp8yNJwAAYD4BUFLNUfCgexeqcRizNbNfVuNiB8e2Uo1H1dg5/nd+VOOcU+bGEwAAMJ8AKKnmKHgwHw9itkZ2GgfHf+f8jMeyGtPm9adqHP3j39hzqtx4AgAA5hMApdUcBQ/m52PM3sxO42dMlwDZqMZaNZZO+PfSk+BXq3GrGo+r8boa+2f87fdOkxtPAADAfAKgtJqj4MH8pKVBvkc7zex/jvR394/Ht5g2u3P+zmOnyY0nAABgPgFQWs1R8GC+0oaKR9FNM7uNcdMpcuMJAACYTwCUVnMUPJi/G1FuM/ui0+PGEwAAMJ8AKK3mKHiwGCU2s386LW48AQAA8wmAEmuOggeLcy26WzM7Z+w6JW48AQAA8wmAEmuOggeLlZbyeBtlNLJfOh1uPAEAAPMJgBJrjoIHZbhVjS8x/+Z1eiL8eUw3eTzvNLjxBAAABj+f+I+wAXOsOVuD+MeBf0kN7Q8xXa+6q8b162rcq8aqcPsSAAAAzCcAatrOGJsKHgzbhZg2m9OyI98yrtPDanw9/v8fV2P9+G/ixhMAADCfAOhdzVHwoB+WY7o55EY1Hhxfh3+O1Ki+G9Onudeqcaka54TMlwAAAGA+YT4BDKXmKHgAbjwBAADzCYCia46CB+DGEwAAMJ8AKLrmKHgAbjwBAADzCYCia46CB+DGEwAAMJ8AKLrmKHgAbjwBAADzCYCia46CB+DGEwAAMJ8AKLrmKHgAbjwBAADzCYCia46CB+DGEwAAMJ8AKLrmKHgAbjwBAADzCYCia46CB+DGEwAAMJ8AKLrmKHgAbjwBAADzCYCia46CB+DGEwAAMJ8AKLrmKHgAbjwBAADzCYCia46CB+DGEwAAMJ8AKLrmKHgAbjwBAADzCYCia46CB+DGEwAAMJ8AKLrmKHgAbjwBAADzCYCia07OP/4f5wzAjScAAGA+Aag54YlsgFHYzhibwgYAAIS+DjCimqPgAbjxBAAAzCcAiq45Ch6AG08AAMB8AqDomqPgAbjxBAAAzCcAiq45Ch6AG08AAMB8AqDomqPgAbjxBAAAzCcAiq45Ch6AG08AAMB8AqDomqPgAbjxBAAAzCcAiq45Ch6AG08AAMB8AqDomqPgAbjxBAAAzCcAiq45Ch6AG08AAMB8AqDomqPgAbjxBAAAzCcAiq45Ch6AG08AAMB8AqDomqPgAbjxBAAAzCcAiq45Ch6AG08AAMB8AqDomqPgAbjxBAAAzCcAiq45Ch6AG08AAMB8AqDomqPgAbjxBAAAzCcAiq45Ch6AG08AAMB8AqDomqPgAbjxBAAAzCcAiq45Ch6AG08AAMB8AqDomqPgAbjxBAAAzCcAiq45Ch6AG08AAMB8AqDomqPgAbjxBAAAzCcAiq45Ch6AG08AAMB8AqDomqPgAbjxBAAAzCcAiq45Ch6AG08AAMB8AqDomqPgAbjxBAAAzCcAiq45Ch6AG08AAMB8AqDomqPgAbjxBAAAzCcAiq45Ch6AG08AAMB8AqDomqPgAbjxBAAAzCcAiq45Ch6AG08AAGA884n/CBswx5qzNYh/HAB1GAAAMJ8AemE7Y2wqeABuPAEAAPMJ8wlgFDVHwQNw4wkAAJhPABRdcxQ8ADeeAACA+QRA0TVHwQNw4wkAAJhPABRdcxQ8ADeeAACA+QRA0TVHwQNw4wkAAJhPABRdcxQ8ADeeAACA+QRA0TVHwQNw4wkAAJhPABRdcxQ8ADeeAACA+QRA0TVHwQNw4wkAAJhPABRdcxQ8ADeeAACA+QRA0TVHwQNw4wkAAJhPABRdcxQ8ADeeAACA+QRA0TVHwQNw4wkAAJhPABRdcxQ8ADeeAACA+QRA0TVHwQNw4wkAAJhPABRdcxQ8ADeeAACA+QRA0TVHwQNw4wkAAJhPABRdcxQ8ADeeAACA+QRA0TUn5x//j3MG4MYTAAAwnwDUnPBENsAobGeMTWEDAABCXwcYUc1R8ADceAIAAOYTAEXXHAUPwI0nAABgPgFQdM1R8ADceAIAAOYTAEXXHAUPwI0nAABgPgFQdM1R8ADceAIAAOYTAEXXHAUPwI0nAABgPgFQdM1R8ADceAIAAOYTAEXXHAUPwI0nAABgPgFQdM1R8ADceAIAAOYTAEXXHAUPwI0nAABgPgFQdM1R8ADceAIAAOYTAEXXHAUPwI0nAABgPgF1XanGw2q8r8Yj4VBzQiMbwJeAOgwAAJhPsEBL1ZhU40k1PlXjSD6pOaGRDeBLQB0GAADMJ1igPxvXKU+249+Na/mk5mhkA/gSUIcBAADzCebqXDXW4q+lQo7kE6XWHAUPwI0nAABgPsE4/LNxfZiZR/JJzdHIBvAloA4DAADmE7RiOdptXMsnNUcjG8CXgDoMAACYTzCT1Li+WY1n1dipxs9ot3Etn9QcjWwAXwLqMAAAYD5BI/NuXMsnNUcjG8CXgDoMAACYT3Cq89W4UY0nsZjGtXxSczSyAXwJqMMAAID5BP+S1rhOjetP1TiKxTau5ZOao5EN4EtAHQYAAMwn+JdXUVbzWj6pORrZAL4E1GEAAMB8gr/RyEbNkaAAbjwBAADzCYqmkY2aI0EB3HgCAADmExRNIxs1R4ICuPEEAADMJyiaRjZqjgQFcOMJAACYT1C0LhvZP0Ijm57UHAkK4MYTAAAwn6BcbTayD6vxvhr3q3GlGpPQyKYnNUeCArjxBAAAzCco1yyN7PTE9cdqPKzGWjXO/eNvT0Ijm57UHAkK4MYTAAAwn6BcTRrZR9XYPj7P16uxdMbfnoRGNj2pORIUwI0nAABgPkG5Tmtk/7lUyElPXJ9lEhrZ9KTmSFAAN54AAID5BOX6tZGdlgr5EPWfuD7LJDSy6UnNkaAAbjwBAIB+2s4Ym8LWOw+q8aQa6zF74/qfJqGRTU9qjgQFWCx1GAAAMJ9gUSahkU1Pao4EHae0XtKKkTUuSR/ceAIAAOYTDMQkNLLpSc2RoOO0NmORGvPYkT648QQAAMwnGIhJaGTTk5ojQcdpIzSkc8dr6YMbTwAAwHyCgZiERjY9qTkSdJyehoZ07ngkfXDjCQAAFOKn+QQzmoRGNvVpZDN370NDOndckz4M6UsAAADotX3zCWY0CY1s6rmYmSN32zoACTpOX0NDOncsSR9apg4DAAC5NLKZ1SQ0sqlnJTNHNts6AAk6PqkR+zM0pHPGnvShA+owAACQSyObWU1CI5t6VkIjmzm7HhrSueO99KED6jAAAJBrL2M+8ULY+MUkNLKpZyU0spmzh6EhnTueSR86oA4DAAC5tjPmE6+EjV9MQiObeq5m5siNtg5Ago7Py9CQzh13pQ8dUIcBAIBcGtnMahIa2XSbK5O2DkCCjs/n0JDOHVekDx1QhwEAgFw5jezXwsYvJqGRTbe5MmnrACTo+ByGhnTOOJQ6dEQdBgAAcr3NmE9sCxu/mIRGNvVsZObI1bYOQIKOy4XQkM4dO9KHjqjDAABArlehkc1sJqGRTT2bmTmy0tYBSNBxuXCcdGMY76LdRvZj6UNH1GEAACDXs4z5xK6w8YtJaGRTz4PMHFlu6wAkKEMtwkfRXhM7vap1TljpiDoMAADk2sqYT+wLG7+YhEY23dWb/7Z5ABKUoVmpxvdod0mR88JKh9RhAAAg1/2M+cSRsPGLSWhkU8+LjPw4aPMAJChDkl5V2Iv2mtipIX5JWOmYOgwAAOTazJxTeOuYP01CI5t6ctbkb/UNEAnKUCxV42O018Q+jBZ3VQV1GAAA6MB6LHjzNXpvEhrZ1JPTd9tp8wByEvQ/zhsFeh3tNbF/VuO6kDInbhQAAIBca5lzistCx7FJaGRTz3ZGfnxo8wAkKEPwONprYqdxV0iZ8xdB07EpbAAAQEyfrM6Z994QOo5NQiObenKW833V5gFIUPruTkyfoG6riS2/mTd5CgAA5FrOnFNsCB3HJqGPQj1HGfnxvM0DkKD0vdgeRXtN7PQrkQ0vmDd1GAAAmEXOw13eROZPk9DIpp6F54cEpa9WqvE92mtivwtNbEb6RQAAAPRazuv+T4SNY5PQyOZsl6KA5XslKH20Eu02sXdj+joWLII6DAAAzOJTxpzipbBxbBIa2ZztWmZ+rLd5EBKUvrkQeb82nzT2Y9oYh0VRhwEAgFm8y5hTvBc2jk1CI5uz3c7Mj0mbByFB6ZOlamxHe03stL72FWFlwdRhAABgFi8y5hQ7wsaxSWhkc7b7mflxuc2DkKD0yZtor4mdxh0hpQDqMAAAMIucBtN3YePYJDSyOdvTzPxodT86CUpfbEW7TezHQkoh1GEAAGAWua/8nxM6QiObel5l5Ma3tg9CgtIHG9X4Ge01sZ8JKQVRhwEAgFmsZs4rVoSO0Mimno8ZufGl7YOQoPShoP6I9prYH8KvzpRFHQYAAGaxHHkPf10TOkIjm3r2I68H1yoJSslWqnEQ7TWxvxx/wUNJ1GEAAGBW3zLmFbeFjdDIpp4iVkSQoJTqQjX2or0m9t7x34QhfBmowwAAwK8+Z8wrHggboZHN2a5k5sbDtg9EglKqD9FeE/vH8UUHJVKHAQCAWeVsxPZS2AiNbM62npkb620fiASlRG+jvSZ2WifshpBSMHUYAACY1dOMecV7YSM0sjnbw8zcuNr2gUhQhnJxnDTuCymFU4cBAIBZbWbMK3aFjdDI5mx/ZObGubYPRIJSknuRt9PySeOJkNID6jAAADCrG5H3BvOS0I3eJDSyOd2njLw46OJAJCiluFaNo2iviZ2WJzknrPSAOgwAAMzqUubc4rLQjd4kNLI53beMvPjQxYFIUEqQNmL8Ee01sbfDr8r0hzoMAADMKj3IlfNw2G2hG71JaGRzsuXIWz3haRcHI0FZtIvV+BrtNbH3qnFBWOkRdRgAAGjDTsbc4rGwjd4kNLI52ZXMvHjQxcFIUBYpPTW9G+01sQ+rsSqs9Iw6DAAAtOF9xtzipbCN3iQ0sjnZZmZeXO/iYCQoi5Jee3oT7TWx02sON4SVHlKHAQCANjzJmFvsCtvoTUIjm5NtZebF+S4ORoKyKM+jvSZ2GptCSk+pwwAAQBtuZs4vGLdJaGRzsrcZOfG1q4ORoCzCZuQtFC8nGSI5DwAAtOFS5vxiRehGbRJ6MpzsW0ZOvO7qYCQo85Z+IW6ziZ0ujnPCSo+pwwAAQFty5tt3hG3UJqGRze+dy8yJJ10dkARlnq5W4yDaa2Jvx3TDSOgzdRgAAGjLTsb84g9hG7VJaGTze1cyc2KjqwOSoMzLxch7HeG09XYuCisDoA4DAABteZkxv/gkbKM2CY1sfu9eZk5c6eqAJCjzsBx5vwqfNA6rsSqsDIQ6DAAAtCWn8fRD2EZtEhrZ/N6ryOvZdbYEsARlHj5Ee03so2rcEFIGRB0GAADaspY5x7ggdKM1CY1sfm83Ix8+dnlAEpSuvYj2mthp3BZSBkYdBgAA2pL2kTrKmGOsC91oTUIjm9/L2Tz2WZcHJEHp0oNot4kt9xgi1wIAANCmnLeizTHGaxJ6Nfzb5cx8uNPlQUlQupKenP4Z7TWxXwgpA6UOAwAAbXqYMcf4IGyjNQmNbP5tI/KWA17u8qAkKF24FnmvMp00tmP6ehQMkToMAAC0aRKFbdDG4PLF/HT4nmXkwk7XByVBadtKNQ6ivSb21+j41xxYMHUYAABo0/nIe0P6itCN0iQ0svm3r1HgagoSlDYtZyb6ab8IrworA6cOAwAAbftinkFNk9DI5u9WMnNhs+sDk6C0JS39sR3tNbF/VGNNWBkBdRgAAGjb87BONvVMQiObv7uTmQudP4wqQWnL62iviZ3GhpAyEuowAADQtvWwTjb1TEIjm7/LWR/76zwOTILShq1ot4l9X0gZEXUYAABoW1r6M2ed7MtCNzqT0Mjm7z5n5MGreRyYBGVWm5lfjieN50LKyKjDAABAF3ajwDVuKc4kNLL5S/oR7CgjD+7N4+AkKLO4lpncp63HtSSsjIw6DAAAdOFpxlzjhbCNziQ0svlL7vrYF+ZxcBKUXFeqcRDtNbHTL8XLwsoIqcMAAEAXbmbMNfbCOtljMwmNbP7yLLNuzIUEJUdqOH+N9prY+9W4JKyMlDoMAAB0Ib3x/CNjvrEqdKMyCY1s/pKzPvazeR2cBKWp89XYifaa2N99STJy6jAAANCVT2GdbE43CY1splYibx+82/M6QAlKU2+ivSZ2Wl/7mpAycuowAADQlccZ8423wjYqk9DIZmoj8np7F+Z1gBKUJl5Ee03suf5iAwVThwEAgK5cyZhvHIZ1ssdkEhrZTL3OOP/b8zxACUpd96PdJrY8AnUYAADo3n7GnOOmsI3GJPR3mDrIOP8P5nmAEpQ61mP6qkBbTezn4dddUIcBAIB5eB4Fb97Gwk1CI5uItczzvzLPg5SgnCW9hnQY7TWx0+6nS8IK6jAAADAX1zPmHPvCNhqT0Mhmeh6bnvudeR+kBOU0K9X4Fu01sVOCnxdWUIcBAIC5ypnbXxS2UZiERjYRXzLO/aN5H6QE5SRpx9G9aK+JnZ7qXhVWUIcBAIC5y1le5IGwjcIkNLLH7nI1fmac+7n3+SQov5OW/tiO9prYP0ITG9RhAABgUW5kzDs+CtsoTEIje+zuZZz33UUcqATld95Ge03s9IvOHSEFdRgAAFiog4bzjqNqLAvb4E1CI3vsPmac98eLOFAJyj9tRXtN7DQ2hRTUYQAAYOFylhfZELbBm4RG9pilveyOogfLioQE5R/SF9TPaK+J/VJIQR0GAACKcD1j7vFe2AZvEhrZY3Y745x/WdTBbmeMTed4kNYj7xeYk0ZanuScsII6DAAAFGM/mi8XanmRYZuERvaYvevTOZegJFercRjtNbG/+KIDdRgAACjO04z5x11hG7RJaGSPVVpWJGdlhtVFHbAEJTWc96K9Jva3alwQVlCHAQCA4qQGVNPG1QdhG7RJaGSP1UbG+f60yAOWoOO2dJyAbTWx01Pda8IK6jAAAFCsjw3nH2kZUg+sDdckNLLH6n3G+b6/yAOWoOP2NtprYqdfdG8IKajDAABA0TbD8iL8ZRIa2WOUfpz6Ec1/1Lq0yIP+KUFHK2ddrGJ/kYEec6MAAADMU3o7u2kDa1vYBmsSGtljdDfjXL9a9EHvS9DRJmvOjxgnjadCClkuZl5znoYAAABm8SKav4V9SdgGaRIa2WO0k3Gu1xd90BrZ47Me7Tax0/Ik54QVsqxkXnebQgcAAMxgkjEPeSxsciH0CYfgcjTvDX6JAvp/GtnjcrUaB9FeE/tzTF9JAvKshEY2AACwGLsN5yHpv/cg2/BMQiN7bLYyzvOjEg58L+PAXzjfvZSWMPgW7TWx048gdi2G2ayERjYAALAYjzLmIteFbXAmoZE9Nk0fbE5r6i+XcODb0cOFvWlsKfNcnzQOq7EqrDCzq5nX4A2hAwAAZpQeTmu66eNrYRucSWhkj8nN6PFDzRrZ4/A22mtiHx0XOWBxNwyuQQAAoA2voqdPZrLwealGdj+9yzjHV0s5+JxGtl/f+uVFtNfETuOOkMLCbxgmQgcAALTgWsZ85J6wzV1aBma7o/ElZl96tqtje+PUt2olmm/y+LmkD5DzpO62894b96PdJvaWkEKrNjKvxatCBwAAtKTpQ46fhGzumj45P5Sx79S36knGObjd9wtBI7sf0pPTP1ssHulJfLsTQ7s2M6/HFaEDAABasp4xJ7kmbHOlkc2s0v553xrGfzcK6wU+y0iiXee+eGvRfMOGs14jWBJWaN2DzGvSmnQAAECbdqKnm7+NhEY2s9rMiP9maR9iSxINzqVo/gvLWT9cXBBWKKYG/1fYAACAljVd9vCoGheFbW40spnV54zYF7cyQ84aykfOfbHSU5pfWiwYh9VYFVboTM5mrAfCBgAAtCw1rPbCpo+l0shmFmsZsX9S4gfZzEwkayWX+aXzqcVi8eM40YGybkZ8kQMAAF2413Bushf6QyXPHTWy+dObhnH/Xo3zJX6Q9bDR2FA8a7lY3BFS6NzHjGtzR9gAAIAO5GwGp3cwHxrZ5LpcjZ8N4/6o1A+zlplIl+VBUR61XCjuCynMxXbG9flB2AAAgEL6C2l5U09ld08jm1xNH3xNywwvl/phVjIT6YY8KEb69fNni0XCzsMwP3sZ1+grYQMAADqSGliHDeco14WtcxrZ5EhvWXxvGPOt0gtUTiJtyIUipC+LoxYLRHrS0y+pMD851+9zYQMAADq0FR62KY1GNjnuR/P98pZL/1A5T/PelQsLt1KNgxaLw+eY/lIDzE/OtbolbAAAQIfSJm/7DeYoqa+0Imyd0simqfSgatO3wJ/04YPlvNr+RD4s/Etlp8XCkF4zsO45zNelzOvVD4kAAEDX7oU3R6HPNqN5b/B8Hz7Yp2jeSHkpHxYm/aLyIdprYqfXBtaEFebuWuY1uy50AABAx9Ib298azFPSsokXhA2KsRvNeg0P+/LB3kXzRsp7+bAwf0S7r2ncElJYiNuZ1+xE6AAAgDm4FZZBhD662fDaTU3v3iw3/CKaN1J25MRCPI52m9iWKIDFuZ953VoGCAAAmJcmy5oeRg82ioMR+BzN+gx3+vThcpop3+XE3KVfU3I25rR+1bikJuckpmshbVXjWUw3hfh1pKWB0jr36YeRu8e5dSV6shbSgDzNvHbPCR0AADAnaw17EfZUg8WaRLMeQ2p696rPkPt6u2bK/FyN6VrWbTWxPzh/g5DWH0u/mqVm9U5LOZJ+pErr5qcfOlKTO63jvCTUncjZdfqbsAEAAAXPXdJa2ZeEDBbmYwx8+dLVyGt4rciNubgYzTZYqLPujSdv+yvdEKS3KLaPbxD+O4eR/p3U3L4j/Av9cknji7ABAAAL6Es0eXDKU9mwGOlB2CZvULzp44dcjrwlK67Jj86lJ2F3ot2G5GZMf20Z21jteS5cr8bbaHd5mabjoUuyVfuR9zYFAADAvG2FtbKhdE3Wxk49wt72ynKe+L0tPzp3LRbXtBzaeNrTHNisxtdCYnjDJdmqnHPwTNgAAIAFWGo4N30qZDBXN6NZf+FRnz9s090s03ggRzp3LzSg2xqbPTv36XWQD4XF8LJLsjVXwlPxAABAvzRplKW3iVeEDOZmu8H1uRc93zsvZ9Oxl3Kkc69DA7qtcb0n5zwVkj9isUuInPRqmA1C27OeeR7WhQ4AAFigdw3mL8+FC+ZiM0bWW3gazRsq7+VJ59pcH3vMI63704f1uVZiuqliiTH86HJs1cPM83BV6AAAgAW6FPU3fjwKT2VD19JDh3tRv6/weggfejOaN1R25UrnfoQmdBtjpwfnOq0/fVBwDK3N3K4/Ms+Dp+IBAIBFexAegoRSPGpwPX6PgWzEeiOaN1TS0gdL8qUzl0IDuq1R+q9ND6PdpUT2q/Emps3ndIOx+ctIBe7JcUxSg79u8/yuS7JVOU/eHwgbAABQgPSAzZcGc5krQgadWIpmD0XeGcoHz22a2vytO7lr6Br/HlsFn+fHLX3GtGFralKvZBzDxZhu2pGWGEoN1qPf/P2JS7JV3zLO8QdhAwAACrEW9R/I2hYu6MRWNOspDOYt7/RBjqJ5Y+W2nOlMzrrlRr9+cWqjiZ2eqp60fFznj/9mWv7iz1/Zz7skW7MceU/gPxU6AACgp32LW8IFrRr9evU5Gws+ljedeRca0G2NEjfIuzvjZ0qvjqQfkubxa5o3L9p1JfOcPxA6AACgIGk+WreXlDajszwttOdt1O8nDHK52PfRvLHyUt50Zjc0oNsapT1NnBrrRzN8nvQ6yAWXSG9tZp7360IHAAAUZq3B/PaJcEEr0l6Hdd/0fjfUIDyJ5o2VXbnTiaWYrdFp/H3t6JKk9aj3Z/g8aQPHcy6RXtuKYfwgAwAAkDyoOadJjbdV4YKZfa55zR3GgB+EvBl5zRXaNwkN6LZGaW8NfJzhs1haYhjeZpz7r8IGAAAU7EPNuc17oYKZbIS9Df/nUuQ111bkUOvuhQZ0W+NRQed1lnWx77osBuNbxvl/LWwAAEDB0t5KBzXnNxPhgizLDa6zUSwHXXd9lV/HHXkEZ0pLivyIvCb2Q+EbjHOZOWAtOQAAoHTrUf+NU0snQnN/1LzGvo3lGqu72+yv4w95BGd6GXkNzLQovzWxh+NKZh5sCB0AANADr2rOcbaEChpJG6vWeQA57bl3fSxByWm2fZJL0EqxGe0vaCOSu2zQFaEDAAB6YCnqPSSZmm02foR6zkX9h4/vjSkwOU2WH/IJTvU+8pqXE6EbnFcZeXAYnsoHAAD6Iz2IU2dpzY/mOlDLg5r9g7dju6bWIq/hdkFOwW+tRN7T2G+FbpB2M3Lho7ABAAA9c6vmfOeBUMGp0kaqRzWupdRvWB5bcJZqBuefY11ewW89z7iejo4LFcOT86PGM2EDAAB6qM7GdOnJ7UtCBSf6GJbqOdWHaN5o2ZJX8C9pfeuDsIEqU5cj742XO0IHAAD0UN11fT+EJUbgd+7X7BtsjjlID6N5o+WD3IJ/2cy4ltITu57GHqaNyHs6f1noAACAnkpPW38PjTjIuXYOw1vcZ5qEzcigDa8zrqV3wjZYzzLyYUfYAACAnpvE2Zs/WmIE/u5d2DC1lrQcQs46rlfkGPy/9BTtYcZ1dEPoButrRj68EDYAAGAA7oQlRqCuOpuljnJzx5N8CetkQ9df0v8cB760B2sl8tbH3hQ6AABgIOq8pWoOxNil5vRZ+62lBydXheovz8M62TCLnGVFngvbYOX8sPFfX0wAAMDAnLVcgiVGGLu3cfZeWhNh+rv1sE42zOJbxjW0LmyDlbM+9ldhAwAABmYppnsBnTYX+nz838HYbNToFWwI07+lx9hz1sm+LHTwv1+Pm147P31RD9rnjJx4JWwAAMAAXazG/hnzoSfCxMikXtKB6yLfbljPFXLcyrh2PgvbYKUfBo8ycuKe0AEAAAOVllE8rZmdHva6JkyMRFrh4qwH4J6HlTBO9TSaN15eCBvEHxnXjl/Vhit3fewLQgcAAAzYlZiuiX3SnGgvvLnMODw+oz/wJjSxz3Qzmjde9gQW/rfxadNr546wDVbO+th7wgYAAIxA6j2dtrTtayFi4CZx+lvc1oyvKQXptF/GThqrQsfI5Wz0aH354cpZH/uZsAEAACORluc8rZl9X4gYqPNxeg/p8/F/Q02fwjrZ0LQI5Swj4U2GYVqJvI1zbwsdAAAwIvdPmTsdHc+tYGhexelval8SombOWqPld+OtsDFiVzKume/CNlgbGfmQbtKsjw0AAIzNwzi5mZ2eTPUAGENy95S+QHpK+6IQNZfTlDtUXBixGxnXzBdhG6zXGfmwLWwAAMBIPThlrvRSeBiItCzzScs574cm9kz2o3kj5qawMVI5T+BqXA7XQUY+PBA2AABgxE5bHWBTeOi5tCfhbpz8JLY91Gb0PGxUBnXdD41sptYib730FaEDAAAAaO56NG/E7AsbI7UVGtnk58KOsAEAAADkS4+2N23IWM+FMdoKjWymvmTkwiNhAwAAAMiXs7yIdV4Zo0cZ18pnYRuctKbVz4xcWBU6AAAAgHw3onlD5qOwMUKbGdfKD2EbnHsZebArbAAAAACzO4hmTZmjaiwLGyNzJ/I2+LsgdIPyMSMHHgsbAAAAwOxylhfZEDZGZi3yGtm3hW4wzsf0hzzLigAAAAAswPVo3ph5L2yMzMXIa2T/IXSDcTvj/H8RNgAAAID27Eez5kza7MzyIrhOzh7p/zkndIPwLuP8bwkbAAAAQHueRvMGzV1hY2RyGplp3BC63kvLivwMy4oAAAAALFRqtjRt0nwQNkbmfuQ1st8JXe9tZJz3T8IGAAAA0L6P0axJkzY9uyBsjMhq5DWy07gufL32PuOc3xc2AAAAgPZthuVF4CxfIq+Rnf6/JeHrpfSD3Y9o/kPfJaEDAAAAaF9qsjVt1mwLGyPzMPKfyn4mfL10N+NcvxI2AAAAgO68iGbNmrSutqcOGZPlahxEfjPbWwz9s5NxnteFDQAAAKA7k2jesHksbIzM08hvZKfxcE7HmdblflONy05ZthS7phvhpmVkzgkdAAAAQLd2o1nTJv33mjaMSVoz+TBma2a/rMbFDo5tpRqP4q+niH+4PmeylXFuHwkbAAAAQPdSE6Zp4+a6sDEyD2K2RnYaB8d/5/yMx7J6fN1+iukmg7/+G3tO1Uz2G57T9MPBsrABAAAAdC89bdp008fXwsYIfYzZm9l/rjWflgDZqMZaTDdePenavFqNWzFd0iddd2c1Wt87TdluZpzLF8IGAAAAMD+vwlOIcJa0NMj3aKeZ/c+R/u7+8fgWzddptob97N5lxPuqsAEAAADMz7Vo3sC5J2yMUFpW5yi6aWa3MW46RVlWovmPB5+FDQAAAGD+tqNZE+eTkDFSN6LcZvZFpyfLk4xY3xY2AAAAgPlbj+aNnGvCxkiV2Mz+6bRkSWuUf2sY691qnBM6AAAAgMXYCRudQV3ph5yu1szOGbtOSZbNjFhvChsAAADA4mxEs2ZOeiLVUgaMWcr/t1FGI/ul05Hlc8M4pw05PY0NAAAAsECpObMXNn2Epm5V40vMv3mdngh/HtNNHs87DY2tZcT8ibABAAAALF5qTDdp6qTGt6cTYSo1tD/EdL3qrhrXr4+v01XhntmbjPj7wQAAAACgADkbn90RNvibCzFtNr/NuJ7SOKzG1+P//3FMN2O9IKytuhzNf3B4JGwAAAAA5UjNmibNnbSkgqey4WTLMd0cMq1D/6AaW7+M1Ki+G9OnudNSF5dcT3PxLJr/uLAsbAAAAADlSM2a1LRp0uS5LmxAT6Q3T743rHFbwgYAAABQnq1o1uR5JWRAT9xvWN9+hKexAQAAAIqUNjTbj/qNnrTW7IqwAYVLy7bsRbNG9hNhAwAAAChX2qyuSbPnuZABhdtsWNfSEiTnhQ0AAACgXGkd2W9Rv+FzVI0LwgYUbDeaNbIfChkAAABA+W6FDdGAYbjZsJ6lpveSsAEAAAD0w07Ub/wchk3RgDJ9jmaN7DtCBgAAANAfazHdzNHGaEBfTaJZEzs1vc8JGwAAAEC/vIpma2VfEjKgIB+jWSN7ImQAAAAA/XOxGj/CU9lA/1yNZm+VvBEyAAAAgP7aCmtlA/3TZG3s9EbJqpABAAAA9NdSNb5G/YbQUyEDFuxmNFtS5JGQAQAAAPRfk6ZQepV/RciABdpuULP2wgaPAAAAAIPxLuo3hp4LF7Agm9Hsaex1IQMAAAAYjktRf+PHtN7sipABc5aerN6L+k3s10IGAAAAMDwPon6D6L1wAXP2qEGN+h42pwUAAAAYpPS045eo3yi6ImTAnKSNaQ8a1Kc7QgYAAAAwXGsx3dCxTqNoW7iAOdmK+k3sD2GDRwAAAIDBexr1G0a3hAvomDX8AQAAAPiX9CTjTtRrGqWN15aEDOjQ26j/49pd4QIAAAAYj7TESHqysU7j6IlwAR25EfWXO3onXAAAAADj8yDqNY9Sk2lVuIAOfK5Zhw6rcUG4AAAAAMYpbZpWp4n0XqiAlm1E/SVFbgsXAAAAwHhdrsZB1GskTYQLaMlyg9rzUrgAAAAAWI96zaSv1TgvXEAL/qhZd76pOwAAAAD86VXUayptCRUwo7TZbJ0NHtOGtNeFCwAAAIA/LVVjJ+o1lmz8COQ6V7PWpHFPuAAAAAD4pyvV+BFnN5c+xrQZBdDUg6jXxH6rzgAAAABwkltRr8n0QKiAhtLmskc16stuTDeDBAAAAIAT1dmELT25fUmogAY+huWLAAAAAGhJ3TVsP4RX/4F67ke9tz02hQoAAACAutLT1t9D0wlop54c1qgnz4QKAAAAgKYmcfbmj5YYAc7yLmwiCwAAAECH7oQlRoB8dTaQtbkjAAAAADNLr/tbYgRoKjWnD86oHWnJEZs7AgAAANCKs5YGsMQI8E9vz6gbRzFdwggAAAAAWrFUjZ04vSn1+fi/A9iIs9/k2BAmAAAAANp2sRr7cXpj6okwweiltzPOWlJErQAAAACgM2kt29Oa2T+rcU2YYLTSxq+f4/Qm9vOwQSwAAAAAHbsS0zWxT2pS7YUlRmCsHsfpTew3oYkNAAAAwJzcjOnT1yc1q14LEYzOJKYbOFpHHwAAAIBi3IrTm9n3hQhG43w1vsXpTezzwgQAAADAIqRm9UnN7PRk5ooQwSi8itOXG7okRAAAAAAs0sM4uZmdnsK0Hi4M2904uYmdntK+KEQAAAAAlOBBnNzIeik8MFircfLmr/uhiQ0AAABAYR7Hyc3sTeGBwUkbN+7GyU9iXxYiAAAAgDL9H9SLHx3uLaz9AAACMXRFWHRNYXRoTUwAPG1hdGggeG1sbnM9Imh0dHA6Ly93d3cudzMub3JnLzE5OTgvTWF0aC9NYXRoTUwiIHN0eWxlPSJmb250LWZhbWlseTpBcmlhbCI+PG1zdHlsZSBtYXRoc2l6ZT0iMzZweCI+PG1mZW5jZWQ+PG10YWJsZT48bXRyPjxtdGQ+PG1zdWI+PG1pPlg8L21pPjxtaT5jPC9taT48L21zdWI+PC9tdGQ+PC9tdHI+PG10cj48bXRkPjxtc3ViPjxtaT5ZPC9taT48bWk+YzwvbWk+PC9tc3ViPjwvbXRkPjwvbXRyPjxtdHI+PG10ZD48bXN1Yj48bWk+WjwvbWk+PG1pPmM8L21pPjwvbXN1Yj48L210ZD48L210cj48L210YWJsZT48L21mZW5jZWQ+PG1vPj08L21vPjxtaT56PC9taT48bW8+JiN4Qjc7PC9tbz48bXN1cD48bWk+SzwvbWk+PG1yb3c+PG1vPi08L21vPjxtbj4xPC9tbj48L21yb3c+PC9tc3VwPjxtbz4mI3hCNzs8L21vPjxtZmVuY2VkPjxtdGFibGU+PG10cj48bXRkPjxtaT51PC9taT48L210ZD48L210cj48bXRyPjxtdGQ+PG1pPnY8L21pPjwvbXRkPjwvbXRyPjxtdHI+PG10ZD48bW4+MTwvbW4+PC9tdGQ+PC9tdHI+PC9tdGFibGU+PC9tZmVuY2VkPjwvbXN0eWxlPjwvbWF0aD6prOLMAAAAAElFTkSuQmCC\&quot;,\&quot;slideId\&quot;:278,\&quot;accessibleText\&quot;:\&quot;open parentheses table row cell X subscript c end cell row cell Y subscript c end cell row cell Z subscript c end cell end table close parentheses equals z times K to the power of negative 1 end exponent times open parentheses table row u row v row 1 end table close parentheses\&quot;,\&quot;imageHeight\&quot;:109.6025641025641},{\&quot;mathml\&quot;:\&quot;&lt;math style=\\\&quot;font-family:stix;font-size:16px;\\\&quot; xmlns=\\\&quot;http://www.w3.org/1998/Math/MathML\\\&quot;&gt;&lt;mstyle mathsize=\\\&quot;16px\\\&quot;&gt;&lt;mfenced&gt;&lt;mtable&gt;&lt;mtr&gt;&lt;mtd&gt;&lt;msub&gt;&lt;mi&gt;X&lt;/mi&gt;&lt;mi&gt;c&lt;/mi&gt;&lt;/msub&gt;&lt;/mtd&gt;&lt;/mtr&gt;&lt;mtr&gt;&lt;mtd&gt;&lt;msub&gt;&lt;mi&gt;Y&lt;/mi&gt;&lt;mi&gt;c&lt;/mi&gt;&lt;/msub&gt;&lt;/mtd&gt;&lt;/mtr&gt;&lt;mtr&gt;&lt;mtd&gt;&lt;msub&gt;&lt;mi&gt;Z&lt;/mi&gt;&lt;mi&gt;c&lt;/mi&gt;&lt;/msub&gt;&lt;/mtd&gt;&lt;/mtr&gt;&lt;/mtable&gt;&lt;/mfenced&gt;&lt;mo&gt;=&lt;/mo&gt;&lt;mo&gt;&amp;#xA0;&lt;/mo&gt;&lt;mi&gt;z&lt;/mi&gt;&lt;mo&gt;&amp;#xB7;&lt;/mo&gt;&lt;msup&gt;&lt;mi&gt;K&lt;/mi&gt;&lt;mrow&gt;&lt;mo&gt;-&lt;/mo&gt;&lt;mn&gt;1&lt;/mn&gt;&lt;/mrow&gt;&lt;/msup&gt;&lt;mo&gt;&amp;#xB7;&lt;/mo&gt;&lt;mfenced&gt;&lt;mtable&gt;&lt;mtr&gt;&lt;mtd&gt;&lt;mi&gt;u&lt;/mi&gt;&lt;/mtd&gt;&lt;/mtr&gt;&lt;mtr&gt;&lt;mtd&gt;&lt;mi&gt;v&lt;/mi&gt;&lt;/mtd&gt;&lt;/mtr&gt;&lt;mtr&gt;&lt;mtd&gt;&lt;mn&gt;1&lt;/mn&gt;&lt;/mtd&gt;&lt;/mtr&gt;&lt;/mtable&gt;&lt;/mfenced&gt;&lt;mo&gt;&amp;#xA0;&lt;/mo&gt;&lt;mo&gt;&amp;#xA0;&lt;/mo&gt;&lt;mo&gt;&amp;#xA0;&lt;/mo&gt;&lt;mi&gt;w&lt;/mi&gt;&lt;mi&gt;h&lt;/mi&gt;&lt;mi&gt;e&lt;/mi&gt;&lt;mi&gt;r&lt;/mi&gt;&lt;mi&gt;e&lt;/mi&gt;&lt;mo&gt;:&lt;/mo&gt;&lt;mspace linebreak=\\\&quot;newline\\\&quot;/&gt;&lt;mo&gt;-&lt;/mo&gt;&lt;mo&gt;&amp;#xA0;&lt;/mo&gt;&lt;mfenced&gt;&lt;mtable&gt;&lt;mtr&gt;&lt;mtd&gt;&lt;msub&gt;&lt;mi&gt;X&lt;/mi&gt;&lt;mi&gt;c&lt;/mi&gt;&lt;/msub&gt;&lt;/mtd&gt;&lt;/mtr&gt;&lt;mtr&gt;&lt;mtd&gt;&lt;msub&gt;&lt;mi&gt;Y&lt;/mi&gt;&lt;mi&gt;c&lt;/mi&gt;&lt;/msub&gt;&lt;/mtd&gt;&lt;/mtr&gt;&lt;mtr&gt;&lt;mtd&gt;&lt;msub&gt;&lt;mi&gt;Z&lt;/mi&gt;&lt;mi&gt;c&lt;/mi&gt;&lt;/msub&gt;&lt;/mtd&gt;&lt;/mtr&gt;&lt;/mtable&gt;&lt;/mfenced&gt;&lt;mo&gt;&amp;#xA0;&lt;/mo&gt;&lt;mi&gt;a&lt;/mi&gt;&lt;mi&gt;r&lt;/mi&gt;&lt;mi&gt;e&lt;/mi&gt;&lt;mo&gt;&amp;#xA0;&lt;/mo&gt;&lt;mi&gt;t&lt;/mi&gt;&lt;mi&gt;h&lt;/mi&gt;&lt;mi&gt;e&lt;/mi&gt;&lt;mo&gt;&amp;#xA0;&lt;/mo&gt;&lt;mn&gt;3&lt;/mn&gt;&lt;mi&gt;D&lt;/mi&gt;&lt;mo&gt;&amp;#xA0;&lt;/mo&gt;&lt;mi&gt;c&lt;/mi&gt;&lt;mi&gt;o&lt;/mi&gt;&lt;mi&gt;o&lt;/mi&gt;&lt;mi&gt;r&lt;/mi&gt;&lt;mi&gt;d&lt;/mi&gt;&lt;mi&gt;i&lt;/mi&gt;&lt;mi&gt;n&lt;/mi&gt;&lt;mi&gt;a&lt;/mi&gt;&lt;mi&gt;t&lt;/mi&gt;&lt;mi&gt;e&lt;/mi&gt;&lt;mi&gt;s&lt;/mi&gt;&lt;mo&gt;&amp;#xA0;&lt;/mo&gt;&lt;mi&gt;i&lt;/mi&gt;&lt;mi&gt;n&lt;/mi&gt;&lt;mo&gt;&amp;#xA0;&lt;/mo&gt;&lt;mi&gt;t&lt;/mi&gt;&lt;mi&gt;h&lt;/mi&gt;&lt;mi&gt;e&lt;/mi&gt;&lt;mo&gt;&amp;#xA0;&lt;/mo&gt;&lt;mi&gt;c&lt;/mi&gt;&lt;mi&gt;a&lt;/mi&gt;&lt;mi&gt;m&lt;/mi&gt;&lt;mi&gt;e&lt;/mi&gt;&lt;mi&gt;r&lt;/mi&gt;&lt;mi&gt;a&lt;/mi&gt;&lt;mo&gt;&amp;#xA0;&lt;/mo&gt;&lt;mi&gt;r&lt;/mi&gt;&lt;mi&gt;e&lt;/mi&gt;&lt;mi&gt;f&lt;/mi&gt;&lt;mi&gt;e&lt;/mi&gt;&lt;mi&gt;r&lt;/mi&gt;&lt;mi&gt;e&lt;/mi&gt;&lt;mi&gt;n&lt;/mi&gt;&lt;mi&gt;c&lt;/mi&gt;&lt;mi&gt;e&lt;/mi&gt;&lt;mo&gt;&amp;#xA0;&lt;/mo&gt;&lt;mi&gt;f&lt;/mi&gt;&lt;mi&gt;r&lt;/mi&gt;&lt;mi&gt;a&lt;/mi&gt;&lt;mi&gt;m&lt;/mi&gt;&lt;mi&gt;e&lt;/mi&gt;&lt;mspace linebreak=\\\&quot;newline\\\&quot;/&gt;&lt;mo&gt;-&lt;/mo&gt;&lt;mo&gt;&amp;#xA0;&lt;/mo&gt;&lt;mi&gt;z&lt;/mi&gt;&lt;mo&gt;&amp;#xA0;&lt;/mo&gt;&lt;mi&gt;i&lt;/mi&gt;&lt;mi&gt;s&lt;/mi&gt;&lt;mo&gt;&amp;#xA0;&lt;/mo&gt;&lt;mi&gt;t&lt;/mi&gt;&lt;mi&gt;h&lt;/mi&gt;&lt;mi&gt;e&lt;/mi&gt;&lt;mo&gt;&amp;#xA0;&lt;/mo&gt;&lt;mi&gt;d&lt;/mi&gt;&lt;mi&gt;e&lt;/mi&gt;&lt;mi&gt;p&lt;/mi&gt;&lt;mi&gt;t&lt;/mi&gt;&lt;mi&gt;h&lt;/mi&gt;&lt;mo&gt;&amp;#xA0;&lt;/mo&gt;&lt;mi&gt;a&lt;/mi&gt;&lt;mi&gt;t&lt;/mi&gt;&lt;mo&gt;&amp;#xA0;&lt;/mo&gt;&lt;mi&gt;p&lt;/mi&gt;&lt;mi&gt;i&lt;/mi&gt;&lt;mi&gt;x&lt;/mi&gt;&lt;mi&gt;e&lt;/mi&gt;&lt;mi&gt;l&lt;/mi&gt;&lt;mo&gt;&amp;#xA0;&lt;/mo&gt;&lt;mo&gt;(&lt;/mo&gt;&lt;mi&gt;u&lt;/mi&gt;&lt;mo&gt;,&lt;/mo&gt;&lt;mi&gt;v&lt;/mi&gt;&lt;mo&gt;)&lt;/mo&gt;&lt;mspace linebreak=\\\&quot;newline\\\&quot;/&gt;&lt;mo&gt;-&lt;/mo&gt;&lt;mi&gt;K&lt;/mi&gt;&lt;mo&gt;&amp;#xA0;&lt;/mo&gt;&lt;mi&gt;i&lt;/mi&gt;&lt;mi&gt;s&lt;/mi&gt;&lt;mo&gt;&amp;#xA0;&lt;/mo&gt;&lt;mfenced&gt;&lt;mtable&gt;&lt;mtr&gt;&lt;mtd&gt;&lt;msub&gt;&lt;mi&gt;f&lt;/mi&gt;&lt;mi&gt;x&lt;/mi&gt;&lt;/msub&gt;&lt;/mtd&gt;&lt;mtd&gt;&lt;mn&gt;0&lt;/mn&gt;&lt;/mtd&gt;&lt;mtd&gt;&lt;msub&gt;&lt;mi&gt;c&lt;/mi&gt;&lt;mi&gt;x&lt;/mi&gt;&lt;/msub&gt;&lt;/mtd&gt;&lt;/mtr&gt;&lt;mtr&gt;&lt;mtd&gt;&lt;mn&gt;0&lt;/mn&gt;&lt;/mtd&gt;&lt;mtd&gt;&lt;msub&gt;&lt;mi&gt;f&lt;/mi&gt;&lt;mi&gt;y&lt;/mi&gt;&lt;/msub&gt;&lt;/mtd&gt;&lt;mtd&gt;&lt;msub&gt;&lt;mi&gt;c&lt;/mi&gt;&lt;mi&gt;y&lt;/mi&gt;&lt;/msub&gt;&lt;/mtd&gt;&lt;/mtr&gt;&lt;mtr&gt;&lt;mtd&gt;&lt;mn&gt;0&lt;/mn&gt;&lt;/mtd&gt;&lt;mtd&gt;&lt;mn&gt;0&lt;/mn&gt;&lt;/mtd&gt;&lt;mtd&gt;&lt;mn&gt;1&lt;/mn&gt;&lt;/mtd&gt;&lt;/mtr&gt;&lt;/mtable&gt;&lt;/mfenced&gt;&lt;mo&gt;&amp;#xA0;&lt;/mo&gt;&lt;mspace linebreak=\\\&quot;newline\\\&quot;/&gt;&lt;mspace linebreak=\\\&quot;newline\\\&quot;/&gt;&lt;mspace linebreak=\\\&quot;newline\\\&quot;/&gt;&lt;/mstyle&gt;&lt;/math&gt;\&quot;,\&quot;base64Image\&quot;:\&quot;iVBORw0KGgoAAAANSUhEUgAABcQAAAQXCAYAAADRFGi7AAAACXBIWXMAAA7EAAAOxAGVKw4bAAAABGJhU0UAAAJ6QsJoPgAAgABJREFUeNrs3QHEVef/APBHkiQxSZLEZJJkZDLJxF8yk0SSmZ+MySSTkUkmM2aSyYwkySQyk8yMJMnPjJkkMz9+JpMkMkleid//PN3z7j3vuc9933vve997z7nn8+Gx1XvPeZ/7/Z773J7vPfd5Qpg/x7L2v6ydDQzDmTzex4UCAAAAAGB4joZWcfZu1hYLx1AszNrtPO7HhAMAAAAAYP4dCq2i7ETWXhOOoYrxfprH/yPhAAAAAACYP/tCqxgb2yHhGImDhRzsFw4AAAAAgMHbmrXnoVWIvSEcI3Utz8PzPC8AAAAAAAzImqw9DK0i7LOsvSokI7U2TC2d8jDPDwAAAAAAc7QoTG3mGNtRIamEI4WcxPzY3BQAAAAAYI7OhqnC6+9ZWyAklXG3kJvzwgEAAAAA0L+9YargGtt2IamUbaX82GQTAAAAAKAPq7L2OEwVW68ISSVdLuQo5mu1kAAAAAAA9OaHMFVofZG19UJSSa/m+ZnM1U9CAgAAAADQvbj0RnEpjrNCUmlfl/L1npAAAAAAAMxuadbuh6ni6vOsrRWWSluV52kyZw+ztkxYAAAAAABm9mWYfrfxGSGphVOlvJ0UEgAAAACAzsrrUb/I/25YzmdtIkwv7M7W4uO/7HC+t8L0u91nas9qnrs1idytc0kDAAAAAKR9G6YXiS+PqB9bsnY9zFzA/iZrG7s834rQKranzhML5h9mbeEY5u+iSxoAAAAAoN360F4s3jLiPl0N6SL2z32ca0HiPN9l7ZUxyuHmxHNc79IGRuxYaN4GzWfy53xc+gEAAKCayncX365An8qbRU62a32ca0PpHF+OaR5/Lj3PSy5tYISO5mPR3awtbtDzXpi/j8bnfsxlAAAAANVSXn86toMV6dvZ0F4Qj0XyXpc4+SGMfzE8OlCKVczrWpc4MAKHwtReD6818PnH5/w0j8FHLgcAAACoji9De8F5aUX6tiWkl03Z38M5ThSOOzfmuVwUWhuEFmN10iUODNm+whh0qMFxONjn+xYAAAAwT+Kd1o/C9ALqhYr18U5oL4jf6PLYf4XpS60sbEBOz5Vi9Ti0CuUAw7A1TC13dUM4Xr73TH7YvFU4AAAAYLSKBePJtrNifTwU0neJr5vluO1hqigT169d1pCcbk/E6oBLHRiCuATXw3zcid9WeVVIXi5bNbl0ysM8RgAAAMCIXA/TC6dPsragYn2My7ekNtf8fIZj1ofWndGTBYjVDcvrw9DfHfUA/YrfRLldGHeOCsk/joTpm1YvFhIAAAAYvlWhvch8oaJ9TW2u+SCki/crsvZX/ph4V97mBub2TCJe7koEhjVO/x6q9+HqqN0txOe8cAAAAMDwFe9Ym2y7K9rXTptr7i09Lt5192vh5283NLe7ErH62CUPzJO9pfFmu5C02Rb63xwaAAAAGICbpcl5XJakypsvpjbXvFZ6zJXCzw41OLcLQ/syM7dc8sA8iN82elwYa64ISUeXw/QNj1cLCQAAAAzHK1l7EaYXTK9XvM+dNtdcm//8VOHvTktxuFqKU8z3cmEBBuyH0jizXkg6erX03vuTkAAAAMBw7AvtheXjFe9zp801P8vah4U/X5Xel1JL4uwTFmCA9pfGmLNCMquvSzF7T0gAAABg/n0b2ouldVjzNbW55sPC//+StSXS+9IboT6bpgL1Ez+kvB+mL7u1VlhmtSpM/3A3voctExYAAACYX/dC+/rhC2rQ706ba8b2Z9ZWSO0/Yj4nSjH6S1iAAfmyNL6cEZKunSrF7qSQAAAAwPxZHdqLyXXacDG1uWYs/G6Q2jbXErFaIyzAHJXXwn6R/x3dWZOI3zphAQAAgPmxJ7QXSeu07utsm2sy5atEnPYKCzBH5WW3LgvJnGN4UUgAAABgfqSKpPtr1P+lIV0QPy61bVKbp54WFmAO1ifGlS3C0rPNiTiuFxYAAAAYvKuJSfjWGvX/ZEgXxK2P3W5TIk5XhQWYg/KdzbeFpG8/l2J5SUgAAABg8P4uTcDj2qULatL3A6Hzppqx7ZDeaRaE6evUxvZEWIA+rUmMKQeFZWDvaTG2lv8CAACAAVoU2ovID2rS9+1hqhBzM7TuSiw/lytS3ObPRJwWCQvQhy9LY8nz0FrGiv7fk5+VYnpSWAAAAGBwtoV6LqGxLmuP8/7+kbXlWfsg8VxiwXylNE/zfSJO24UF6NHCrD0qjSUXhGXOzpViGt/rfGgJAAAAA5LaZLHqBY1Y/P5v3teHofWV/Whx1p4mns9RaZ7mfCJGe4UF6NG/EmPJTmGZs+2JuB4QFgAAABiMw4mJ94kK9zfekXgz72csfr9R+vk3iefzH2me5mgiRh8JC9Cj66F9P4IFwjIQD0uxvSEkAAAAMBjlr2bHtr/C/f220M93Ej/fFNKba26T6n/sT8TnrLAAPVgV6vftojo5k4jvGmEBAACAubucmHTvqmhfjxX6eGiGx/2ceE7fSvU/diXic0lYgB4cSYwju4VlXsfpj4UFAAAA5u5qYtK9o4L9LK51fmqWxx5IPKfnWVsm3S/tCPXcSBWojpuJMdbGj4OzMI9pMca3hAUAAADm7tfQXhxdX7E+bi0UBr7v4vGxKPMk8bwOS/dLqxOx+U1YgC69krUXpTHkurAMXPkD6xjz5cICAAAAc/M4tBdHl1Sof69l7VHer39nbXGXx32VeF53pPulJYnYPBYWoEv7EmPIcWEZuNSyNPuEBQAAAOYmdSf1wor0bUXW7uV9+jP/c7c2hPTmmm9I+cv8luPyRFiALn2bGEO2C8vAvRFsXAoAAAADN5GYcFdB/Fr4nTD1NfFNfZzjt8RzOyPlL5XjMiEkQJfuhfb1wxcIy8AtSLxH/yUsAAAAMDdVLIjHYnixmP1dn+c5HdKba66WdgVxoC+pPQhs9jh/riXivUZYAAAAoH+pZUVGaV3W/ij151if5zrR4fn9KO3JDwoAZrMnMX6cFZZ5k9oPY6+wAAAAQP+qUhB/JWufZO1poj+xQP5aj+eL69k+6PD8Ju9o3Bmqs156U/MO1EuqQLtfWOZNagPT08ICAAAA/atCYfTz0Fon/H+ztMdZu561xR3Oczy01rad6OJcky3+3lg43yjvALO6mhg7tlaof2uztjt/P7icvyfs7vLYz7J2qdCqsAnzpkS8r7oMAQAAoH8Ko/Iu70C3/g7tHyqOckPNDVn7Pmt3Q/rD0Ni/RV2cZ2Vo/2B2eQXivSDRrycuQwAAAOifwqi8yzvQjUWJcePBiPu0LGvbsrYja+cT/bvZ5XkOl467XaG4/5l4XotcjgAAANAfhVF5l3egG9tCtZfvWJzo36ddHvtL6bivKvS8vk88r+0uRwAAAOiPwqi8yzvQjdQGjxcq1L8tif5t6+K41xLHvVOh55W6832vyxEAAAD6ozAq7/IOdONwYtw4UaH+vVvq27PQ3frmn5WOe561hRV6XkcTcf/I5QgAAAD9URgdvLiW7aWs3Q+twkrcAO1y1jbJO1Bj5xLjxv4K9e/bUt++7/K4e6XjblQs7vsTcT/rcgQAAID+KIwOzubQ2ojtUdaOZG11/vev53GdCNVZ91XegV5dTowbuyrUv7ulvh3s4pgdof91x4dlV6KPl1yOAAAA0B+F0cGISwm8CK2C+IrSzzYVYntb3oGaupoYN3ZUpG9LE31b38VxP4b+1h0fplTR/qrLEQAAAPqjMDp3k8sIxCVSViR+fqwQ2wl5B2rq19Bf0XkY9pT6db+LY1KbaXa77vgwrU708zeXIwAAAPRHYXRuzoTZ75R8v/CYc/IO1NTjxLixpCJ9O1nq14UujjmfeD7fVzDuSxL9fOxyBAAAgP4ojPbvo9D919djsXynvAM19iQxbiysSN9ulfq1b5bHbwitTY/vl447XMG4L0zE/YnLEQAAAPqjMNqfjaG1ZvhkzDbLOzDmJio6biwsjcexLZ/lmBtZ+zxx3MaajNkTLkcAAAAYzCRbYbQ710P1NsqUd2A+VbUgvrPUpzuzPH5/1v6Ttd2l4x7VaMxWEAcAAIABTbIVRme3uRSvE/IOeL8YmeOlPn01w2NXhlbh+62sfVE67lKNYv/c5QgAAACDmWQrjM7uq1K83pF3wPvFyPzQw5j8U2hthhzdLB33ntgDAADA+DPJ7t3tUrxWyDvg/WJkiku5xDunO230GTfM/Ctry0J63fE1Yg8AAADjzyS7d8/GIF7yDozDuPF6qT/XOzxua2gVwLfnf95eOu5u4pgtYg8AAADjxyS7d8+Dgjjg/aIK48b7pf4cTzxmVdYehNaa4ZMOh5nXHf8yaxfEHgAAAMaPSXbvHpbitWiWx8clVRbLO+D9YuC+LfXnzdLPl4fW3d8/Z21B4e8vlo7bVfjZ3nycXy72AAAAMH5MsntXLqTsmOGxca3auHHbZnkHvF8M3G+l/hSL3iuzdie07g5fWTru19JxS/K/jwX1uCzWHrEHAACA8WSS3bvNpXhd6fC4+DX9eFfiLnkHvF/Mi4lSf+K637EofiC07vJ+EtIfSJb3gogF87ez9nfWzoo9AAAAjC+T7P58EFobtE3G7JvQKoBHsbDycWjdmbhN3gHvF/NmokO/Ynsc2pdQmfS8wzHxzvHFYg8AAADjyyS7f+uz9nXWfg9TRZmnWbuWtY/C1Ffw5R3wfjE/bnTo1918jO7luPgh5gqxBwAAgPFmki3v8g7UddxYl7VbofWhZFwG5XrWDobpa4mnvJq1X/Lj/sraF1lbKvYAAAAw/kyy5V3eAeOG2AMAAIBJNvIOYNwQewAAADDJRt4B4wZiDwAAACbZyDtg3EDsAQAAwCQbeQeMG4g9AAAAmGQj74BxA7EHAAAAk2zkHTBuiL3YAwAAgEk28g4YN8QeAAAAMMlG3gHjhtgDAACASbZJtrzLO2DcEHsAAAAwyUbeAYwbYg8AAAAm2cg7YNxA7AEAAMAkG3kHjBuIPQAAAJhkI++AcQOxBwAAAJNs5B0wbiD2AAAAYJKNvAPGDbEHAAAATLKRd8C4IfYAAACASTbyDhg3xB4AAABMsk2y5R3AuCH2AAAAYJKNvAMYN8QeAAAATLKRd8C4gdgDAACASTbyDhg3EHsAAAAwyUbeAeMGYg8AAAAm2cg7YNxA7AEAAMAkG3kHjBtiDwAAAJhkI++AcUPsAQAAAJNs5B0wbog9AAAAmGSbZMs7gHFD7AEAAMAkG3kHjBvGDbEHAAAAk2zkHTBuIPYAAABgko28A8YNxB4AAABMspF3wLiB2AMAAIBJNvIOGDcQewAAADDJRt4B44bYAwAAACbZyDtg3BB7AAAAwCQbeQeMG2IPAAAAJtkm2fIOYNwQewAAADDJRt4B44ZxQ+wBAADAJBt5B4wbiD0AAACYZCPvgHEDsQcAAACTbOQdMG4g9gAAAGCSjbzDmFiftR+z9pZxA7EHAAAAk+yZ3O/Qz1R7kbUHWVva4VyfZu3v/HEzneeqvAMDsCpr3xTGnLeNG4g9AAAAmGTPJha4D2fteYc+X8/atqwt6PJ88XF7E+eLf/6wh/PIO5CyOLQ+gHtaep0piCP2AAAAYJLdtU869Pn/+jzf9dJ5dss7MEcHs3Y5a6dC+zdcFMQRewAAADDJ7torIb3cST9FpnjXefEO8WPyDszRlqy9Xvjze0FBHLEHAAAAk+w5uJXo8yd9nOfTwvFX5B2YB28HBXHEHgAAAEyy5+B4mPsmmK9m7Vl+7N3QeRNOeQfmQkEcsQcAAACT7Dl5I9HnidDbRpiTd5k/Dq3iuLwD80FBHLEHAAAAk+w5exT631izuFTKTnlXXIF5pCCO2I+f+AH8VmEAAAAwyR6mS4l+f9HFcW+Fua07Lu9ALxTEEft6W5m/bj/I2oWs/RqmNvdeLjwAAAAm2cOyL9Hv32Y5ZlXWHuaPvSTviit05d9Ze9LhmunUJjq8Ht/p4VzPs/bVGMRPQRyxr6fL+VjWaYy6LUQAAAAm2cP0Soe+d7pba1HWfskfcydrS+RdcYWeX3NHw8xF7B+z9maYfT3/+Ho81uEcsWD+cf6YcaAgjtjXf+z7KhH/U0IDAABgkj1svyT6vq/DYy/kP49rj6+RdsUV+napw/VzvsfzbE+c4+cxfH0qiCP29bcwEf+3hQUAAMAke9hOJPqeWgrlSOHn26W89nlntM4lrp3HWVvawzkWh9Y3Ncp3Wy4Yw3gpiCP29bchtC/ptFBYAAAATLKHbVui749KjykWow5L91jkndH6KXHtfNPD8bGI9GPh2L+ztmuM46UgjtjX3/ul2F8TEgAAAJPsUYh3k6Y26Nuc/3xj4effSvXY5J3RicXs54lrZ3eXx8e7yIsF9bgp3boxj5mCOGJff+Wloo4KCQAAgEl2VSapkxPVFVm7l//519BaooHxyTujsStx3bwI3W2AuSp/LU4edzbMfePM2J/789TeHVDMFMQR+/p7XIr9G0ICAABgkj0q7yb6fzNrt/L/f5i11dI8dnlnNE53eL3NZnv+WoyPj9/a2D+g/uzrcC0Por0/oD4qiA9H/MbQlvyaiEv4XM/aRNY2dXnsxaw9y9pfoZrLaxmzR+f10L5nAgAAADVW90n2ytC5oBXvXN0mxWOZd0bjj8R1c3yWY44VHhuP3zDA/iiIGzcOZu0/oVXMTvWvm+L27j6PM2Y3w5Ew++bdAAAA1Mg4TLJ/6/A8DkrvWOed4Vrd4bp5s8Pj44dVNwqPi3fgLmlg3BTEhyd+2PJXqX8Xuzhua+J53Rd7cj+W4n5ASAAAAOptHCbZFxPP4TepHfu8M1zvJ66ZZx0eG9f2nlwiZSIM7m7rOlIQH679pf79p8vjvi8d91zsCa3ldMobCa8RFgAAgHobh0n2/cRz+Exqxz7vDNd3iWumvHRA3Lz268LP/wyt9XebTEF8uBaG9gLmoi6Pu1I45q7Yk/m/0N8HLIMUi/J7svZtmFoeKF7jd0JrSaqFFY3dfPU7fuAalzTa6fIEAACaOsneFHpbxoHxyDvDFQsbT8PMyxJtDK0i4uTPYnHxFaFTEB+Ba6U+dls4W1o45iuxH8q4sj601nD/LM/bsz5eI3EppttZW9vF7zsfWt9a6ebx0eelmH8zw7kP5eeN53+QtaNzjE/8ICcWjh+Fmfc7iJuIL+4y3hvyeMfzXsr7ezrx2NX5c/07H/tPjrDfxf7/VDrHj95iAACAJk6yP070/7G0jn3eR+V66H+Txns1ft7bOjyndfnPYyFoIkxtZvuRS+UfCuLD93Wpj4e6PG5R4ZjXxX7exKJs3GD3aT5elJ/XhR7PdzI/bscsj9tV+j1Xuzj3z6Vjdice81qY/mFgP9deasz9b+E8cW38D0Kr+B8Lw5+Vfs+JGc4V79D+vUOsY9tTenx8jn8nHvfBkPtdtrdD//d6mwEAAJo2yU4VKC9K61Dyvi/0XxweVBumxTMUFGZrsbiwocbXy6eJ5xSXQ1mRtR9KxY8tXl7T7A4K4sP2buivwDqZq1tiPzTxrvwbof89QF4PMxerizaE7vZAKPatOOa/CO13NMci/JMZxv47fcTkaGi/C3pZ6TELS4/5a4bzxW9IxLvh/680Xk+24jd59s/wXC4Mud9lpzv06xtvMwAAQJMm2Z0KlPukdSh5b1pBfE+ffYzX6PaaXy+3Es8r3hH5sPR3b3lptTlTitHRho8bw7Cz1MebXR43uYb4VrEfqrdCfxuaxjuO7xSOe7eLY4p3KM9WEC+P+bcS11ns6/38d8di78Ywt81ZvykdfyV/nqnn3s/v2VE67nbhZ5Prpce74r9OXG+nRtjvaHeH18EBbzMAAECTJtmpAmUsPlq3eDh5b1pB/FyY+or3ax0m+0Uf5I9/r+bXSvkuyWIho/x31720Xno1tO4ETxWVYhEu3nE/edem94v5uWaLfXzaxTFr8+v8itgP3YLEePJaF8cdC/0tvzF5p/Fsd6J/M8P538xfy3HMWz5Drp71EIfyHdCxWN1pje3Nob87rcsF8cn1w9eE1nJzxW/YXSqN9+tH2O9JV0vHX+vivRgAAGCsJtnnEn2/KaVDy3vTCuJxk7QPunzs5J12J8bgWkmt2xoLh+93yMk7DX9tLe/xGl7u/WJeTJT6uaiL95NYOF8t9iNRXv5stuVP4odOz0rHnOvyd02uFX9qlsf9EdLfgInF4/jtmLj8yMIO5+50V3knR0rHxet3pg8Fviw9/usuf897iTjHgnK8K/yX0vOJHyzF9dnjUilbRtzvovhhYtzQeZd/ygEAAE2cZN9P9P2YlI593kch3tXW7VqwcZ3auGb4uKxln/rgabLI83PiZ7GI5I4948ao/Vnq50ybZE6uQ31I7EfmQuhtA8d4Z3B5PezLXf6uyaL15hkesyq03+m9ID823gEdC/gLE8e9UzrufBf92drjv2ViQb74gU/8/3VdPvdvw/QPNuNml8dD68OgXr+xMsx+AwAAmGRnNnXouw39xjvvoxILIau6eFzcZPJeaG0St3BAvzvepRe/uh8LMvEr7cP+0Cf1wdPkne+vd7iWjrhkhmLY10adxo3y0gozfXMhLp1R9W8XjfuYfaj03M7O8Nh4l3P80HFlaN/EsRvxruhfZ3lM+U7q7/O/j6+3+KFfp6XZvgi97WkSlxb5b2hfRqTTNxri+0p5T4cPeojzg8Jx8QPNeKf9iz7G7GH3GwAAwCQ783Gi30+kc+zzXmWL8wLDTMWSfvyQyNWwNmZc3+Fa2VZ4zIXEz2NxdrlLYt4N+9qo07hxsdTPvR0eF+MVi6trjNkjVd4w8bsOj4sfOj7K2kf5n4t3HD/o8nfFu7v3zPKYS6X+TC7REf+dMdOSIOWi72zX1aeJvHb6pkIsKn9feuwncxjP4/Ilcc38233ka5j9BgAAMMkuTGjL/b4snWOf9yqLBZy4ruwg1yBe0iFX94b0nA6F9KaQxSVR4vOdSDzuK5fEvBrFtVGnceNsqZ8HEo+J3zSKmwXuN2aPXHn5jZ87PC5+0PF74c8PQm8bWMZ1wLtZ/uphaP8Q8OEs10os/BY3IP5zlt+xMjF2xuewuMNjbxYeFz/E2ddjjD8q/a7j+X+393ieYfcbAADAJDuzrDTptExDM/JeZZ+F1hqsbwz4vJ2Kng+H9LyuJH536s7N1N2C8TW6waUxb0ZxbdRp3CgX/74o/TwuN/OfMPPSHMbs4VkcZv/G1+RmxcUC7o+l42bavyAWrH8PsxeAy0uyxWWjLofZP3R/O/S2fvjniZyWNwZdlP/b5nHhMfFbOav6iPFPpfH5u3yM79Ww+w0AAGCSnU+yUv3eLZ1jnfeq+leYfY3iufgpdF7Dez7FwtLzxO8+mHhsLGal1hr/0eUxr4Z9bdRp3Hg3zLwmdVxu5pcwuLX+jdlzVx5vFpTGmLhmdbkofbl0zEwF11jI/b6LfhwO7QXxbpaBKq8fvmeW8fVh6Lwc1ZtZOx2mCsrxA9e4fvn6PmO7sBTfe/l/ez3fsPsNAABgkp1Pdh916Pce6RzbvFfVtrzIcHgef0dcjzzeWRe/oh6/bv7ZkJ7b/3W4TtZ1ePx7HR7/tstkbK6NOo0be0r9/Lbws1OhVdRbacyulMel57ek8LMv8+u8vCb3udIxOzqcOy6VEouz3SxplfpmzMEujiuuH/6i1P9ux9dLhTg8yv8clxhZNMfY7grdfdun3/eF+eo3AABAoyfZcWIZ14C936HPscWvv8cC5QJpHUre982Qi2G1UVqXT/xPj+k1cjIR79nWxP0tcczvXpPGjREoL18xeWdxXN4nFkY3i33l3Cw9v8mlTSaXMPk0ccyx0jG7Eo+JHxz9FTpv+liU+mbM710cV14//MYsjz+VyGf8xsIX+XvrawOO7enE7+tnia9h9xsAAKCRk+x4V9jjkF4zvFOLj413S/6RtY1SPG95b3JBPH51Pn59/+oYXyO3w+zrxJZt65Cnw15yxo0hK9/JGpfK+Dj//51iX0nlO7Mnl6GKH7TFD+NSmzaWl8Z5N/GYuDzOzS778FYizge6OK78AczHszw+tdzRtnmM7R+l33W7z/MMu98AAAAm2VQq700tiMc7AWNx5eeQLtCMg5Wh/3X6v0scFz/UesXLzrgxRBsT12CngqnYV0N5PfC9YWrPkF0djikvBVK+i/yT0PqAfE2XfThROl/8FlA333ApbzQ525rZTxL5nK/17NclftehPs81zH4DAACYZFO5vDe1IB7XIo53K64Y4+sjldv4zYulXRz7akhvxnnSy864MUTLw+CKgGI/HOdLzy8uhxKXt5lp+ZHyNwGK32KZvNt7Xw99uFU63+k+jrvfxeOfDzGfHyTG8uV9nut58G9GAABgDCiIy7u8dy8WaOKdpuvH/HleSlwf/+7h+M9DuqBufVnjxrAsK/XzuNhX3pnS83ua/3fTDMcsDem14uPmmXHj1LM9/P5FoX15ti1dHFdeP/xioo/lbxMNs7Bc/tbOXJb6UhAHAADGgsKovMt7d/blxYAmrJf6MHF9nOjh+KUdznHVZWTcGJKlfV67Yj86qY18L85yzILS4+N64bGwHTd6vBt6W9Zqd+lcD7o8rrx++Ieln8cPGI+U/u6PxHPt5YPWV/NzbOoiPs9Kv+e9OeRoWP2eSVwmJ+5LsTMAAACYZCPv8+bN0Coq/KsBz3Vzh+vj/3o8z9EO59nucjJuDEEsisYPZT4Q+9pILe3xahfHPQ3TlyuJy6b83eWxRadLv7/bu8s/DZ03mYyba8bCfHmd7TOJfH7W5e+LBeH4TaWvu3js9tLviB/qLp1DjobV75RY3C9v6vmjYRkAADDJHq0doXUn2P180hk3n4pf394k77W2Nkzd7RwLNHFDzSNzLCpU2acdro9eNxBd3uE8vwebsHm/QOzb/Sv0t3733URs3u7j95fPs7vL474P6U0m38naRId/A2wK6WWlts7we+IyQJMF6S+77NsXYbAF5GH1O2Vvh9fBXsMDAABgkj188Y7a21l7FFqF0tX537+exzNOiLfLey29EtLFlsk7EcftbudY9L7X4fmu6fFc8W6+5x3Oddql5f0CsS/ZH6avH76qy+OuhvbNOHu1MrTfSd3tB3ePS8fGc8W7oeO3imb6hkLqw8f474V4x3VxGZKNobUGfvw98YP2d3t4Xr+Vzj+Ib0wMo98ppzu8Dr4xPAAAACbZwxXXsYx3R8WC+IrSz4p3Ut2W99qJBd3rHWJVLJp0WkokXg+3svbf0LpTsOpi8eLaDM/1Wv6YbsQPhc7NErvzWdvgMvN+gdjn9hSe2yc9HHcxtG+q2at9ifGuW50++OumUPtJaN/IM9Ve5GPqqh76tTJxnpUDytV89ruT3R1+x7uGBwAAwCR7eCYLfvFO4RWJnx8L0++ekvd6ievHxrvrzuT/f6NDASDe/Za6e7q41uqDCj/PuOHg0zB7YaN4Lf+WOE+8m/KPHs81eb4/XG7eL2h87N/Jn1f8Vs6CHo6bHGv/HXpf2mnSxVJsP+7h2F8TuTnbw/FxWa54d3X8APVZ/j4T/xs/TP0utDbp7KeQvb/Up18GnK/56vdMyt8G+MnQAAAAmGQPT7HYuaPDY94vPOacvNfOW4m/i3e5fZ5P+ouxu5V47NnCz58JJ94vEPsZxW+WxA+Y1/d4XCz8xmL4KyPqd1we7Y98nP85tO42Z/7szP999Y5QAAAAJtnD81EhVldneeyOfPIm7+MlFsbLS4KUvx7/eujvbkHwfoHYAwAAgEl2JcQ1lIvLZmyW90aL68T/VIjhpayty3+2OUx9/X+FUOH9ArEHAAAAk+y6KW6yeFveycXNIU/l18SzvMWv8B8N/a9pC8YNxB4AAABMskdmcylOJ+Qd8H6B2AMAAIBJ9jj6qhSnd+Qd8H6B2AMAAIBJ9ji6XYrTCnkHvF8g9gAAAGCSPY6ejVGc5B0wbog9AAAAmGQLSUfPg4I44P3CuCH2AAAAYJLdAA9LcVo0y+PjkiqL5R3wfoHYAwAAgEl23VwsxWnHDI9dlrWbWdss74D3C8QeAAAATLLrZnMpTlc6PG5V1n7O2i55B7xfIPYAAABgkl1XH2TtRSFW34RWATxambWPs3Yna9vkHfB+gdgDAACASXbdrc/a11n7PWsTecyeZu1a1j7K2hJ5B7xfIPYAAABgko28A8YNxB4AAABMspF3wLiB2AMAAIBJNvIOGDfEXuwBAADAJBt5B4wbYg8AAACYZCPvgHFD7AEAAACTbHmXd8C4IfYAAABgko28Axg3xB4AAABMspF3wLiB2AMAAIBJNvIOGDcQewAAADDJRt4B4wZiDwAAACbZyDtg3EDsAQAAwCQbeQeMG2Iv9gAAAGCSjbwDxg2xBwAAAEyykXfAuCH2AAAAYJJtki3v8g4YN8QeAAAATLKRdwDjhtgDAACASTbyDhg3EHsAAAAwyUbeAeMGYg8AAAAm2cg7YNxA7AEAAMAkG3kHjBuIPQAAAJhkI++AcUPsAQAAAJNs5B0wbog9AAAAYJKNvAPGDbEHAAAAk2yTbHkXEsC4IfYAAABgko28Axg3xB4AAABMspF3wLiB2AMAAIBJNvIOGDcQewAAADDJRt4B4wZiDwAAACbZyDtg3EDsAQAAwCQbeQeMG2IPAAAAmGQj74BxQ+wBAAAAk2zkHTBuiD0AAACYZJtkyzuAcUPsAQAAwCQbeQeMG8YNsQcAAACTbOQdMG4g9gAAAGCSjbwDxg3EHgAAAEyykXfAuDEKO7K2TuwBAACgeUyy5V3egaaMG5uzdjPv+3tiDwAAAM1jki3v8g6M+7ixPmtXSn1XEAcAAIAGMsmWd3kHxnXcWJu181l7kei7gjgAAAA0kEm2vMs7MG7jxvKsncra8w79VhAHAACAhjLJlnd5B8Zp3DiatVtZO5C1paFVHP8tKIgDAAAAJtnyLu/AmI0bWxJ/925QEAcAAABqNMk+GTp/7X3Q7R15BxirceOdoCAOAAAA1GiS/UcYTjH8J3kHGLtx4+2gIA4AAADUZJL9Wql/L7J2NWsfhFaRY0XWFvZwvnc7PO//Zu0VeQcYu3FDQRwAAACozST7SKFvV7K2Zg7nej1rzxLP+WnWNsg7wFiOGwriAAAAQG0m2Tfyfp2e43mWZ+1eh+e8R94BxnbcUBAHAAAAajHJXhZaS6TcGsC5rnd4vl/Iu+IKMNbjhoI4AAAAUItJ9v7QKojPdTmTLzo812vyrrgCjP24oSAOAAAA1GKSfSlr5+Z4jj3BJpp1yztg3BgkBXEAAACgFpPsLVlbNYfj12ftSbCJZt3yDlTPRFAQr8qYPeFyBAAAgMFMssepMBrv/v5PsIlm0/IOzA8F8eqM2QriAAAAMKBJ9jgVRn8INtFsYt6B+ZH6ts3CmvS9zgXxRYm+P3E5AgAAQH/GtTB6PNhEs4l5B+bPo8S4sbgmfa9zQXxJou+PXY4AAADQn3EsjL7d4Xn9GZq7iWYT8g7MrxuJcWNtjd8X6lIQX5fo+x8uRwAAAOjPuBVGY+HgcbCJZtPyDsy/q4lxY3tN+l7ngviORN+vuhwBAACgP+NUGF2atbsdntNeqR7bvAPDcTExbrxTk77XuSC+K9H3yy5HAAAA6M84FUa/6/B8vpTmsc47MBxnE+PGvpr0vc4F8XcTfT/ncgQAAID+jEth9EiwiWYT8w4Mz8HEuPFxTfpe54L4J4m+H3c5AgAAQH/GoTC6PXTeRHO5FI9t3oHh2p0YN87WpO91LohfCPW9Mx8AAAAqp+6F0TVZexTSm2hulN6xzTswfFsS48b3Nel7nQvi3yf6vtPlCAAAAP2pc2F0cdZ+CzbRbFregdFYFNLfxKmDOhfE/0z0fYXLEQAAAPpT58LohWATzSbmHRid+6Vx40XWFtSg33UtiC/IY1zs94TLEAAAAPpX18Loh8Emmk3MOzBaqeU7NtSg33UtiK9P9PvfLkMAAADoXx0Lo9tC+x1zNtEc/7wDo/dZqOcSVXUtiO9N9Pu8yxAAAAD6V7fC6MqsPQjpTTQ3SefY5h2oht2JseNkDfpd14J46gOIAy5DAAAA6F+dCqMLQ+ur4jbRbFbegepYlhg7fqxBv+taEL+S6PcWlyEAAAD0r06F0TPBJppNzDtQLX+Uxo5nNejzrlDPgviz0L6h5gKXIAAAAPSvLoXRA2H+NtHckbXV8g7QlXOJ8aPqS1YdTvT544r3+bVQz7vxAQAAoNLqUBh9I7TuipuPTTRfDa0NOtfJO0BX9iTGj8MV7m9cbutOos+/VjzOqQ+Cj7r8AAAAYG5SheYqWZG1v8L8baIZ12e93cC8l+M54aUAdGlxaH2QWBxDrlSwn7EQHr8BdCukPwScvON6a6jmMiSXEv3d7PIDAACAualyQTwWKK6HdBFj3wDOvzc/14kG5l1BHJiLa6F9HfGqFJVPhtaHpv/rob3IjzlfoRg/LPXxocsOAAAA5u5JojCwsCJ9OxXmbxPNuETK4/x8GxuW80WJmD7xUgB6cDAxjuwQloHZnIjvOWEBAACAuXuUmHQvrkC/9of520QzbqB5Lz/ffxuY8yWJuD72UgB6EJezKi+b8pWwDMyniXF6p7AAAADA3N1ITLrXjrhP8Y7tZ2F+NtGMm8EVv4Z+soE5X5eI7R9eCkCPrpbGkftCMjC/hvYPLRcICwAAAMxduaAR2/YR9ueV0Cp8D2ITzXin+xtZ2521L7L2e+K8WxqY8x2JOFz1UgB6tCcxlmwTljlbm4jraWEBAACAwbiYmHi/M8L+/Bh62whtLu1BQ3O+KxGLy14KQI8W5ONocSz5Wljm7GhijN4sLAAAADAYZxMT730j6ss7YXjF8CYXbt4NNmsDBqO81nXcoHehsMzJnVJMfxMSAAAAGJyDob04+rGwjLVPEjk/LixAH1Zm7XlpPHlPWPq2KTE+vy8sAAAAMDi7E5Pvs8Iy1i6E6nwrAKi/b0rjyS0h6dvp0L60lzvuAQAAYIC2hPbi6PfCMta+T+R8p7AAfXo1ay9KY8pGYenZotBacqYYx0+EBQAAAAY/AS8XR/8UlrH2ZyLnK4QFmIMzwTeN5qq8hNnfWVsmLAAAADB490uT8Hin3wJhGUsLQvudnBPCAszR6nwsmRxXnud/R/d+D/Z2AAAAgKFILaGxQVh6tiNrl0LrA4ZYDIpffb8cWpukVcX6RK7/LXXAAJwojS2nhKRrb4f2tcMXCwsAAADMj89Ce5F0r7B0bXPWbmftUdaOhKm7Il8PU3dgb69IX/cmcn1eCoEBiAXcv8L0u8RXCUtX/l0alw8KCQAAAMyf3aG9SHpSWLpyOLSWIIkF8fI63JsK8bxdkf6mPvw4II3AgOwK7hLv1bZSzG4LCQAAAMyvZaG9SPqjsMzqXB6ruERKalPKY6F663RfSeR6i1QCA/RdmH6X+FohmVH57vA3hAQAAADm3x+lCfkzIZnRmUKsdnR4zPuFx5yrSL+fhfYNNW2gCgxS/IDwYWGcuSQkHe0ojcmnhQQAAACG41xov3N4k7AkfVSI0dVZHhuLHTsr0u/Xgm8CAMNRXjplm5Ak3S3E6M+sLRUSAAAAGI49ob1YelhY2mwMrTXDJ2O0uUZ9P5DI8VEpBebJ18G62DN5vzQebxUSAAAAGJ7FYXqhN7YrwtLmeqhvgedSaC+Ib5ZSYJ4szNovhfHmiJD8I+7dUVxW5lMhAQAAgOG7FtrXEbe+9JTNpficqFn/H5b6/1BKgXm2qjD2PM3aGiF56WRhLL4hHAAAADAaB0P7HcQ7hOUfX5Vi806N+r45kdtzUgoMwZthakPfa8Lxcn+OyW9k3cvaciEBAACA0VgR2pdN+UpY/nG7FJsVNer7p6G9IL5TSoEhKe5T8WGD47Cg8F7yJNi8GgAAAEbuapheNL0vJP94VopNnfxa6vvjYDkcYLgmv4UUx9LXGhqD48GHkgAAAFApxbv4Jts2YXnpeahnQXxtIqenpRMYgaP5GHQna4sa9tyLS6W871IAAACAaoh3DT8I04unXwvLS+VNKWcr5sQlVRZXoN9HQ3tBfLN0AiNyLB+HzjboOcf3gt/z533EJQAAAADVUl5vOq5zulBYwsXQ/Yajy7J2M1Sj8Hyn1O/fpBJgqM7m4+8xoQAAAIDqWRnalwd5T1heFreLMbnS4XGrsvZz1nZVoM+bQvvd4b6qDwAAAABQ8E2YXkS9JSQvfRCm1oD9Xx6nVfnP4gcJH4fWHdlVWXf9dCmPcTkcd/sDAAAAABS8GqYXfmPbKCwvrQ+tddXjerATeWyeZu1a1j7K2pKK9DOucf6klMNPpA8AAAAAoN2ZML2YelZIauVgKX9/h9ba5gAAAAAAlKwOU3dAx/Y8/zvq4fcwvSB+XEgAAAAAADo7EaYXVU8JSS28HdrXDl8sLAAAAAAAncUi6l9h+l3iq4Sl8v4dphfEDwoJAAAAAMDsdgV3idfJtlK+bgsJAAAAAED3vgvT7xJfKySVVb47/A0hAQAAAADo3oqsPQxTRdZLQlJJO8L0YvhpIQEAAAAA6F156ZRtQlI5dwv5+TNrS4UEAAAAAKA/XwdrU1fV+2H6BxZbhQQAAAAAoH8Ls/ZLmCq6HhGSSlgWpi9p86mQAAAAAADM3aowVXx9mrU1QjJyJ8NUMfyGcAAAAAAADM6bWXsWWgXYa8IxUpuy9iLPxb2sLRcSAAAAAIDB2hOm7kr+UDhGYkForeUec/AktIrjAAAAAADMg4OhVYyNd4u/JhxDdzxMfSixUzgAAAAAAObX0dAqyN7J2iLhGJriUinvCwcAAAAAwHAcC63C7FmhGIrFWfs9j/kR4QAAAAAAYFzFDx5iMfyYUAAAAAAAAAAAAAAAAAAAAAAAAAAAAAAAAAAAAAAAAAAAAAAAAAAAAAAAAAAAAAAAAAAAAAAAAAAAAAAAAAAAAAAAAAAAAAAAAAAAAAAAAAAAAAAAAAAAAAAAAAAAAAAAAAAAAAAAAAAAAAAAAAAAAAAAAAAAAAAAAAAAAAAAAAAAAAAAAAAAAAAAAAAAAAAAAAAAAAAAAAAAAAAAAAAAAAAAAAAAAAAAAAAAAAAAAAAAAPTiWNb+l7WzQjEUZ/J4HxcKAAAAAIDhORpaxdm7WVssHEOxMGu387gfEw4AAAAAgPl3KLSKshNZe004hirG+2ke/4+EAwAAAABg/uwLrWJsbIeEYyQOFnKwXzgAAAAAAAZva9aeh1Yh9oZwjNS1PA/P87wAAAAAADAga7L2MLSKsM+y9qqQjNTaMLV0ysM8PwAAAAAAzNGiMLWZY2xHhaQSjhRyEvNjc1MAAAAAgDk6G6YKr79nbYGQVMbdQm7OCwcAAAAAQP/2hqmCa2zbhaRStpXyY5NNAAAAAIA+rMra4zBVbL0iJJV0uZCjmK/VQgIAAAAA0JsfwlSh9UXW1gtJJb2a52cyVz8JCQAAAABA9+LSG8WlOM4KSaV9XcrXe0ICAAAAADC7pVm7H6aKq8+ztlZYKm1VnqfJnD3M2jJhAQAAAACY2Zdh+t3GZ4SkFk6V8nZSSAAAAAAAOiuvR/0i/7thOZ+1iTC9sDtbi4//ssP53grT73afqT2ree7WJHK3ziUNAAAAAJD2bZheJL48on5sydr1MHMB+5usbezyfCtCq9ieOk8smH+YtYVjmL+LLmkAAAAAgHbrQ3uxeMuI+3Q1pIvYP/dxrgWJ83yXtVfGKIebE89xvUsbAAAAAGC68t3FtyvQp/JmkZPtWh/n2lA6x5djmsefS8/zkksbAAAAAGBKef3p2A5WpG9nQ3tBPBbJe13i5Icw/sXw6EApVjGva13iAAAAAAAtsUBcLjgvrUjftoT0sin7ezjHicJx58Y8l4tCa4PQYqxOusQBAAAAAFp3Wj8K0wuoFyrWxzuhvSB+o8tj/xWmL7WysAE5PVeK1ePQKpQDAAAAADRasWA82XZWrI+HQvou8XWzHLc9TK1BfjdryxqS0+2JWB1wqQMAAAAATXc9TC+cPsnagor1MS7fktpc8/MZjlkfWndGx8c9zNrqhuX1YejvjnoAAAAAgLG0KrQXmS9UtK+pzTUfhHTxfkXW/sof8zRrmxuY2zOJeK1xyQMAAAAATXUktBdNd1e0r50219xbetzirP1a+PnbDc3trkSsPnbJAwAAAABNdTNML5jGZUmqvPlianPNa6XHXCn87FCDc7swtC8zc8slDwAAAAA00StZexGmF0yvV7zPnTbXXJv//FTh705LcbhailPM93JhAQAAAACaZl9oLywfr3ifO22u+VnWPiz8+ar0vpRaEmefsAAAAAAATfNtaC+Wbq9Bv1Obaz4s/P8vWVsivS+9EeqzaSoAAAAAwLy5F9rXD19Qg3532lwztj+ztkJq/xHzOVGK0V/CAgAAAAA0yerQXkyu04aLqc01Y+F3g9S2uZaI1RphAQAAAACaYk9oL5KerVH/Z9tckylfJeK0V1gAAAAAgKZIFUn316j/S0O6IH5catukNk89LSwAAAAAQFNcDe1F0q016v/JkC6IWx+73aZEnK4KCwAAAADQFH+H6QXSF6EeG2pGB0LnTTVj2yG90yzI81uM0RNhAQAAAACaYFFoLyI/qEnft4ep4u7NrN1OPJcrUtzmz0ScFgkLAAAAADDutoV6LqGxLmuP8/7+kbXlWfsg8VxiwXylNE/zfSJO24UFAAAAABh3qU0WL1S8z7H4/d+8rw+ztib/+8VZe5p4PkeleZrziRjtFRYAAAAAYNwdDu3F0RMV7u/C0FoeJfYzFr/fKP38m8Tz+Y80T3M0EaOPhAUAAAAAGHfnQntxdH+F+/ttoZ/vJH6+KaQ319wm1f/Yn4jPWWEBAAAAAMbd5dBeHN1V0b4eK/Tx0AyP+znxnL6V6n/sSsTnkrAAAAAAAOMubqBZLo7uqGA/i2udn5rlsQcSz+l51pZJ90s7Qj03UgUAAAAAmJNfQ3txdH3F+rg1tArasW/fd/H4RVl7knheh6X7pdWJ2PwmLAAAAADAuHsc2oujSyrUv9ey9ijv17+ztrjL475KPK870v3SkkRsHgsLAAAAADDuUndSL6xI31Zk7V7epz/zP3drQ0hvrvmGlL/MbzkuT4QFAAAAABh3E6G9OFoFy0Prju7YnxdZ29THOX5LPLczUv5SOS4TQgIAAAAAjLsqFsRjMbxYzP6uz/OcDunNNVdLu4I4AAAAANA8qWVFRmld1v4o9edYn+c60eH5/SjtyQ8KAAAAAADGWlUK4q9k7ZOsPU30JxbIX+vxfNuz9qDD84vtVtZ2huqsl97UvAMAAAAADE0VCqOfh9Y64f+bpT3O2vWsLe5wnuOhtQnnRBfnmmzx98bC+UZ5BwAAAAAYbwqj8i7vAAAAAEAjKIzKu7wDAAAAAI2gMCrv8g4AAAAANILCqLzLOwAAAADQCAqj8i7vAAAAAEAjKIwO3o6sXcra/aw9z9qTrF3O2iZ5BwAAAAAYHYXRwdmctdtZe5S1I1lbnf/963lcJ7K2Xd4BAAAAAEZDYXQwDmftRWgVxFeUfrapENvb8g4AAAAAMBoKo3N3Lo9bXCJlReLnxwqxnZB3AAAAAIDRUBidmzOFuO3o8Jj3C485J+8AAAAAAKOhMNq/jwoxuzrLY2OxfKe8AwAAAACMjsJofzaG1prhkzHbLO8AAAAAANWmMNqf66F6G2XKOwAAAADADBRGe7e5FK8T8g4AAAAAUH0Ko737qhSvd+QdAAAAAKD6FEZ7d7sUrxXyDgAAAABQfQqjvXs2BvGSdwAAAACgcRRGe/c8KIgDAAAAANSOwmjvHpbitWiWx8clVRbLOwAAAADAaCmM9u5iKV47ZnjssqzdzNpmeQcAAAAAGC2F0d5tLsXrSofHrcraz1nbJe8AAAAAAKOnMNqfD7L2ohCzb0KrAB6tzNrHWbuTtW3yDgAAAABQDQqj/Vufta+z9nvWJvLYPc3atax9lLUl8g4AAAAAUB0Ko/Iu7wAAAABAIyiMyru8AwAAAACNoDAq7/IOAAAAADSCwqi8yzsAAAAA0AgKo/Iu7wAAAABAIyiMyru8AwAAAACNoDAq7/IOAAAAADSCwqi8yzsAAAAA0AgKo/Iu7wAAAABAIyiMyru8AwAAAACNoDAq7/IOAAAAADSCwqi8yzsAAAAA0AgKo/Iu7wAAAABAIyiMyru8AwAAAACNoDAq7/IOAAAAADSCwqi8yzsAAAAA0AgKo/Iu7wAAAABAIyiMyru8AwAAAACNoDAq7/IOAAAAADSCwqi8yzsAAAAA0AgKo/Iu7wAAAABAIyiMyru8AwAAAACNoDAq7/IOAAAAADSCwqi8yzsAAAAA0AgKo/Iu7wAAAABAIyiMyru8AwAAAACNoDAq7/IOAAAAADSCwqi8yzsAAAAA0AgKo/Iu7wAAAABAIyiMyru8AwAAAACNoDAq7/IOAAAAADSCwqi8yzsAAAAA0AgKo/Iu7wAAAABAIyiMyru8AwAAAACNoDAq7/IOAAAAADSCwqi8yzsAAAAA0AgKo/Iu7wAAAABAIyiMyru8AwAAAACNoDAq7/IOAAAAADSCwqi8yzsAAAAA0AgKo/Iu7wAAAABAIyiMyru8AwAAAACNoDAq7/IOAAAAADRCHQqj9zv0M9VeZO1B1pZ2ONenWfs7f9xM57kq7wAAAAAA46UuhdFY4D6ctecd+nw9a9uytqDL88XH7U2cL/75wx7OI+8AAAAAADVRt8LoJx36/H99nu966Ty75R0AAAAAYDzVrTD6Skgvd/J2H+eKd50X7xA/Ju8AAAAAAOOrjoXRW4k+f9LHeT4tHH9F3gEAAAAAxlsdC6PHw9w3wXw1a8/yY++GzptwyjsAAAAAwJioY2H0jUSfJ0JvG2FO3mX+OLSK4/IOAIOzKGuvCwMAAABVU9fC6KPQ/8aaxaVSdsq7gjhdiR84bRUGoGBh1taH1j4e72Xtq6x9l7V7+fvKQyEC7/UAAFA1dS2MXkr0+4sujnsrzG3dcXmnCVaGVoHrg6xdyNqvYWoz2+UNjcnirL2ftctZux9a30qJm/I+ydqNrH2etQ0uHRrmYphafizV7gkReK8HGKD4QXz8AP73/N8gz/N/b5zN2ibhwevB6wG6VdfC6L5Ev3+b5ZhVoXW3WnzsJXlXEKdNLPZOhM7FrdsNjcuh0Fpe6X9dtHNh7nsS/NDl70q1F3kO/87azax9mxc71rm8mUfxTvETievxQpfHHwutD5ceZO1D4WQAXFPe64HxczL/t+5/s7YjtL7Vsqr07+A9woTXg9cDdKOuhdFXOvS90x0tcS3TX/LH3MnaEnlXEGfG19dXiWvkVMPisDAvHPRalL6dx7BfcbyKn/bHD/5uhP6L46kPDT8Mve23AN3anrjm9nVx3NuJ43YKJ3PgmvJeD4yfK/kY9VfWVhT+fmdpDPtLqPB68HqAbtS5MPpLD5PvC/nP49rja6RdQZxZLUxcI2839B8a8dP1c/k/MBblP4tF5c2htVTK00SsrgywH792eM3GpVt2Ffo0mbdYTN8bWl+VS93Z/t8G5pL5lypCruriuHOJ474VTubANeW9HhgvxQ/vyvuGHSuNYY+EC68HrwfoRp0Lo6mvZ6eWQjlS+Pl2Ka993hmODaXr43k+cW6Ko/nz/iNrG2d57KuhVZwuv6a2DKgvFzq8Znd0cezi/B9Gqa/Hn3SZM0Dlf4D/p8vjTob00kPQL9eU93pgfBS/gXYr8fN4I8iTwmP+JWR4PXg9QDfqXBjdluh7+ROw4h1rh6V7LPLOcLxfuj6uNei5xwJ3LCD/HLpf+iQ1Hn0zoP5838VYN5s3Q/pu8YsudQbkeunaOtvlcZtCe0HudeFkDlxT3uuB8XG3MEbt7fCY+I20uFbya8KF14PXA3SrzoXRuGTBk0T/N+c/31j4ua/Kjk/e6c+bPb4pXipdH0cbFKt4J2F5PbZu/FaK2dUB9edh6H+zwqJ4x/rzxLk+9/JgjuIdpS9K11Uvm/jED5Qu522LcM55/Ka515T3emCcvFsYn54E++Dg9eD1AANU98LopUT/4z/mYyHrXv7nuP7uYqkeq7zTm/iV6Gehuw3uJpXvJn6jIbGKY0cs7G3r49jzYfB32q3v8Hrd1+f5Pulwvm1eJsxBav3wV4RlZOM3rhXv9cA4KO6j4wY3vB68Hv6fvfuBvKv+Hwf+MjOTjGRmZmIyk0xMJkkikyQZySSZkSRJIh8zSWKSJIlMMpkxySSJZJJMJJMkkUwmE5PJzIx+5/W75/3deb/uufd97r3nnHvOvY8HL58+e9/z575er/N63fM8r/N6Qa36Hhh9suT8vwmD+ZTif8eRldsU88KVO9XdGgaLKP6X/3cVdyV149IS5VdcpPKDKbd9L9S/sOYLJddqDNhPG2yMIwnOl+zzJ5cKMzia1KdzsmRu7Tfqir4eWATp9FceDON6cD1ArfoeGN0y4jusBI2MelzMcqeaGDQ9GyYPUL0U1l6slmHvh/qnIvms5Fr9bsZ9jhol/qAiZEpnk7r0tiyZW/uNuqKvBxZBukDyVlmC68H1AHVahMDojyO+x7OKd6HLnfG25TfGK+X75gTbfpHUjYOys5JTSb7tmnF/cV7msjm/X51xvztHtAGCIUxjQxieP/wh2TK39ht1RV8PLILiG41/yg5cD64HqNsiBEZPlHyHHxXtwpc7o8WRvulCjFUDVHFKjTQIu12WVsq34lys79awz4dGXKt1LBD3T8l+ryhGpvBYUo9i+7Fetsyl/UZd0dcDi2BP0j6dkCW4HlwPULdFCIxeKPkOryva3pT7zVl6PktfhsFqyVfDYLTT44XP3BMGrwl9mqV/s3Rbx/Iz3ljuD4PFLX4Lg8BivNGM8zIfDu0Fh3aE4YUdVwJUVVehfjDZ9rclzs9JFNcziFOa1LGQ7zslZVnXHK+fjWgHdmseKfkR/k5+/V3JU/whvjKP/dtJHfp8yuPcHvq1oF/dfVcd7XebbeqdYTBN1Mr+rubn36XFVPtWp/T13e/r/QZWJ5RhO2X3WtJGvaRuameXOM+6dj1oR123C6PvAfHdI77DPYq2F+X+Ylg9qjZNL+ef+yasnht+XYVG5I4wGLkYG42TeaNaNmp3W35T/0/euL41wflvyPf/95jvEFNc5HVjg/kYb2x/WOMc0jRqfv03ks+9PyaPn8/zNXZaf2XplRm/R1fyc1IxAPRnfm5f5J16HX4NzU1rcmJE3j42x3zclKVDYTD1zPlC5385/7dHavixdSBLx8PgLaJ/8/1fzY8X87bOkbhNHa+t9i0GPM+MuQ5XAt8/jGi3R4lrfzwcBtMzfJgf42q+7dGK57Y9/6H4Zn7NfTbicxvzdulcnvd/h3rm9q+z76qz/W6rTX1rzL5+zevm5rycvmyhXVmEOqWv72Zf32S/1NRv4JBff/G6ez0PHvwx5rNP53l9Ne8n3s3LaJTY/7yT14kr+TbvdKxOtNVPNlmGdQRU+nIv9OmE7Vqbbzb2tW420c52oZ9ssk3uSt/UlethEdrRZe8L6VFgdFovh+ZGUCr3Zm9evy0cO3ZiR8Jg1NNKgPHNvLG7o3BjG9PZMfuNT9F+CcPz2a6k/cnnHwvlU0c8U+E7xJvM38PqubzidjflDfTryT5fazA/L0zRaY5q4M9WCJDGOah/HrHf56f8Dl3Kz0mDnt/kdfSVGve7bUT+Hqhp/8dH7P/pOeThrfkPp2v5D4p47e/Ny31d/p1Xzu/UFDeSt+Y/UFbakfiD7v7C/h9I6nP8YXP7jN+nieO12b69nhwnBuEez9uNDXmQMf773SXnc+eIfd4fbjwUGNUu7SvZ7pb8u8Rjns73kW73Qsl294bV8y0W05EO9V11tt9ttKlHw/AbedsK7eFzJTc2Tb15sgh1Sl/fzb6+yX6piXbk0TBYX+STETfSx0cEt74fUb5vjukb/qv5GqizTrTVTzZ1H1OHPt4LTdO2xXSm4bzsY92s67y71k82fa/Q9/v6Oq+HPrej+kKWLiD+dcn5m1Op2+V+V1g95+UPYfS8lZ+UlPG46XDiaMv4+kwcRfV5yXcsvsp9YExDdnyN7/BK8vn4lHxT8pn1yWfaXPzit+TYD0wQ3C12fvG/06eP+/IOa1Te/TTF+XY9P0fZGW4sZnY9rze317TvQyV5ez3/QVjXj52y8mv7FbziHLjfjmgLtszwQ+OpQnDu0ojg2MoP7T/D6gerd07xfZo8XhvtW9zHNxVueKKvwvDUOxcr5tOukh/8o6Z7uDtvE/4c8512JNscGPND/r/8Zq1LfVcd7XcbbWr6Vt6oh4B7k/xvYzRkH+uUvr6bfX2T/VJT7cineRr1AONAyTVwcUz5XhxxPuOCMb93oE600U+21RdMaxHuhR5OtvtrDu1AH+tmnefdpX6y6XuFrvdNbV8PfW5H9YX0KjA6q40jGt0nFGtny/2usHrk2I9h/Hyj+0vOs+oN375ku3NJx7rydPG9kmO8PWa/7yefPT3ihntdyY15G7Ymx706QTAize9vSzrIa3nQ4cm8Yb5zxu/Z9fwsE1+/eiOUj0qMbdJrNQSAyjrbOkcVjerMn2kxH18oHDf+0Bk1kjH9sXWhwr43hNWj4P8Oa49SfSEMT/1QtRzbPl4T7dvmPMhVdQqdQ1PcqBWlP24/q9i+/THmu0dPhRtz+d+X5+njM7YfbfVds7TfbbSpHybb3DTms+8VroW29KlO6eu72dc32S+11Y68WbJd8WH6nvw8YlDlYF6++9bI95X+7Z28r4gPVV7teJ1oop9s8z6mDn29F3op2e5Uy+1AH+tmk+c9z36yyTa5L33TPK+HPrej+kI6HRitw/4RwahbFGsnyz0+RS4+gYv/vWWNbdInoldmCBitzHe1PW/8im8SnEwal10j9vluSacwav6mdDXotp7iHZgiIDCqQS6+inNPnv9fh+FRytPOX9aH/Cy6Nw8IjXs9fyV9E6afSzzW8bJXE+t8NeqbEef9VEt5eSSsfpI+rt0+WRL4GWdTWP0K3vW87NayK0z3gKDt4zXRvsX8T4Phz65xDk+E6af0WRdWv/oY04sVt00f5hRHiTwy5kf4tO1Um33XLO13G23q+Ql+N+yZ8juEGdrNvtQpfX03+/om+6U225E0ePJj4W+35cf+Nr+ZH3WjXRzJ+WIoH3B0b7LN5Y7Vibr7ybbvY5oIZvXlXujUlG15HfpYN9s473n0k022yX3qm+Z5PfS5HdUX0tnAaF0+HBGEonvlHgOD6au9VRaTSx96nJ7gmE+F4ZGOsZGLTzHjPFHrk/OL85LFp357KzaqsaPdOeb46VPJ91oq23SxxEmmwEgXcby/0OnFTuPzMLyq8YYwfqRZ6Hl+rngr3Fj1uupcbl9Oeaz7Q/OLBY/6Hm0sqvnihN/rxASBn5vC8Ny4Ved2X1eSH2sFmdo+XhPt27ow/ICkytRjT4fxIy/G2Vuy7R0Vt/092W7lO92RX6NlC/mk7VTVtUba7rtmab/baFOvTXjt/h0me2tgFn2pU/r6bvb1TfZL825H3iicR5wX9uuSG+47QvkIxHgDHh/yHiipDxem/M3TVp2os5+cx31MHfp6L5Q+fH2wpfzqY91s67zb7iebbJP7dh86r+uh7+2ovpBOBkbrVLbgwGFF2slyPzFFsCV6Lkz/RLQ4R/L1PHAVnzTHkbe3TXj+905Y17YnAcf437e3VLZ/Jee5p+J26evXK09fY0N/Lu801pds90iy3UcLlp+jAplb8w76WCgfzb2SDk6x/7KFOv6p8fxvG3O+OxvOu4emqC+3hxuLu8QfuJvHfDad6+7cjG3jWk/52z5eE+3bO2H4NdNNFbZ7dYbvfjhMNx/irhHbrfzIPlmx3lUdVdF23zVt+91Wm5q2dZ+u8fn49xdaapf7Uqf09d3r65vul9puR34J5a+Wn8iDGGVvrz0ZhhdNjXUiPjx5rUKAouo9WJt1os5+ch73MXXo473QTWH47e/1LeRVX+tmG+fddj/ZdJvcp/vQeV0Pi9CO6gvpZGC0LrtHnPteRdq5ci+bP2zbFI3wf2HtOXlH3SzGRm9H3pBPumhgfHL4e0mHPmoOs9hJfRvmMy/zzjD9KztPjQh0vJ93AqNeUzsaJpvDv0/5WdWmkqDiLAtr/FCyn5M1nu8TI8616bl+N4fVK35P0hZU8UrJd9ozwfZlI7avduh4TbRv+8L0bwmkr6e+OcFxvwzTzT2ezrt+rPDj9scw+jXD56b4Ed523zVt+91mm3q6pL48Oubz8cbirpba4T7UKX199/r6pvulttuRNHiy8sDjUJ7/o4JEx8Pw2xVxNN2ZEZ8vmy/2vo7Vibr6yXndx9Shj/dC6cO3H1vIp77WzbbOu81+suk2uW/3ofO4HhahHdUXruFQqP7Ke93p1tAtfQ2IvxymH1lHe+Uen7ylI/nfmWD74py2k7xmtaskUBNv5M9N8R1eLcmr58c0WJ8mn/1fi+V6aIYgahrcejYPdFwO40cNpw309gXKz0k9GWZ/UHfLiH08WeN5nhxxjI8azp8TDR7vjjC8yPInE+6jLO+vdOR4TbRvN+U/wKaZBiHkxytuu6/iduvD8NQbVRfD/izZ7uE8wBfbqdsmqPNrzXU+j75r2va7zTb1YMmx4veb9yiVPtQpfX03+/om+6V5tCOPhuEHHvH6/HeN3yLF19j/yvu4GJTaWuHcqs7p2madqKufnNd9TB36ei+UDjb4sIW86mPdbPO82+wnm2yT+3gfOo/rYRHaUX3hhD8kBcT7FxD/uuS8TwW6Vu6vheHXfHZU3HbLDDd86bxjK4tyTLqyezyHqyUN3cYRny3Ow/vPBDfkdUkX3Zjk6eHFMPx08+IaP17WJ0HBPxYsP6dRtqL1JFMGPNFw37E+/wFbdowm56TbEyZ/gj6JskVC75hwHw+X7OO3jhyvifat7AdZ1XnqNybX/rVQfaGwh0qOe0vFunstaTtuy+vzWg+MLk94Pc2j75qm/W67TY1lfL6k/GLbv3mO7W4f6pS+vnt9fdP90jzakfQ3SHzgER9mvDTBseLoz+/y++Uym8Lk61+0XSfq6ifndR9Th77eC6XtW9MPG/taN9s67zb7yabb5D7eh7Z9PSxKO6ovXIOAePuB0TptCsMj8yZdUGjZtVHu8WY0nW/08wm2f36GG74vk0Y3jtycZiGbN0ryKX0yuyGve5fC6le1t86hXNMfHrsqbpdOQXQh74DXesiUBvQ+WrD8nMbNJfV+ktENZaO363w97sCI6//XhvMlHV1yscZ9l037cWaK/Twbqk1V0/bxmmjfytrnsxNs/9iEPwDHtQNV6/dDJXn1VYU8u3vC482r75qm/Z5HmzrqTZh0caU2db1O6eu72dc32S/Nqx35PgwvuvXNGtukD+JPhPFvC5XNmfpyx+pEU/1kW/cxdejrvVD65lrTa9v0sW62ed5t9pNNtsl9vQ9t+3pYlHZUX7gGAfF2A6N1e2nEeT8W6FK5l01rs3+C7b+b8oYvfZJ9fsLtV6wLwyOpik+q40jKdwuNVWzs35/iOHW5q+RGt6oXSra9VKG9OjpB+fYtP2dxIkw/Kqgsj16v8dy+HXH9P9VgfmwJww8xP65x/9/U9H3KHkY804HjNdG+HQmzLQD7UbLtcxNsezbZ9mjF7dJ5+s/k18ta7dThCa+nefRd07Tf82xTvxrRjrw9pza363VKX9+9vr7pfmke7cjNyXeKo9Diq95rjcT7KAl6rLwmPkrZnKl3d6hO1NVPzus+pg59vRe6OUw+jdws+lo32zzvtvrJptvkPt6Htn09LEo7qi+kc4HROm0NqxdamPbiUu7Nl/tvYfI5lUbd8E3yhPjRku/2yRTn/+CIfDpZaKj+zv9/fKK4Yc5lmt7oHp9g27KF0p6tsN23YXjl6UXJz1k8FaYLiO8ZkUf31HRe94zY/7mG8+OZMFvwdZwdJfu+NmX9+SsMv9K3Zc7Ha6p9Oz/Dd1gfhkd7VP2xdlPJDU/VqXp+DdPNrX8m2eb+DvZd07Tf82xTt4fVI1eK6d6W29s+1Cl9fff6+ib7pXm1I2Wj1V6rsF26uNdabwCcmzBI03adqKufnNd9TB36ei+ULiD4WcP51Ne62eZ5t9VPNt0m9/E+tO3rYVHaUX0hE+lLQPymvFG8EEaPvo8X3H0TXGTKvblyLwvsTTLH+ywjbN8Nkz2tG+XtUP5K+NG8kdrZsTJNF1yoOsfYujC8GNkvFYNixSDEmQXLzzp/wFQNWBwuyaN/azyvH0N5MPfOhvPjVMlx99W07xfC5PO3lbm7ZD+nO3C8Jtq3vTP+yE1vWv6YYNv9JfWvSp+9reScz07RTq31Q3xefdc07fe829R9I35L/NRye9v1OqWv72Zf32S/NK925MNkuzjf6KY1ttlZcq7jHnDePEX/0XadqKOfnOd9TFfyYB5l1/bbN32sm22ed5v9ZJNtcl/vQ+f5Nlqf21F9IRPpekA8Toh/KZTPGT4qXc8r/q8tBHqUe/XAXtVX6u8o2fbQBMdOn2RPO/r1y9Dswh51Wpf/2Ciea9V5pu4P0z2RT+cUfXmB8nNWad68UnG7M2G6OaWreGHEdf9cC/nxW5huwbtpgxqHa/qhvLcDx2uifXt1xnrwc7Lt+xNsm75eWPVhQtlUd1VGAT824fU0j75r2va7C23q8yPalYdbPIeu1yl9fTf7+ib7pXn9Bk7fOnqjwjbpWhZfrfH5spF3L3asTtTRT87zPqYreTCPsvskOdYjDedTH+tmm+fdZj/ZZJvc1/vQtq+HRWlH9YVMpI9ziNP9cv+0ZP9VVyQuCwreUXHb20u2fX7K73C5ZF/rO1qe94XpF0hMV37+O1Qb7ZYuCrFrgfJzVukI8SojHMpe+6/6WuJa7ioJopQt4tGUsmPXNaLy95J9T/qDcX0Ynorr844cr4n2bZb2+fEw2/odaTD9hSlvCqq2cWmw9JkG82bavmva9rsrbWrZQ6I2g8Rdr1P6+m729U32S/NoR8pG4u2Y4lwPTFj//8uP3ZU60YV+cpb7mC7lwTyu5/RN8E0N51Uf62ab591mP9lkm9zX+9C2r4dFaEf1hUxMQFy5N1Hu50v2v7HCdk/njX+xA7g8wXHTV/ljgHHahWyv9ejaSJ/ATjJiM11k8d0ptruwYPk5q+KIin8q/qDbP+K6nHVF6a2hfKqpT1vMj+sNlv3Vkn1vn3Afz4XhaWp2dOR4TbRvF6Zsn+Nn/ig5h6pz3N065Y/bslGxL1U8ZjriaFsH+65p2++m29SY78crlms6n/illtqWPtQpfX03NdkvzaMdSd/8OVPxOiiWV5W1JNI5Uy93rE7U1U/O6z6mS3nQdtltSo7zewt51ce62dZ5t91PXm/4O/XtPnQe18MitKP6QiYmIK7cmyj3q1Psf2WRroNh+rlt0yfZsyw+0adGK30FJ11gdkcof6q8oeQHSJVpG9K54U4kf7+5pMNbpk7gZOE7vlVxm2Ml+fPzjOexY8SPkY9bzo8rDZZ92Q/oSUaUbCjJo2c7dLwm2rdpr8V3Ss79mwmOmz70KQuulf3gfiBM96BoR4Xr6eYO9F3Ttt9Nt6nbJ7h5SW9ArrXUtvShTunru6nJfmke7cgPYfIRmekCX2vN7Vo2Z2q6zcYwPOKtzTpRVz85r/uYLuVB22WXLuJ3ooW86mPdbOu82+4nrwQB8XlfD4vQjuoLmZiAuHJvotwnfcobA0pxkY64mu8TYfx8lfEG8PkR+0g706dm+A5lq2rvmmD7Hfk+djdcluuTBvZ6ckMc51+LC2eVjZpL53j7q+Ix0zlF0/nAYkD4pZ7m56xuKZRHfFq8peJ2f5Tkzwcz/pC6VLLP/80hT86VnMeWCbaPgZtRC41cnrEtSwN5a42Ibft4TbRv0/wgi/Upru7+cRi/avvGMT8k3wnjV2/fG8oX6EynbKgahE9/TL+T/P2eMAjwr5tj3zVL+910m7rSzleZEih9vfZKS21LH+qUvr6bfX2T/VLb7cjWMN1ovnQti7WmaCt7ky19oBvb/yNzqhN19pPzuI+pQ5/vhQ6H9te46WPdbOu82+4nm2yT+3gfOo/roe/tqL6QTgZGWc5yLwsa3Tbm8zHIEl+vik/c0pGyxcW59o0JEqZPsq+F2UZqfVDyHaqu7rwSjHyvhbJMn2p+n/z985IGeUW6gvSxKYN6xQUhYof1cxh+KtqX/FyxYcrtjobJF/+4Y8Q1+cQUx98WhoOWKwGQB+fU3nxYcj77K24bfyj8ndeBMl/O0JbtTn6sfR3Wnsut7eM10b79EyabZuKevE2P9fF0GD8/fmxvRr0V8UUYPff41ryOltWLdLTHixW/Z7o6fTGwG0egXCy5xtruu2Zpv5tuU5/K9/n2FL8rzrbUtvShTunru9nXN9kvtd2OpIuBfV3xe6TTGqwVOHgrDD/4Kgas4sOR30v6prbqRJ395DzuY+rQ53uhdFTq3hbagT7WzbbOu+1+ssk2uY/3ofO4HvrejuoL6WRgdJnEizOOlrmQNx6xETgVuvkUp+lyP12y/5dLPhdvpI7neXXHiA545XXc+/P9VglE/pffKM9id8l3iMGse8dss6nQ2L3ZUlkeCaNHFb+V5+eo0Wo/h+kWx0sXnli5IY4/eq6OqPN9yc94niujtS/mAYGNFbctBiwmWbDy6Ihr8tAE+4gLZ74fykf/xjy8ZY7tzYMl51RlEck78zI4OuYzL5Xs+/YK+74l+QEU55i7qcJ2bR+vifbtk5Lv8PaYH2CXw41XNS+G0YvBfJwH6dZX/GG88v3jD8+fQvnroFvC9HO2pwugbiiUxc8jgoJt912ztN9Nt6lv5p/7M6w94nlDch5HWmpb+lCn9PXd7Oub7Jfabkc+D5NPw7Ur2ebHCtucGXOcR/Jy3jvHOlFnPzmP+5g69Ple6K8kCLeuhXagj3WzjfOeRz/ZZJvcp75pntdD39tRfSGdDIwug7iibHzN5+88WLKtEKD6L79peGDJyv1gyf6v5P++Lk+P5fkWG/niKMP0NZ2HwuCVmK/XCCD9GCafM2otr5Z8j1ier4fVr7jcmd+sXsob8ydbLMv0hvWd/MdHDHD9MyZYl/7YuRaqj1ZNp+LYkgfOrqyR733Iz7JgYQxk3rfGdvsKwZlJnt7uDuXz5q0E5A+G1U+q1+XXQWxTDuQ/LH8f0cEeD5O9itWkH0vO8eExn38sr79rTSlyc/KjscqiPzH/vgmr56Wr+tCj7eM10b49NaK+Hc7Pa13+Q+5U/u8/FNre9IFLrF+b889eCONfb01fndyc1//4+t8fofyhzYEpfqiOOt72/Hx/zvuejR3ou6Ztv9toU09OcFNRfLX1nzD9QmGT6kOd0td3s69vsl9qsx3ZmNTL6/l1sJb04W6VG+303PYV+pSr+febZ52os5+cx31ME3W6L/dCtyT7/6rFdqBvdbON855XP9lUm9y3vmme10Nf21F9IZ0NjC66F/IL7lzJRVd8CnRuyco9NnA/jThO2ig+vEZHuvJ0ctyPyLIn2Vtq+i7/G3FOZQHIOCp4a8tleXHMOT1UMYAxaWd7bcTx3l+A/Px4zDl9kXfc6wv1/J78h9jKSMrHKxwjbh+fIL8bRgfDp0kxz87k7dLmjrU5t5cEV67m9WEleLYhD7asPOF/t+K+H0jq5MUx3z+2C98Vjv/yFN+l7ePV3b6tG3HTUZZ+Sr7bqGs3PiTYucZxL4/Y9nIY/SbVyeSzr07wPUcdL5bXto70XdO23220qV8Vtr0URj9ci/Xjj4o3r3XrQ53S13ezr2+yX2qzHUnL99uK3z0d4fbIDPVh5YHqPOtEE/1km31BHfp8L5Suc3Ck5bagT3WzjfOeVz/Z5L1Cn/qmeV0PfW5H9YV0NjC6yFbmurowIhhyOGnMl63c4xPh38dc5PFve0q2eyXvTK/njWiV113SJ9nf1/xd4nxXr+eN65X83K7k3yGO9nyuxh83k/o2lD9pXGvetXSOt0kCdT+UHPPYguTnHaF8McqyPF7pzOJ8ufEJetVRd0+F6YPe1/K8upT/MDiZXzOPhOnnPW9LDKj9UuE7xjb18Qn3vTdpb87n7cKGQp17Jc+3WG7xwceOGb5Lm8dron2L7fNva5RDfNCTzn9XFkg/G6q9SnuyZNv4ZtU9Y7ZJ5zu/c4o+Og3c76qQN231XdO23220qZcLNyrX87r8bKFOxJvTQ3ndX3kg2PbbcH2pU/r67vX1TfdLbbUjJ6co303JzXjVtwZ+GBHIeLoDdaKpfrKtvqAOfb4XSkdN7p1DW9Cnutn0ec+zn2zyXqEvfdO8roc+t6P6QjodGF1ExUnx9434zKEw3XzCi1Tu8cb5cN6QXc0v9DP5Rb5ONarF7rxhvpr/gIkrM+9s+JhxOqBf8/KMwbAnFixPb83r7ek8uHK1UH/j//88z+f4w8FT28k9nv9w+bOQt3/lPwDig4VZAvv78wDQz3l5rZTbz/kx4/7rHD3f9vHqtDH/wXm2cO5/5P3VnhHb3JP/WLuS/4ib5FXKeK18kx8njhR6r+EfezHfvyzUr7dD9ak82uq75tF+V7EuP5/dhf8fRyF/XGgTY56cz+v503Pq0/tUp/T1y9cvLdpv4PsK+RMDVvHV8m1hsbmPaUdxSqg/ZUev1dVPNnmv4HrQjuoL+T8C4pN7sZBXn63x2X2h+mvPyh0AAIBl8XdYe5FvcD0AtRMYnUx8Zaj4asUe5Q4AAAAT2Z7cj94lS3A9uB6gLQKjk/k6dHehTOUOAABAHxTnLf5RduB6cD1AmwRGq9uT5NNryh0AAAAmVlwM70nZgevB9QBtEhit7p0knx5R7gAAADDk0TBYPG93yd/Wh8ECe/E+9GdZhevB9QBtExit7lyST5uVOwAAAKzyRuE+81oYDgIeKvz9AdmF68H1AG0TGK3uygLlk3IHAACgCf8m95oHk7//mv/7u7IK14PrAeZBYLS6a0FAHAAAAMb5PbnXvKPwt8P5v30VBlNFgOvB9QCtExit7mKSTxvW+HycUmWjcgcAAGCJxPW2rhfuNXfl989H8v9/osP3yuB6gCUgMFrdiSSf9o357KYsfZOlPcodAACAJRPnSf44DAaWXc3S5Sx9kqUHZQ2uB9cDzJvAaHV7knw6PeJzW7N0NgxWEVbuAAAAAAAdITA6mWfC6ldd3g+DAHi0JUsvZ+mnLN2n3AEAAAAAukVgdHJxvqf3svRLGLzqEvMsrhocF0F4MUs3KXcAAAAAgO4RGFXuyh0AAAAAWAoCo8pduQMAAAAAS0FgVLkrdwAAAABgKQiMKnflDgAAAAAsBYFR5a7cAQAAAIClIDCq3JU7AAAAALAUBEaVu3IHAAAAAJaCwKhyV+4AAAAAwFIQGFXuyh0AAAAAWAoCo8pduQMAAAAAS0FgVLkrdwAAAABgKQiMKnflDgAAAAAsBYFR5a7cAQAAAIClIDCq3JU7AAAAALAUBEaVu3IHAAAAAJaCwKhyV+4AAAAAwFIQGFXuyh0AAAAAWAoCo8pduQMAAAAAS0FgVLkrdwAAAABgKQiMKnflDgAAAAAsBYFR5a7cAQAAAIClIDCq3JU7AAAAALAUBEaVu3IHAAAAAJaCwKhyV+4AAAAAwFIQGFXuyh0AAAAAWAoCo8pduQMAAAAAS0FgVLkrdwAAAABgKQiMKnflDgAAAAAsBYFR5a7cAQAAAIClIDCq3JU7AAAAALAUBEaVu3IHAAAAAJaCwKhyV+4AAAAAwFIQGFXuyh0AAAAAWAoCo8pduQMAAAAAS0FgVLkrdwAAAABgKQiMKnflDgAAAAAsBYFR5a7cAQAAAIClIDCq3JU7AAAAALAUBEaVu3IHAAAAAJaCwKhyV+4AAAAAwFIQGFXuyh0AAAAAWAoCo8pduQMAAAAAS0FgVLkrdwAAAABgKfQlMPrWiHNtIj2i3AEAAAAAFk9fAqO/hnaC4V8qdwAAAACAxdSHwOjO5PyuZ+mzLD2TpYeztDlL6yfY35MjvvfvWbpFuQMAAAAALKY+BEZfKpzb6Sxtn2Ffd2XpSsl3/jdLdyh3AAAAAIDF1YfA6Jn8vN6dcT+3Zun8iO+8X7kDAAAAACy2rgdGN4XBFCnf1rCvr0d836PKXUAcAAAAAFh8XQ+MHgiDgPis05kcHfFdv1LuAuIAAAAAwHLoemD0ZJY+nHEf+4NFNPtW7gAAAAAAtet6YHRvlrbOsP2uLF0OFtHsW7kDAAAAANRukQOjcfT3b8EimstW7gAAAAAApRY5MPp5sIjmMpY7AAAAAECpRQ2MHgkW0VzGcgcAAAAAGGkRA6MPj/hef4TlXURzGcodAAAAAGCsRQuM3p6lS8EimstW7gAAAAAAa1qkwOjNWfp5xHd6XFEvbLkDAAAAAFSySIHRT0Z8nzcV80KXOwAAAABAJYsSGH0pWERzGcsdAAAAAKCyRQiMPhBGL6J5qyJe2HIHAAAAAJhI3wOj27P0dyhfRPNOxbuw5Q4AAAAAMLE+B0Y3ZunHYBHNZSt3AAAAAICp9DkwejxYRHMZyx0AAAAAYCp9DYw+FyyiuYzlDgAAAAAwtT4GRu/L0vVgEc1lK3cAAAAAgJn0LTC6JUt/hfJFNHcrzoUtdwAAAACAmfUpMLo+S98Fi2guW7kDAAAAANSiT4HRD4JFNJex3AEAAAAAatGXwOjB0NwimvuytE25AwAAAAAstj4ERu/O0tXQzCKaO8Jggc7blTsAAAAAwGIrCzR3yeYs/RmaW0TzdJbOLWG5p/l51aUAAAAAACy6LgfE12Xp61A+mvmJGvb/eL6v15aw3AXEAQAAAIClczkMB0fXd+Tc3g7NLaIZp0i5lO/vziUr8w0leXrZpQAAAAAALLq/w3BwdGMHzutAaG4RzbiA5vl8f78vYZnfVJKvl1wKAAAAAMCiOxOGg6O3zfmc4ojtK6GZRTT3Z+liYZ9vLWGZ316St7+6FAAAAACARfdZGA6OPjDH87klDALfdSyiGUe6352lx7J0NEu/lOx37xKW+b6SfPjMpQAAAAAALLoTYTg4+sgcz+eLUD5VShPpryUt80dL8uKUSwEAAAAAWHTHwnBw9Ik5ncsjob1geEzvLWmZP1mSFx+6FAAAAACARfdsGA6OvixbFtr/Ssr8iGwBAAAAABZdnF87DY4eky0L7XjozlsBAAAAAACtiYtKpsHRT2XLQvu0pMwfki0AAAAAwKLbEIaDo3/IloX2R0mZb5YtAAAAAMAyuBBWB0evZ2mdbFlI6/LyLZb3VdkCAAAAACyLsik07pAtE9uXpZNh8IDhWpYuZ+lUlnZ36Bx3lZT1d4oOAAAAAFgWr4fhIOnjsqWyPVk6l6W/s/RSlrbl/35XuDEC+4GOnOvjJWX9kSIEAAAAAJbFY2E4SPqWbKnkhTCYgiQGxNN5uHcX8vNcR8637OHHQcUIAAAAACyLTWE4SPqFbFnTh3lexSlSyhalPBy6N0/36ZKy3qsoAQAAAIBl8mtYHSS9IkvG+qCQV/tGfOZQ4TMfduS8r4ThBTUtoAoAAAAALJWV0c7FtFu2lHqxkEefrfHZGCx/qCPnvTN4EwAAAAAAIOwPw8HSF2TLkDvDYM7wlTza06NzP1hSxq8oUgAAAABg2WwMqwO9MZ2WLUO+Dt1bKLOqk2E4IL5HkQIAAAAAy+irMDyPuPmlb9iT5M9rPTv/i8n5X1SkAAAAAMCyejYMjyDeJ1v+zztJ3jzSo3PfU1K2HypSAAAAAGBZbQ7D06a8I1v+z7kkbzb36NxfDcMB8YcUKQAAAACwzD4Lq4OmF2TJ/7mS5E2f/JCc+6VgOhwAAAAAYMntD8Mjie+TLf/ftdDPgPhtJWX6ruIEAAAAAJZdHDX8V1gdPH1Ptvx/6aKUG9b4fJxSZWMHzvuVMBwQ36M4AQAAAACG55u+nKX1siWcCNUXHN2UpW9CNwLPPyXn/aOiBAAAAAAY2BKGpwd5Srb8/+B2MU9Oj/jc1iydzdKjHTjn3WF4dPghRQkAAAAAcMP7YXUQ9VtZ8v89k6XrhXyJ+bQ1/1t8kPByGIzI7sq86+8m5RinwzHaHwAAAACgYEdYHfiN6U7Z8v/tCoN51X/J0tU8b/7N0ldZejFLN3XkPOMc55eTMvyf4gMAAAAAGPZBWB1MPSZLeuXZpPz+CYO5zQEAAAAASGwLN0ZAx3Qt/zf64ZewOiB+RJYAAAAAAIz2WlgdVH1blvTCw2F47vCNsgUAAAAAYLQYRP0zrB4lvlW2dN53YXVA/FlZAgAAAACwtkeDUeJ9cl9SXudkCQAAAABAdZ+E1aPEb5MlnZWODr9blgAAAAAAVLc5SxfDjSDrSVnSSfvC6mD4u7IEAAAAAGBy6dQp98mSzvm5UD5/ZOlmWQIAAAAAMJ33grmpu+pQWP3A4l5ZAgAAAAAwvfVZ+j7cCLq+JEs6YVNYPaXNq7IEAAAAAGB2W8ON4Ou/WdouS+burXAjGH5GdgAAAAAA1OeeLF0JgwDsV7JjrnZn6XpeFuezdKssAQAAAACo1/5wY1Tyc7JjLtaFwVzusQwuh0FwHAAAAACABjwbBsHYOFp8p+xo3ZFw46HEQ7IDAAAAAKBZr4RBQPanLG2QHa0pTpVySHYAAAAAALTjcBgEZo/JilZszNIveZ6/JDsAAAAAAFhU8cFDDIYflh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03oYs3SUbAAAAAAC6aV2W7pUNla3P0q4sPZylp7L0TpY+ydL5LP2XpYuySJ2EGe3O0oEsHcvS6x07t42Kp3N9EgAAADDCljAI5D6TpeNZ+iFL18MgkHur7KnkRJau5HlWls7LInUSJvBElo5m6WSWfszS1aRNebcj53lblr7M0muKrDPiw9lLYfBwFgAAAP7P4SxdztJfWXpuSfPgVBgOshTTOdVkYnFU3msleXlc1qiTaLMn8F6WPszSFyOuhcc6cI5P5WUSA+I3q6Kd8kxeTz7N0i2yAwAAgIfDcHDhoSXOj3iz/E5JnrytqkzlgZK8fEK2qJNos6f0XPLd49sSN83xfOKDvw/zczkdTM/R5esmvrn0W5Z2yA4AAIDltnIjX0wfL3merC/Jk4dVlamUBe+2yhZ1Em32lA4k3/27OZ5LfFj1TX4en4fB3P50174sXQuDdSws7gwAALDE3grDwZUPlzxP7kjyI95AG/U3ncNJXv4mS9RJtNkz+Dj57kfndB5x/v4f83M4Gyyk2Rf78zKL84rfKTsAAACW0+4wHGhb9pFTh5I8+Uo1mdrXSV4ekyXqJNrsGfyZfP99cziHOEf49/nx4zzuW1TLXllZ2+JC8MYSAADA0rovDBbwi2nvAn6/e7K0c4LPnwyrAy6vqCJTiSOYryd5uV+2qJMdyldtdr/sCMMPA+YxTUlxcc/7XXa9dDYvv++Dt20AAABYMHGqibiQ1iQLOV4Kq4Mud8vGqZTNH36LbFEnO5Sv9MvBMP83JV4tHP8dRdLr9mLlga0FigEAAFgYcY7X3/Mb3lsrbnNXWB1wuSQbp3Y0yctzskSd7FC+0j/pmxKHWz7+3YVj/5OlTYqk1z4olOe9sgMAAIC+iyORV16JniQQ+1JYHXA5KSundjbJy7fVSXWyQ/lK//yVXAv3tHz8nwvHflVx9N6uQnn+LDsAAADos21hEBhbudF9c4Jti3PDxnRQdk5lQxieP/whdVKd7FC+0i+7kuvgSsvHLy5sG9s2C2kuhm8L5fqM7AAAAKCPHszSxTBdIDYuznYt2Xa7LJ3KY2F48bv16qQ62ZF8pX8OJWX9SYvHjtfh+cKxzyiOhVF8A+d8mM8irQAAAMzJ7WHyhfruzNL7WfotDEbrXc3SR2E+CyfuyI+dLuJ4bYIb3AeTbX+bw/eI57o/Sx8X8jV+h5/CYL7crgSV94TBgnI/5ecY04lC2b+d5OXnS5Ivi1gnZ3Vzlp7P0pdZupy3E3FU9+OFz8SpL97K0qdZ+jdLtzWcr8vaZve5PUvnD3++xe/xRHLsl/1kWBh3JmX7lCwBAABYPPE174fDYNqFD8NgpNvV/Ebw6AT7eSsMB6RW0q9hMEJ4cxiMZv0y//9NiAHDH8acS1m6b8S+3kg+9/6Iz8UgTwzGnMvzLs5r+8qM3yNOMRIDRH+vce7x9e6Ncw4enBlzfiuB77RMXp5jvsTy2hoGo4djYOtIlo5n6XSW/sjSj8nnN+fl+VUYBHBjAC8G8r4Pg3mDb12SOlmHF8NgEdBR33ulXnwTVk9Hsa7hfJ1G2/Worjb77vx4nxfO44v82hplU97G/5UfK37HW+bcnqX16I4W6/FXDdarqm7L+9FY706FwWjmqv3q62HwQGElzftBSryW9ubXUWzTvs7r2e6K257Ir6U/s/RCDedzpVC2Z/1MBAAAmN7XYbLATTGdb+B87g+DkZfXxhx3X8V9HU22izfb2/K/xdGgz5UEL3Y3lM8XpsjfUYGgdBHIsmDDzrB6YbU6RizG4Mrvhf3Em/w4l+lN+c3/68lxXptTnY7nUZwXPAYnH8/zc0OhXtwdhucPv3OO+RKDiDGgd25EuRUX+zySBEfKUpymY++C18lZxSBucW7ey3ne7sj/HoOrb+b1JAY2r4a1A1J15us02q5Hs7TZt+Xn82fJtbiSRj0wiSPP/yj5/KtzbM/SUbx/t1iXb0nycNQDm7rF6+LT/Nq+WlIe1yvW7y0ldeDWObULz4YbbwqU1ckqwe3HptxunC+T/e30ExYAAGByG8cEIdZK/4TmR77FxcnS4FLV6QZ2h2pBlb1JHrQ1lcFvyfk9UHG7m8Nw0CMduRiDT5fHlN1PU5zvK8k+4sjNTcln1ief+bPl+hwDQt9UDEDEkZSfheHAX1fy5cWScnsgL/947jHQ9r9wY57ueMwjoTyYuWlB6+Ss7gqr5/b+IYye9zzOA50+PHy94XytQ9v1aNI2Oz6UOphvt3L875Ltz5VsFwPpf42oS6/O8bp9PtnmZItlnU6Xcr6l48Z8uy+/xsumCPqm4n5eqFDu83BHXvbFcztRYbt7S/LiwozncjzZ32E/YwEAACa3P0wXDI8Br7aCOmkQ6rOK232YbHfTmM++F9odzbc1Obc4qm7dlGX2bfL3OE3CtfzG+8kwCOqkoxavTXi+7yfbnx5xvutmPM4s4rQPP4W1RymvOFRSr493KF/SObnjCNwYxIzBwi/y71vlnGL63wLWyVnFYHjx7ZA4jcgtE7aVDzScr3Voux7N0mavuL/k2MWyiecfRyOfzfM3jiyODydigDxO03LrHK/bT5JtDrZY1h8nx/50Dr8pNobpR+x/n2z3Tod+Kx0I062R8GnN7dxzYbqHDQAAABSsBI3jq+A7w9qBmmdCu4s5xfNJX8F+seK255PtxtkTpgvc1HVzPclx02BO8TX+uOBffMU7BqTSoFBxmysTHO/dMDxqb+Ma+dj2CPEYLEuD4c+usU06mvK/vFy6ki9PhuGRpjG48ska25WNSjyzYHVyVnE6lOLI8PjfW9bY5uGS813XcL7Woe16NEubXfRvGP1wK47Ojes/bJpiv01ft+lbENtbLOt0OqLjoX17w3Tz4+8s2e6RDv1Wig/x0imBNlTc7nRhm59nPI/Hw/DghGVaoBcAAKAWcUTdMxU/uzLSsM15octurqtO05LevN6zxuf/bjGAcCI5t5cm2PbXZNv783+PgZcY2Ps8vwkv2hDGj+Ad5aUwPLp13Jylbyaff6+FvIzBgHSalCqvsz9dUrdu7VC+pKM944je70vKNqxR1iujghelTs4qji5OpzB5qMJ26Qjx0y1c63Voux7N0mYXpSOt38j//ckK19u8rtu7ks//0WI5x3Ywnf7s/Tn8pkgfwFR9cJTO136tQh1t21dTtBsrbU5do94fKrm+7vVTFgAAoLo4+q3qvL0xoBHnDD/R8jkeTm78/ppg23SE4Vqvj8e/v9DS90rnvt1TcbutI4INMXgVRzp+PSKI8Eiy3UcVjlU2QnTcfKUx+FkcGRr/+/YW8vKdMDxHa5WRo6+G6earbStffg/DAaKq+flfmPw1/T7UyTqkAeqqbVo6VcGLDV/rdWm7Hs3SZhelc3x/lte1OM3NNAuwtnHdvjCnOh1tK/l+B0P7pp22JX2j60zonvfCdAsBFx8u3VXD77a0nJ/wcxYAAKC6dXmAYS2b85vVeIPa9oitL8P0r4CfLrlxfHTM55+s4Wa1ivTV8MsTbPvUiGBDHAkYR+mOmgP56IQ30HEKgTSQ9mcY/Yp4rBffJp9/poW83FdSxo9V3PZkst2bFbZpK1+2l3yvtyfIl3TbqwtQJ+uQTjcQA7zbKm6bBvp2N3yt16HtejRrm12Uzn0eH7TENw2+n2JfbV236XzRj7dY1mUjh58K7UunbXm2wjZl7firoXuenLJuPxbqewtmU0levR4AAAAqKFtMr610a8/yKgYS4sJl4wJbTSmbs3OSoNnBkvyPowtv71j9OznBtidLgg0xyB8DbeNe/U+DO2vNa/tqSd49P6ac0kDQ/1rIx7hI6p9h+mk3ziXb7quwTVv5UlZ3d1Tctmyqi4sLUCdnFactuBCmX7Tvp6Qdafpar0Pb9WjWNjvdVzoFSPz/d06xrzau2/iA+coc+/vHwmxrItR1jaXnsKvCdl+E6eYdb1v60KHqgpYrD+frmNqkbNHSD/2sBwAApglSCIiP9kkeBNk2h2OXjXibJCgfAxTnS/YR53XdPMc8PRWmH0l9sSRocHGNwEcaWFprXtu4uGC6KN6VUL7w3Jawev7uOK1OW69vlwW57qm47cYkT66Ftee5bTNf0iDzJIH+O0ry5dOe18k6vBaGg6tVg8NbwnSB7VnytQ5t16NZ2+zUD8m+PphiH21dt+nc6T+1XNaPh/lPpZHOs3+hwjZli2lWnXe8bWnAv8qc+rflbc3pms6h7EHViQAAAFCBgHg1r+c3fHfP6fhvJHn34xT7eHJEOVRZVK4pl8PkI+ii3SXBhlN5GufhMNm8tm+EtUegxZvyuEDdpbD69fGtLeXhLWF4jvizE2yfjqb8bIr62GS+pEHmSeZM3l9ynkd7XiebqC+fT7D982G6wPa0+VqXtutRHW120Qdh+ule2r5uX06O8W7LZd2FgPhbYfIpRT4Kkz94maf04cqGNT7/Yd721DWooCwgfjIAAABUICC+tqfz831kjudwNkwWjBnlqxFl8fYcvtNdYfIRdCteKNn2UoU6lc7VvH/MZ+OovIth9OvrcQT2u+FG4Cje6Me5otsO9B0Jsy0glwZhnlvj823my50lx5kkmPJmyfYP9LhO1uHlkjyZ5JjfhckD27Pkax3arkd1ttkrnkj2N+ko2zav289C9fUqmtCFKVPSaZDWCsjHtxCuheGpjF4I3fVHcq53VWgDnq/x+GUB8Y/9rAcAAJjdfflN6jxvSuP80On8sQ9Oua84N/GlUB4Uv7fl75UGEGddJLTKgmXFIMX1PG9HeXBEPp0s5OHf+f9/Iqw9Oq4p6VQ41yY4l/hmQDpaeK0AWJv5ko5G/m7C7dNpJi70vE7W4bcw/ZQMaWD7YgvXeh3arkd1ttkr9pSU2yTaum7XhdVzp1+fQ9s470U1y+Z8X+vBWFyo+42S7e4M3ZU++Bg3aCC+IfFNzcc3hzgAAEADbs8DBO/O+TzS1/WrzPE8zr5QHhhpe57XdLG2qiP40oBLTL9U2C4NUpxZ4/Nvh/LpZeJIzxgw2tmBOrq35Bw/mWD7Z8LwnPKhQ/mS1pEjE2y7veQ8X+95nZzVnpI8OTXB9ifCdNMTTJuvfa1HdbfZUdkDlz0TbN/WdXtfmO3hQx3K5uJuc876hybsW+P1EB9UpSPb/+74b6S0PXh8xOdeCYM56OteLLhs4dI3/HQFAACYXhzN9XuoNp9y094Lk8/xvJbnQ3lQ/OGWvlMMDl1Jjl11jtr7w3RThKRzNb+8xue/DKOnF+iKssU0n5tg+5+Tbd+vsE1b+VJWR/bMkDcxKLml53VyVodnqC9lC0seavha72M9aqLNPpjv59IM13pb121ax16fQ7sYy/z6FG1bXdJprN4Z89lYl/7O25B0+qSuz4d9rEKbtzu/Zpp4CFY2FdKBAAAAwFTiqM34am+cA3ZjB84nDVrWNX3LqTC/BanSUYS/TrDta2F4FF2V0ZfpgnJrTQ1yuSR/1nesrn4aJp/beEXZwnOPVdiurXy5L0w/WjKeTzoX7xsLUCfnWV/OlGx7R8PXeh/rUd1t9o78motl99IM7XVb120aeN/XkX6zzWl6Pg/VpxKJ+fVB/t/fhPlN8zKNF8P4efLjCO448v1YQ8cvmxrnwQAAAMBU4qJMceqIzR04l1vD5EGodRVv/uO+0xGHl1r6XukowklG76WLlb07xXZVFvW7VpL3XXOh5ByrPMTZGIYXRKs6129b+ZLWkRMTbJsuHPlnGARn+l4nZ3V+yvrydH5+xfp2uYVrvY/1aJo2e5zv8uPG/d6b7PevCfbTxnWbTh1Ux1Qx0zoeZluEdBZXkzwY9eDhhbxsN4Xyece3h257MjnfNPAdHwx8H5p7kLy/pA9bHwAAAJhYDJ7EoPCujpxPesNXFjRLF+tamfO2SqCrbDqANqSjCPcnf9+RBwlSG0qCBnsrHC8NNqRBsZtL8qsPAfFpzzG+wp8GR79p+JiT+jpMPgXJyvWQPuh5YEHq5KyuTlF2KwvxHgzTzVU/bb72tR5N02aP8r+wesHjsrnqb+vQdZtOHfRlyWcO5v1O054Iww8z2pAuPPv1iM/dm1//K3XqgWS7n0u22Ru6Ja3rHxf+Fuesj4vubmnw+M8lx//BT1gAAIDpbqBj0KBL80S/k9zwfVRyg5wuhLgyL/EjFfZ/e7L/Ky18p/VhdXAmBgWKAbFbwmBBwrJRlemiY1VHSKZzNadz78apB15K/u3XMBxAmuRByY58H7sbzMtpglyP5oGKj5PtXks+F4OxZQsutpEv60u+W9VF/9KpgI4sUJ2c1fUJ60sMwJ7N2500wJjOdx6DY8/XmK9NtDVN16Np2+wyu/P8SoPHXyT7f6Jk2ztKyqKN6zZ9wPpKSX8THxDcFpp3S1Lf2xo9fKhCvdmatxPFKUZeCOPnHX8zVJ/25Y28jY91Py7oebCh75q2YacK9eDfMNlc/dNI3wKYx3z1AAAAvXZPGASDn+7YeaXBj8dKbqrTEZdP5Z99u+Ixivs/28J3ejA55vfJ3z8Po4NP74bxr2iPkgZqig89YmAvjsZLgyUfhOEAUtUb7hh0jqNL32s4L/8Jk03PEOt5nOoiBtFOh/Fz/cZyeKtkH23kSzo37L8V95+OYv5owerkrMrmkR4XnIwPTeIcwDeH4QX0igvw7gs35kGuK1/r0HY9mrbNTt0UBsHnMyV/SxdsTIOk8UFWfMhwYA7X7Vdj6nR8k+KH0O682On53N/CMdMHjfckf781v7ZjX1ucTuZEst2jhb/F9R4uhmpvFrweyhfMPtpCX/5puDHN0ENzKN89AQAAgMpuy282V0aRxakj4sihqYHTAAAv4klEQVTMmztwbmkA66bCTfVPoXw+3DfDjVfE15q/dUOYbhTkLNKATjGQFgOwP4w573ShtMcqHjNdTHAl0BhH0cdpJMpGPe4uCSrE+nHvmONsCjcCT2+2kJeflJzjqAchj+b1aaXOXAyjF9iLQZ1Rc7+2kS9Hk/1/XmGbe8LqKUGOLWCdnNXpkrJ7ueRz8VyO5/Vl5QHLD6F87vH7w+j5mWfJ1zq0XY8mbbPjKOaHSq6zONI2Lv5ZNt3EvmT/6Wjzj/O6NY/r9kqy/3VJfT8W2nWgQl2v249j8mBLXgf+KinbH0bUm5WH9fsrHv+vUB4Qj+mumr/rnWF4DZL4v0+2kM/rkuv0Jz9lAQAAqosBiZ9H3DzGV7sfmPP5pVMcbM4DG3H04B/5+adOFj7/7Br7L06DEEcb39rCd0oDgfHV8BiYfzs/h9tHbLclDM93XnUEbToXcNzXo3mg4Zkx271aUi/iTXgchbcrCQwcyY9zuaWAQPTUiLob58LfmAcN4hQNK9M/xKDLSqAlnUpiV16/TuV1f8sc8yUNDq01QvfepIwPL3CdnMXBknK7kv/7ujzFgP65/LsU3xpIg50xkBun5fi6UKfqyte6tF2PJmmz49zsKw+l4v/GYG0cUb0ywnjUlFdl08A8n+drzN8/x7TjTV+36XeP5RsfOMe5xL8I7S+wuS7Pj0keiMwqnad/b34eB/NyjvlZNpL5Skl78HB+nUzyIOFKGB0Qf7vm71q2gOzzLZXtPWH8lFMAAACMuVn+eszN40qA68ER28dAx7dZ+j1Um697GpdHnFf891EjSIuvEY9bIDSe/x+hfAqEJl0ck9/jXrNO5zD+aoJjXhtxvPcrbBsXtru+Rj1ZGW35YRhMi9BmHf6xwrmtjKDbXNh21HeKIwx3zjFfbi7Z75djPh8DMCtBqHgt3rcEdXKW+vJThTK7UtIelJV1DHLe1EC+1mEe9WiSNvvpMXmz1ps6n4/pr+6ZY3s2qi2KbxusD/PxcpI/Tb/5dXVMnl4aUz6j2oP4UGeSxXU/HXP8T2r+rptC+2+YrShODRMfemzwkxYAAKCaY/kN/Af5f58ZESiIN7HbS7Yvzsn6V0PneLLkfP5eI+ixEpC5kn+feP7PFgIBcVRXXPjrfOFmss2R8N+G8lGKa70Sns6xOsnr7z+UHHOSUXe35Tfg3xbyNf7v73mQIY5O2zKnehzr5m9hfHDreBgOBJUFr86OqOtt5sv+Ed8hLhS3siBjDNLFEZc/Fa6/OM3R+iWqk7PUl9/H1JX4t7IRrK/kbcv1PN+fbTBf6zCPejRJm/3QiPOrsu7AvlAeDH9szu3Z3XleXsvrSpxK58E59/MxUHohtDeS+MyIco1vou2acLv0IWYVm/M6WDZS/GTN3/XmMHpR5qYV27BnAgAAAJWVLbAVAyRvlNxMflvy2eIic1caOsd4PnFO8xhEiqMt31sjUBFHgMZXrHcX/n8MvMTX8P/O9xPP9Xx+c/x0aP819nhuP+TnEs81TmOws+FjxrlTf82/ewz6PrFgdTmOIHwl/25X8ryNo//jCM9RC43dkwcVruT1uytBhXTxv8/C4AFO/N/LhTr8Y34NPlJDHV62OhkDWXE6kJ8K+RkDcs/V3B7MI1/nWY8mbbOPFNrlGDA9OMFxXs73v1J2FhQcrTiX+K8NH+v2vD1dqV/xLbRnK9StHWGwbkPcLj6kPhrqG82+Mkq+7oU1N+R1sO2+o/iw63vVGwAAoD4xqPFhGD+VwV2h3ZGdsAzS0e4vyxLUI2ZUnErs4JJ995XpRe5bkO+zsu5LfOCwU9UGAACoXxzh+GVY/crxykJwe8KNV6E3yyqY2dYw/Jr/XtmCesSMtoUbC6bGqXE2Lcn3jiPT48OhcwvyfV4pXNNPq9YAAADNuiNLb+c3lVfy9F1+c7ZR9kAtilMbNDkVEeoRy6c4b/uJJfnOK6PD712A7xIHKKwsWvq26gwAAAAsgnSRyk9kCeoRNXohLM9ijM/l3/PVBfgucTHwP/Lv87FqDAAAACyKOJVBMZD5gixBPaJmh/N6cT1LDyzg94vTpLyVf8f3FuD73BQGb+QJhgMAAAALZVcYnvd5t2xBPaIBK6OnL4fFm18+LiD6b5YOLcB3iVPSfZ2X1RuqLQAAALBI4vQF5n1GPaItcU7xuNDmP1m6Z4G+174wWFi2724Jg5Hh8aHFAdUVAAAAWDRfhNWBzE9lCeoRDduepTNh8ODkEdnRGduy9HOWvs/S7bIDAAAAWDR3h+FpLk7IFtQjWvJUWKxR4n0XF9F8WTYAAAAAi2R9GExZ8FKWLobhQGZc8O5IGIzafFB2oR4BAAAAAH0VF0s7OUEC9QgAAAAAAAAAAAAAAAAAAAAAAAAAAAAAAAAAAAAAAAAAAAAAAAAAAAAAAAAAAAAAAAAAAAAAAAAAAAAAAAAAAAAAAAAAAAAAAAAAAAAAAAAAAAAAAAAAAAAAAAAAAAAAAAAAAAAAAAAAAAAAAAAAAAAAAAAAAAAAAAAAAAAAAAAAAAAAAAAAAAAAAAAAAAAAAAAAAACmdThL/2XpmKyApfdB3h4ckRUAAAAALJpXwiD49XOWNsoOWHrrs3QubxcOyw4AAAAAFsXzYRD0upqlnbIDyMX24N+8fXhRdgAAAADQd0+EQbArpudlB5B4ttBGHJAdAAAAAPTVvVm6FgaBrjOyAxjhq7yduJa3GwAAAADQK9uzdDEMglxXsrRDlgAj3BZuTJ1yMW8/AAAAAKAXNoQbi+XF9IosAdbwUqHNiO2HxXcBAAAA6IVj4UZg65csrZMlQAU/F9qOj2QHAAAAAF33eLgR0IrpAVkCVHRf0n5YZBMAAACAztqapUvhRjDrtCwBJnSq0IbE9mSbLAEAAACgiz4PNwJZ17O0S5YAE9qRtx8rbcmXsgQAAACArolTGxSnOjgmS4ApvZe0J0/JEgAAAAC64uYsXQg3glfXsnSbbAGmtDVvR1balItZ2iRbAAAAAOiCN8Pq0ZwfyBJgRm8n7cpbsgQAAACAeUvn+72e/xvALLaXtC23yxYAAAAA5unjsHoU5ylZAjTUvpyQJQAAAADMy66wOlgV017ZAtRkT0kbs0u2AAAAADAP6ejNc7IEqNnZpJ05KUsAAAAAaFs6v29Mz8oWoGYHk3Ymtju3yRYAAAAA2vRmWB2kupalm2ULULMNWbqStDdvyRYAAAAA2rI+S3+H1QGq47IFaMiHSXtzKQwC5QAAAADQuKfD8EJ3D8kWoCEPlLQ5B2ULAAAAAG34OqwOTF3O0jrZAjToYtLunJElAAAAADRtaxgeqWm6FKBpH5S0PdtlCwAAAABNeikMB6Ueky1Awx4taXteli0AAAAANOmbsDogdS1Y3A5o3vq8vSm2P9/KFgAAAACackuWrofVAamvZQvQks+S9ie2R7fKFgAAAACa8EQYnrLgiGwBWlI2ZdMTsgUAAACAJnwchoNRD/To/Hdl6Z0s/ZKlK2Ew/cL5LB3L0m7F24otWXolS19k6XJeBlez9GeWTgbz0TPe3cGivgAAAAC0JAaP0/nD1/Xk3N8Kg+kVfs/Svvy8t4bVUy/sV8SNuSkvg2uFunMqS++HQUDz90JZxAcW98oySsTr9mrSDv0pWwAAAACo27YwPDKzLwvanQ43AmebC//+UBBYa6vu/FzI57gw69aSz72YlMfzso4SX5W0RdtlCwAAAAB1iqOn0yDUsR6c9zuF830w+dvh5Pv8rZhrFwPffxbyOAbGbxrz+WeSMjkkCxlzTa+kx2ULAAAAAHUqC0Id6Pg5PxDGj2aPc4pfLnzmacVcqw1ZOpfUmTsrbPd5WD2VzV5ZSUHZ4r7vyhYAAAAA6vRZGA5CdX2e5+I0HaNGkMYRzHH0+05FXLs3k/ryacXtdifb/RYGwXUoqx//5e0TAAAAANTmn7A6ABVH7nZ5Qc0nC+d6OfRn8c9FcUdeR4p15sEJtv8u2fYVWUpuXUnduixbAAAAAKhLHJ2bjsj8q+Pn/EPhXD9WhK07Hmabn/2Fku03ylZyf5S0Sd4iAAAAAKAW94V+TVGQTqnwhCJs1eYwPIL3xIT72FVS556RteQ+LakfD8gWAAAAAOpQtojd8Q6f71vJuW5VhK16pqS+PDvFfi4n+/hW1pL7qKSOPS5bAAAAAKhDOn1FTK91+HzPF87zT8XXuk9K6sv9U+zndMl+bpW9hMGc8mndeFG2AAAAAFCHD8Nw8OlAR891T5htqg5m92+oZ37nY8EoYModKKkbx2QLAAAAAHU4FYaDT4929FxfS87zJcXXqttK6sq/U+6rbOqV92UxefuT1o2TsgUAAACAOsQFNNPg074OnFfZwnpV0hVF2pjHSvL7lyn3tb9kX18sYZ5uytKhMHgwdT6vv9fCYI71+G+PLGGe7Av9WugXAAAAgB75IQwHn3Z14LwuhOkC4mcUaWMOhvoClQ+V7OufJcrLOF96XCA2Br9jEPzNLO3N0ro8FacNOZX/27LYVlI3fnT5AQAAAFCHS2E4+HRTB8/z4eQc/1J0rXu/pK6cmnJf95Xs6/qS5OODWbqYf+dvs7S95DNbkrw5skT17KaSunHJ5QcAAABAHeLUDGnwaX0Hz/OlUE8glukdL6krH0+5r1tC+Qj/jQuehy8UvuvXYfSCpOnCkheWqJ6tL6kXl11+AAAAANThahgOPnVRuvjni4qudSdL6srxKfd1cygPiN+2wPl3pPA9fw+DhwJV8/rqktW1/5b8+wMAAADQkL4ExM8n5/igomtdWUD82JT7KpsWI6b7FjTvXky+5z1rfP5EWO5FJQXEAQAAAGhEWVCya9LgaZxrer2ia12dAfENYXkC4ukCoh9V2Ob2LP2S1/UYDN+85O3SNZcfAAAAAHXoQ0D8keT8flRsc3EiND9lyo4Fy7MYyP47rA7sblOVFqJdAgAAAKCH+hB4eiU5vw8V21x8GJoPiC/aoprpQ4SPVKOFaZcAAAAA6KE+BJ7SBTUPKLa5OFxSV05Oua/bS/Z1fcHya09YnjnSl7FdAgAAAKCH+hB4+jM5v52KbS6eKKkrp6fc176Sff2zYPn1WfL9LqpCC9UuAQAAANBDXQ88pVNrXFFkc/NASV35fsp9PVqyr88XKK+2hMGI9+L3+1gVWph2CQAAAICe6nrgKV1Q8zNFNjcbSurK5Sn39VTJvt5boLx6puT7HVSFFqZdAgAAAKCnuh54Suetfl2RzdWvJfVl3RT7eatkP48vUD6dKvl++1SfhWmXAAAAAOiprgeePknO7RFFNlfHSurLXTWUa0y3LlA+/Vby/W5RfRamXQIAAACgp7oeeLqQnNsmRTZXZXN/H5hiP+lCqWcXLJ+uhHpG0muXBMQBAAAAqFGXA0+bkvP6XXHNXQzq/pOUy0cT7mNrSZ17ccHy6XoQ0F3UdgkAAACAHuty4CkdjXxCcXXCO2G2BxWHku2vhcWaLiW6EgR0F7VdAgAAAKDHuhx4ShfUfE5xdcLOMDwC+u4Jtv862fb9BcyjcyXX1ZYJtt+b57N2SUAcAAAAgBp1OfCULry4V3F1xgdJ2XxQcbudyXZXs7RtAfPnw5Lran/FbXdl6e8weENCuyQgDgAAAECNuhx4+iusnlbDooTdEac4KS54GkeM315hu1NhsecOX/FgyXX1eYXt7szSxSwd1S4JiAMAAABQv64Gnm5JzukrRdU5e7J0uVBG32dp45jPH0jK9OSC58+PJdfWw2M+/1gYLFh6XNUSEAcAAACgGV0NPD2WnNMRRdVJ94TBiOaVcvomS1tLPhcX0rxW+FwM+i76iP84Yv5SGJ4i5n/hxiKiG8JgapTP87+/q0p1ul0CAAAAoOe6Gnh6NZg/vC/iYpEnwurpbeLUKHGxzDiX9q+Fv8VpVg4sUd7E+cB/GXGd/Zfky+OqUufbJQAAAAB6rquBp08L5/OnYuqFuGDm61n6OgymUomjoa9k6fcwCJjHQPj6Jc2bGOw+mdflq3mKc+THhWOfCYOR4nS/XQIAAACg57oaePq7cD5vKybQLgEAAADArLoYeNqenM9digm0SwAAAAAwqy4Gng4UzuVHRQTaJVkCAAAAQB26GHg6WTiXJxURaJdkCQAAAAB1mEfg6dEsPZel3SV/i4suXsnP4+cO5tetYTCC/eMs/Zala1n6KUu3lHz23ix9FwYLKH6fbwvqaTfbJQAAAACWQNuBpzcKx4lBujQofqjw9wc6lld7svRulp4Ig5HrfxXO9ZXkszEYeT3J14dVN9TTTrZLAAAAACyJtgNP/ybHOpj8/df839/tQd69UPge3xX+/cEwGI27NUu359/lqKqGetrZdgkAAACAJdF24On35Fh3FP52OP+3r8Jg6pSu21n4HnGU7bosbQ+DoP4WVQv1tDftEgAAAABLou3A0yNh9RQNu7K0IUtH8v9/Iksbe5R/fxe+S5yL+Wz+HUE97U+7BAAAAMCSmEfgKc4bHhf7uxgGC/ldztInYTCFQ998Usi3c/n3AvW0f+0SAAAAAEtA4Gk2xfmZY2DfVCmop9olAAAAADpK4Gk294fVI29BPdUuAQAAANBRAk+ziQsUXgs3FixcL0tQT7VLAAAAAHSTwNNs4qKg1wp596AsQT3VLgEAAADQTQJP04ujbn/K0l+FvDsiW1BPtUsAAAAAdJPA0/TeytKZLO0v5N3nsgX1VLsEAAAAQDcJPE0nLlJ4MUtbsrSpkHdXwmBELqin2iUAAAAAOkbgaXK3ZOlCWD0P80+F/Ls7+fwbsgz1VLsEAAAAwPwJPE3udJaOJv/2QSH/Xir8+2tZelaWoZ5qlwAAAACYP4Gn8T4Kg1G2r2dpR5aOZenbMDzdxOOF/PslSzdn6VCWTslC1FPtEgAAAADdIPA02vqSvPk5S7eWfHZDli4nnz0bBgFHUE+1SwAAAAB0gMDTeG/+v/buP2Kr+/8D+FuSJCNJksQkyWRkMpOPkSRJIpOZj0Qyk5kP+ZjMzJhJMhOTJEkkSTJjZmZmxmQyychMMhnJLUni8z3v73XdOte53tfddV339fO8Hw/eZvd9zul6v845rz+e17nfpxhPmuNMaKzL3MnbxXjY3DYuTSEMx3WqLwEAAAAwQQ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AwID8VYyakA45O40kxbiSOtauHYz0txskRzO/D5mf6uxjvTuH5ETwB+hIAAADAgC0rxtEwd4j9dTFeL8aCFxxrUWgE0aljxHD6P81thm1n4t/fMWXnRfAE6EsAAAAAQ3IxpMOOsz0e583EMX4uxpoRzuVM4jOcn7LzIXgC9CUAAACAIUmFyA+KsbSHYywuxs3KMU6EFz9ZPmjHE3M5M2XnI6fgaWVo/JVC/EuE+JcEcVmduDzP3dD4omaP27OjDaGxBNGtYjxu1u6vYpwuxiblQV8CAAAASPsmtAcdp3rYf2FoBJqz+z4sxu4xzWVTaF+3/NUpOx85BE9LQuPLi6el83Sped2dK8ad0txj4PuG27RFrN2zZp22h8YXT6tKNYu/26tM6EsAAAAArWKYPRtKlke3T+bGp8jLgfpvxVg35jltDY1wNY4tU3hO6h48rS7G76W5/RAaYW7V+5UavOd2/X9Xm/WIT9GvKP18R6Ved5UKfQkAAACgVXySuxpyxKdLu3kBZgwxfy3tdzqM5sWZdVfn4CleM3dL84rB+JI5tj9UqcPBzK+Nk6VabKv8rvpS23/cSuhLAAAAAK2+CO0hxw9d7BdfoHm/uX1c+3m/Ug5MXYOn+GXJb5V5vdLFftdD65c1WzK9Lsovrf0x8fsNzXtxdpt/u5XQlwAAAABa3Q7tIcexF+xTfhI17r9RGQeqrsHT55U5Xelyv+q68H+EPP8SobzMzL4O28Qn8OPa4evdRuhLAAAAAK3iWs6pkOP1DtuvLMb3pe0uhLmXu6A/dQye4pcmzypz2tbD/j9V9j2a2TXxdmnu8SnwBW4T9CUAAACA3sT1mKsBx+MO28a1xmeXSHkSrOU8THUMns6F+a1vfSSx/+KMronyWv3n3SLoSwAAAAC9uxzaA46LlW1i6Phl6fd/FuPVKZjbumK81uM+cT3rU6GxJEf8YiAG/2eLsWzEn71uwdOK0P50+IUej7EhUZNDmdyn1SVj3tK6GAOBOAAAADDV4pILj0J7wHG4tE0MiMvrFl8Now+HXyQu47KzGAeKcSY0lnR50vy8n/VwnOMhHfjMrpO+JzSC3TXF+Kb5/8NSt+Dp0Auus27NVI7xYyb3avXaXKV9MQYCcQAAAGCqbQ3pgGNd8/fvhefBcny69/0J+/z/Co1A/2noHGRv7/JYn1X2+yQ01lePlhbj3WI8qGyzaYhzq1vwlPpLhH/1cZyrieMsz+Be/as037taF2MiEAcAAACm2kehPdyIy6HEp6Cvh9YAbsuEzyUup3GvMpcYlHfz4sHqchSdXtYYa1Be9mOYLzWsW/CU+kuERX0c53TiOPtqfp9uDvNbagb0JQAAAIDQWG6iGm7E5VHuh/k/yTsO31U+97Uu9ztT2W/JHNvOrqX+z5DnUqfgaW1iLo/6PFZq6ZVTNb9PP67M9wOtizERiAMAAABTKy4DUn3J4exT1dWffTcF84lPaz+pfO5ul3j5K3Qf8Mw+rXttyPOpU/C0JzGXW30ea2/iWF/X6L68Ejov/zPXeKylDdRLxThYjEvN/vC42Rtnmj/blWldBOIAAADA1IrLTFSDjRiQHwzp0GPSA6Atic+8sct9q18CvP6C7ePT4eeGPJ86BU8HEnPp9wuFHYljPazRfXkv9BeIf6+lDURcj/54syfEEPzzZm9Z0Bz7SzW/FIa7bNIkEogDAAAAU6u6TEgcPzZ/93Pid7fDZIc/H1Y+79897Ftd3/rKC7aPvz8y5PnUKXg6lZjLpT6PlXoR7LMa36c753Fd05tt4flyUbEXrklss7JyPo5lViOBOAAAADC1Uk+iftz83ashHXxM8trF31Q+ay9PcF9NzHX3HNu/3azRMNUpeDqXmMv5Po+1rENtFtf0Pv0gDOaLBOZ2JLQuEdXpha/7K+fjXmZ1EogDAABATXVaNmQUY/kI5rehw7+9tbRNKsR8MKLP16uFoX3Zk7d62P9Ah7muG+Oc6hQ8XUzMpd8lZ5Z2qM3amvaiS6G/dfHp3rFSfe+Expcu3V7LTzKrlUAcAAAAaqrugfh7If1SvvKSKKtD+0sq4zg5gecrta70sh72j/P+K3GMP4uxYkxzqnsgfrrPYy0JL/4yp06q1+U27Xmg3g+9vT/gQhjMWvjTSiAOAAAANVX3QDy1RMjlxHYfhfR6zRsn7Hx9WvmMN/o4xtsdzscvofEE+qgJxNMWhXwC8SWJe29hYFCqX6Sd7WKf+Fcjt5rnIobhKzKrmUAcAAAAaqrOgXh8Gvpp4t89nNg2rsucWmv86wk7X9WXgH7W53G+7XBOToxhTnUKni6E4S+Z8nIN+9CuMP8vekiLQfY/pdrGnrhaWbLqSwAAAEAm4pILqVCj03rZ73TYfueEzCc+RfssDGZZiTWhsXZ4ar5vjHhedQqezoThB+J1fKnm0cocz2hfA1P9kuaskmTXlwAAAIBMHA/ptbLnciOxT1w2YMEEzGdv5XM9nefn2h7Soc/NEc+rTsHTh4m5XOzzWOtCehmfOqq+UHO/9jUQm0M+a9DrSwAAAED2fgvtgcaLnjzdGtJByJEJmM+XYfAvuXsvjP+p+DoFT28l5nK1z2OlvrB4WNN79W5lnuu1r4G4VqnrfSXJsi8BAAAAGVgZ0oHGni72vZzYLy4vsmzMc/o9DCekvxQG91RzP+oUPL0Z0i8r7cfuxLGu1/BerS4N81j7GlgPrC6xdF5ZsuxLAAAAQAZST+rGcGhpF/vGlxamXsZ5fIzzWZ74PBtfsE9cTuVcl8eurif+YIRzq1PwtCgxl5k+j5Va0/7LGt6r1RdqXgsMwqHE9XNAWbLsSwAAAEAG4hPO1TDjpx72/zSkA/VxLeVQXT/8XmKb5ZX/XxO6fwnjR6F9ffJRqVvwdDsxn37Wek+tgb+vhvdqdd31T7SvgUj95cd2Zcm2LwEAAAA1F9fKrYYZH/ew/9IOxxjX06snK5/jbOX3W0L7C0N3Nrfd1cXxqy9wHOWyFXULnk4n5vNqH8dJLd2zvIb3anWeuwKD8Efi+lmmLNn2JQAAAKDGNod0mLGtx+Mc7XCcN8cwp69D57XQVxXj79B4irxsdsmNE13+G+Xj/zzCudUteEqt/b2/j+PcHeM5GaV7lXm+pIUNxOMwmL9UyJVAHAAAAJga1eU/ZsfiHo+zvMNxbhVj4YjnNFP5DEtKn/FmMS4k9vm8uW0MVl8UhFXXvj42wrnVLXiKtX4Y5n6i/0VWJWryfg3v1Zcqc7yjfQ3MsyDQ1ZcAAACA2ouh918hHWas6fFYMdh82uFYX4x4XtVwa0UxNoXGetVxqZTUUgjlddQPv+D45ZeQxjB3lEtz1DF4qi5x02vQezC0r+lex+VSqk/TX9DCBuZxEOjqSwAAAECtvVKMb0M6yPhf83evdHms1cU4M8exZp/63Tiiuc10+Azx55s67FOuxYNibOiwXQzX/yxtu3PE562OwVN8+Wr1S4zXetj/u8q+p2p6z1ZfqPmuNjYwvyXuq5U97L8ljO8lwpNAIA4AAABMrPiyzEdh7vC6PJ4U40biOHEZlNs9Hmv2eLeHPMeLiX/3n2K8Psc+syF6fFI0hrMxFI9Pii9t/j4+cRyfRJ59oj4urTKO9dHrGjx9VZnTV13utz5xfa2u6b1bfaHmFu1sYFJf6O3tct8Nzf6yO+P6CcQBAAAAxiiuKf1DaISj94vxZZj7ac/Zdaw3lf5/RzHOh0bQFY8Tg/IYhsew/d9hfC/cq2vwFL9wKL8wMn4psa6L/S6F+q8dPuvv0LosjJc+Ds62xH11vYv9Xmn2mM8yr59AHAAAAIChqHPwtDm0LnfzS5j75a77K3W4WOPzviy0L2nEYN1I3FtzLYm0JzS+SDundAJxAAAAAIaj7sFTXNbmfmlu8Un/VYnt4vI15Ze4xlCyzk9M76mc82NuhYGLf5HwILQvwfPf8PwlrYtCY2mU62E8LwzWlwAAAADISg7BU1ze5kJoXR4kLo0SX5YZ13q+XfpdXGZlfwbn/aNg/fBRiOuB3wovfhdCvO72KVdWfQkAAACAMcgpeIovzPykGN+FxlIqs2u53wmNwDwG4QszOe9XSuf7rttg6GLYfbFZ6yfNEddwjy82PRQaT4qTZ18CAAAAYIQET3n6p3S+TygH+hIAAAAAORA85WdN5Xy/qiToSwAAAADkQPCUn/2lc31DOdCXAAAAAMiF4Ck/F0vn+m3lQF8CAAAAIBeCp/rZXYx3i7Ep8bv40tDHzfP8+4R97vh53ynG2WL8WowHxVg1x/Yni/E0NF6Susppr1Ud9SUAAAAAhkLwVC+fls5jDDmrofjB0u/fnJDP/EoxLhXjSjH+rlyLH3fYZ3Flux+c+lrVUV8CAAAAYCgET/XyqHIuD1R+f7v58y8m9PPHgPab0ue/22G7BcW4WdruiVNfqzrqSwAAAAAMheCpXu5UzuXG0u8+bP7s29BYOmVSrSnGs9IctnbYbmkxzje3+cOpr1Ud9SUAAAAAhkLwVC+7QmsIuqEYi4pxrPn/F0Lj6eFJd7k0h5NzbLegi21yNq111JcAAAAAGArBU/3EdcPjE7/3Q2MJjJnQCEa3TdEc9pSuxztzbLequc2rTnut6qgvAQAAADAUgicmUVzS5WlofdI95d1i/KRctaujvgQAAADAUAiemFRXS9fkkQ7bxBdC7laq2tVRXwIAAABgKARPTKpDpWvycuL3O4vxqzLVso76EgAAAABDIXhiUq0rXZOPE7//LUzXuujqqC8BAAAAMGaCJybZ3dJ1ub7083eK8a3y1LaO+hIAAAAAQyF4YpKdL12X+5o/WxIaAe9G5altHfUlAAAAAIZC8MQke6d0XR5v/uzTYpxQmlrXUV8CAAAAYCgET0yyl0vX5fVibCjGvWK8pDS1rqO+BAAAAMBQCJ6YdDPN6/JRMb4PjaedqXcd9SUAAAAAhkLwxKS7Uro2v1OOLOqoLwEAAAAwFIInJt3x8PzJ5rXKkUUd9SUAAAAAhkLwxKT7d/O6fFcpsqmjvgQAAADAUAiemHRfhMaLIMmnjvoSAAAAAEMheGKSbSzGH8VYrhRZ1VFfAgAAAGAoBE9MqqXFuFmMzUqRXR31JQAAAACGQvDEpLpWjH3KkGUd9SUAAAAAhkLwxLgtLsaCys9OFOMDpcm2jvoSAAAAAEMheGKcDjWvuQfF2FOMRaHx8kdheN511JcAAAAAGArBE+N0rXLtPSrGW8qSfR31JQAAAACGQvDEOG0rxp/FeFyMC8V4WUnUUV8CAAAAYFg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BE+AvgQAAABAFgRPgL4EAAAAQBYET4C+BAAAAEAWcgqeVhbjaDG+LsZMMZ4W40kx7hbjYjH2uBzUd4psL8Y6fQkAAAAAupdD8LSkGMdDI6D9X/O/l4pxqhjninGnNPdbxXjDZaG+E2xzMX5o1vMdfQkAAAAAulf34Gl1MX4vzS0GiasS271fqcF7Lg31nTAbinG1UkeBOAAAAAD0oM7BUwxm75bmFYPbJXNsf6hSh4MuD/WdAGuLcbYYzxL3qkAcAAAAAHpQ1+BpUTF+q8zrlS72u17aPgaQW1wi6jsmy4txIjxfiiY1BOIAAAAA0IO6Bk+fV+Z0pcv9NlX2+yM0wl/Ud5Tiy0l/LMaBYiwNjXD8RhCIAwAAAMC81DF42hjal5fY1sP+P1X2PeoyUd8RSz05/3YQiAMAAADAvNQxeDpXmc8/Pe5/JLH/YpeK+o7ZriAQBwAAAIB5qVvwtCK0P718ocdjbEjU5JBLRX3HbGcQiAMAAADAvNQteDqUmM/hPo4zUznGjy4V9R0zgTgAAAAAzFPdgqfLifn8q4/jXE0cZ7nLRX3HSCAOAAAAAPNUt+DpUWI+i/o4zunEcfa5XNR3jATiAAAAADBPdQqe1ibm8qjPY6WWBjmV+bWivuMlEAcAAACAeapT8LQnMZdbfR5rb+JYX2d+rajveAnEAQAAAGCenoT6BE8HEnO51uexdiSO9TDza0V9xyvnQPyJ0w8AAADAINQpED+VmMulPo+1NXGsZ5lfK+o7XgJxAAAAAJinmdAePi2c0rmcS8zlfJ/HWhbSyzYszvhaUd/xyiUQX5SY54zTDwAAAMAg/BPqE0peTMzlXJ/HWhrSge3ajK8V9R2vXALxJYl5PnD6AQAAABiE70N9QslUYHu6z2OlQrk4tmZ8rajveOUSiK9LzPO20w8AAADAIMSXIlbDpzendC6DDGxTyzYIxNV3nHIJxLeHwb28FQAAAABaXAjt4dOuGs1l0Et6vOxaUd8xySUQ3x0G9/JWAAAAAGgRn/Cthk9vTelczoThB7Y5v/RRfccrl0D87cQ8zzj9AAAAAAzC4dAePv1nSufyYWIuF/s8Vmod42eZXyvqO165BOL/TczzmNMPAAAAwCDsCYNbF3rc3krM5Wqfx0qtY/ww82tFfccrl0D8XKjPX60AAAAAMGG2hPbw6cqUzuXNxFx+6fNYqXWMr2d+rajveOUSiF9JzHOH0w8AAADAICwK7eHTnzWay0yfx3oncawvXSvqO0a5BOJ/Jua5wukHAAAAYFDuhfa1nBdM6Vxuh/YwrZ+5HE8cZ59LRX3HKIdAfEGz/5Tn+MSpBwAAAGCQUksUbJzSuZxOzOXVPo5zOXGc5S4V9R2jHALxDYk5/uTUAwAAADBIn4T6PK2bWpt6fx/HuVs5xs8uE/UdsxwC8X2JOZ516gEAAAAYpD2hPYQ6PqVziUsuPAzzC9RWJerxvstEfccsh0A89eXcAaceAAAAgEF6KbSHUF9P8XxOVuZyp8f9D1b2fxos56G+45dDIH41McctTj0AAAAAg1Z9WeLjKZ7L+tD+Yr7Xetj/u8q+p1we6jsBcgjEH4f2F2oucOoBAAAAGLQzoT1s2zTF8/mqMpevutxvfWgP5Fa7PNR3AqTWb69TIL4+1OsvVQAAAACYYHtDexh1ZIrnE5fguFeaS3yieV0X+10K1rZW38l0JHGP/qdG8zuQmN9Rpx0AAACAYVgc2pfBuDrlc9pcjJnSfH5pzrOT/ZX5X3RZqO+EWFiMm6E9MP61RnO8mJjfZqceAAAAgGH5NrSvIz7t6/e+Xoz7pTn9UIxVie3iix6flrY7F6xdrL7jF4Pw7cX4MbSHxeVlRd6oQT3vV+Z13+kHAAAAYJgOh/awbXsN5rWyGBdKc4rBbFy6I77MMa6dXn6haFwGZL9LQX3H7HgxHoXOIXhqPGvuc3YK57s5MZ8zLgMAAAAAhmlFaF825WSN5hdf2vdJMb4LjaU+4gsd41Pwd0Ij0I1B7UKXgfoych+F9kB8h7IAAAAAMGzXQmsodU9JgCH7tdJ3HgRL6gAAAAAwAntD+5OaW5UFGJK1iZ7zhbIAAAAAMArxqcy/Q2s49aWyAENyNLQH4puVBQAAAIBRqa7nG9eDtvYzMAw3K/3mhpIAAAAAMEori/E0tIZU7ygLMGCbQvvT4QeVBQAAAIBROxVaQ6oflQQYsC8qfSYu1+SvUQAAAAAYuZeL8Sy0hlWvKAswIItCYzmmco/5r7IAAAAAMC5fhdaw6rSSAANyuNJfHhbjJWUBAAAAYFxWF+NJeB5YPW3+DGC+boXWQPyYkgAAAAAwbh+H1tDqhJIA87QztK8dvlhZAAAAABi3GFLdDa1Pia9SFmAefgqtgfhhJQEAAABgUuwOnhIHBmNrpZ/8piQAAAAATJrLofUp8bVKAvSh+nT4a0oCAAAAwKRZUYz74XmIdVFJgB5tD61h+BdKAgAAAMCkqi6dslVJgB78XuoffxZjqZIAAAAAMMm+DNb+BXp3MLR+ofaGkgAAAAAw6RYW45fwPNT6QEmAF3gptC659JGSAAAAADAtVoXn4dajYqxREmAOx8PzMPx75QAAAABg2rxejMehEXB9qxxAB5uK8azZK/4qxnIlAQAAAGAa7Q3Pn/p8VzmAigWh8a6B2CNmQiMcBwAAAICpdTg0wq74tPh65QBKjoXnX5rtUA4AAAAA6uBoaAReN4uxSDmA0LpUykHlAAAAAKBOPgyN4Ou0UkD2FhfjVrMnfKAcAAAAAADUVfxiLIbhHyoFAAAA5OH/ABc34/28nhtWAAAJanRFWHRNYXRoTUwAPG1hdGggeG1sbnM9Imh0dHA6Ly93d3cudzMub3JnLzE5OTgvTWF0aC9NYXRoTUwiPjxtc3R5bGUgbWF0aHNpemU9IjE2cHgiPjxtZmVuY2VkPjxtdGFibGU+PG10cj48bXRkPjxtc3ViPjxtaT5YPC9taT48bWk+YzwvbWk+PC9tc3ViPjwvbXRkPjwvbXRyPjxtdHI+PG10ZD48bXN1Yj48bWk+WTwvbWk+PG1pPmM8L21pPjwvbXN1Yj48L210ZD48L210cj48bXRyPjxtdGQ+PG1zdWI+PG1pPlo8L21pPjxtaT5jPC9taT48L21zdWI+PC9tdGQ+PC9tdHI+PC9tdGFibGU+PC9tZmVuY2VkPjxtbz49PC9tbz48bW8+JiN4QTA7PC9tbz48bWk+ejwvbWk+PG1vPiYjeEI3OzwvbW8+PG1zdXA+PG1pPks8L21pPjxtcm93Pjxtbz4tPC9tbz48bW4+MTwvbW4+PC9tcm93PjwvbXN1cD48bW8+JiN4Qjc7PC9tbz48bWZlbmNlZD48bXRhYmxlPjxtdHI+PG10ZD48bWk+dTwvbWk+PC9tdGQ+PC9tdHI+PG10cj48bXRkPjxtaT52PC9taT48L210ZD48L210cj48bXRyPjxtdGQ+PG1uPjE8L21uPjwvbXRkPjwvbXRyPjwvbXRhYmxlPjwvbWZlbmNlZD48bW8+JiN4QTA7PC9tbz48bW8+JiN4QTA7PC9tbz48bW8+JiN4QTA7PC9tbz48bWk+dzwvbWk+PG1pPmg8L21pPjxtaT5lPC9taT48bWk+cjwvbWk+PG1pPmU8L21pPjxtbz46PC9tbz48bXNwYWNlIGxpbmVicmVhaz0ibmV3bGluZSIvPjxtbz4tPC9tbz48bW8+JiN4QTA7PC9tbz48bWZlbmNlZD48bXRhYmxlPjxtdHI+PG10ZD48bXN1Yj48bWk+WDwvbWk+PG1pPmM8L21pPjwvbXN1Yj48L210ZD48L210cj48bXRyPjxtdGQ+PG1zdWI+PG1pPlk8L21pPjxtaT5jPC9taT48L21zdWI+PC9tdGQ+PC9tdHI+PG10cj48bXRkPjxtc3ViPjxtaT5aPC9taT48bWk+YzwvbWk+PC9tc3ViPjwvbXRkPjwvbXRyPjwvbXRhYmxlPjwvbWZlbmNlZD48bW8+JiN4QTA7PC9tbz48bWk+YTwvbWk+PG1pPnI8L21pPjxtaT5lPC9taT48bW8+JiN4QTA7PC9tbz48bWk+dDwvbWk+PG1pPmg8L21pPjxtaT5lPC9taT48bW8+JiN4QTA7PC9tbz48bW4+MzwvbW4+PG1pPkQ8L21pPjxtbz4mI3hBMDs8L21vPjxtaT5jPC9taT48bWk+bzwvbWk+PG1pPm88L21pPjxtaT5yPC9taT48bWk+ZDwvbWk+PG1pPmk8L21pPjxtaT5uPC9taT48bWk+YTwvbWk+PG1pPnQ8L21pPjxtaT5lPC9taT48bWk+czwvbWk+PG1vPiYjeEEwOzwvbW8+PG1pPmk8L21pPjxtaT5uPC9taT48bW8+JiN4QTA7PC9tbz48bWk+dDwvbWk+PG1pPmg8L21pPjxtaT5lPC9taT48bW8+JiN4QTA7PC9tbz48bWk+YzwvbWk+PG1pPmE8L21pPjxtaT5tPC9taT48bWk+ZTwvbWk+PG1pPnI8L21pPjxtaT5hPC9taT48bW8+JiN4QTA7PC9tbz48bWk+cjwvbWk+PG1pPmU8L21pPjxtaT5mPC9taT48bWk+ZTwvbWk+PG1pPnI8L21pPjxtaT5lPC9taT48bWk+bjwvbWk+PG1pPmM8L21pPjxtaT5lPC9taT48bW8+JiN4QTA7PC9tbz48bWk+ZjwvbWk+PG1pPnI8L21pPjxtaT5hPC9taT48bWk+bTwvbWk+PG1pPmU8L21pPjxtc3BhY2UgbGluZWJyZWFrPSJuZXdsaW5lIi8+PG1vPi08L21vPjxtbz4mI3hBMDs8L21vPjxtaT56PC9taT48bW8+JiN4QTA7PC9tbz48bWk+aTwvbWk+PG1pPnM8L21pPjxtbz4mI3hBMDs8L21vPjxtaT50PC9taT48bWk+aDwvbWk+PG1pPmU8L21pPjxtbz4mI3hBMDs8L21vPjxtaT5kPC9taT48bWk+ZTwvbWk+PG1pPnA8L21pPjxtaT50PC9taT48bWk+aDwvbWk+PG1vPiYjeEEwOzwvbW8+PG1pPmE8L21pPjxtaT50PC9taT48bW8+JiN4QTA7PC9tbz48bWk+cDwvbWk+PG1pPmk8L21pPjxtaT54PC9taT48bWk+ZTwvbWk+PG1pPmw8L21pPjxtbz4mI3hBMDs8L21vPjxtbz4oPC9tbz48bWk+dTwvbWk+PG1vPiw8L21vPjxtaT52PC9taT48bW8+KTwvbW8+PG1zcGFjZSBsaW5lYnJlYWs9Im5ld2xpbmUiLz48bW8+LTwvbW8+PG1pPks8L21pPjxtbz4mI3hBMDs8L21vPjxtaT5pPC9taT48bWk+czwvbWk+PG1vPiYjeEEwOzwvbW8+PG1mZW5jZWQ+PG10YWJsZT48bXRyPjxtdGQ+PG1zdWI+PG1pPmY8L21pPjxtaT54PC9taT48L21zdWI+PC9tdGQ+PG10ZD48bW4+MDwvbW4+PC9tdGQ+PG10ZD48bXN1Yj48bWk+YzwvbWk+PG1pPng8L21pPjwvbXN1Yj48L210ZD48L210cj48bXRyPjxtdGQ+PG1uPjA8L21uPjwvbXRkPjxtdGQ+PG1zdWI+PG1pPmY8L21pPjxtaT55PC9taT48L21zdWI+PC9tdGQ+PG10ZD48bXN1Yj48bWk+YzwvbWk+PG1pPnk8L21pPjwvbXN1Yj48L210ZD48L210cj48bXRyPjxtdGQ+PG1uPjA8L21uPjwvbXRkPjxtdGQ+PG1uPjA8L21uPjwvbXRkPjxtdGQ+PG1uPjE8L21uPjwvbXRkPjwvbXRyPjwvbXRhYmxlPjwvbWZlbmNlZD48bW8+JiN4QTA7PC9tbz48bXNwYWNlIGxpbmVicmVhaz0ibmV3bGluZSIvPjxtc3BhY2UgbGluZWJyZWFrPSJuZXdsaW5lIi8+PG1zcGFjZSBsaW5lYnJlYWs9Im5ld2xpbmUiLz48L21zdHlsZT48L21hdGg+hZHXTwAAAABJRU5ErkJggg==\&quot;,\&quot;slideId\&quot;:278,\&quot;accessibleText\&quot;:\&quot;open parentheses table row cell X subscript c end cell row cell Y subscript c end cell row cell Z subscript c end cell end table close parentheses equals space z times K to the power of negative 1 end exponent times open parentheses table row u row v row 1 end table close parentheses space space space w h e r e colon\\nminus space open parentheses table row cell X subscript c end cell row cell Y subscript c end cell row cell Z subscript c end cell end table close parentheses space a r e space t h e space 3 D space c o o r d i n a t e s space i n space t h e space c a m e r a space r e f e r e n c e space f r a m e\\nminus space z space i s space t h e space d e p t h space a t space p i x e l space left parenthesis u comma v right parenthesis\\nminus K space i s space open parentheses table row cell f subscript x end cell 0 cell c subscript x end cell row 0 cell f subscript y end cell cell c subscript y end cell row 0 0 1 end table close parentheses space\\n\\n\\n\&quot;,\&quot;imageHeight\&quot;:162.169164882227},{\&quot;mathml\&quot;:\&quot;&lt;math style=\\\&quot;font-family:stix;font-size:16px;\\\&quot; xmlns=\\\&quot;http://www.w3.org/1998/Math/MathML\\\&quot;&gt;&lt;mstyle mathsize=\\\&quot;16px\\\&quot;&gt;&lt;mi&gt;w&lt;/mi&gt;&lt;mi&gt;h&lt;/mi&gt;&lt;mi&gt;e&lt;/mi&gt;&lt;mi&gt;r&lt;/mi&gt;&lt;mi&gt;e&lt;/mi&gt;&lt;mo&gt;&amp;#xA0;&lt;/mo&gt;&lt;mi&gt;z&lt;/mi&gt;&lt;mo&gt;&amp;#xA0;&lt;/mo&gt;&lt;mi&gt;i&lt;/mi&gt;&lt;mi&gt;s&lt;/mi&gt;&lt;mo&gt;&amp;#xA0;&lt;/mo&gt;&lt;mi&gt;d&lt;/mi&gt;&lt;mi&gt;e&lt;/mi&gt;&lt;mi&gt;p&lt;/mi&gt;&lt;mi&gt;t&lt;/mi&gt;&lt;mi&gt;h&lt;/mi&gt;&lt;mfenced&gt;&lt;mrow&gt;&lt;mi&gt;u&lt;/mi&gt;&lt;mo&gt;,&lt;/mo&gt;&lt;mo&gt;&amp;#xA0;&lt;/mo&gt;&lt;mi&gt;v&lt;/mi&gt;&lt;/mrow&gt;&lt;/mfenced&gt;&lt;/mstyle&gt;&lt;/math&gt;\&quot;,\&quot;base64Image\&quot;:\&quot;iVBORw0KGgoAAAANSUhEUgAAA84AAABaCAYAAABpCg+QAAAACXBIWXMAAA7EAAAOxAGVKw4bAAAABGJhU0UAAABFxpIngQAAKohJREFUeNrtnQ+EV833x4+1VrIiK0kSyUqS5bGSlUSSJIkkeSRLVpIk8ngkyZIkSSJJkkSSJIkkSRJJVpJIkqzEylrJWp7f5/x27ndnb/fOmXvv3Pu5M/f9Ynx9e/Zz/5yZO3POzPlDBNpBD0QAAADAAQsgAgDdBAAAQAh0tdqWVjvcarda7Wur/ddqRyAaAAAAlnS0Wl+r7Wy1s612t9Um1HqyCeIB0E0yM6/VtmEoAOCE+fieQNZFaEApNcOtdrvVvqiFKKlthcgAAABozG21Da22vdUGW+2KMpA/ttqUYT3BSSGAbpKNHa022mqTrbYMwwSAwtxTc8j9VlsMcYA4B1vtZqs9brVxwyKU1Hii7oQIAQAAtNgvGMamNgLxAegm1vAm0x3tnZ/Q9EkZAKAYR7Xv6mer7YZIgM6DnEpONFEDAEAe+lvtUav9Uo13d/sgFq/hU743rTbWar8zricXIT4A3cSKja32XXvfm4RDDABcsplmb9hda7U5EAuIE8WenaHpHVtpcToGkQEAcrA9ZU7h08pdEE8wdGnGtLSebIe4AHQTkWHChhMAVcBzjr5BxV5RSyAWkMYOi8WpH2ICAGSE3QlNrpd8UrkCYgqK1cJawhsm3RATgG6SCrtmP4m95zkMBwBKhQ1lPZcCG9IDEAtIw7QwjUE8AIAcHLBQfK9CTEExR+jvVxARgG6SCif9+hx7z7MYBgBUwqKY8cyb+8i6Df6gS1icbkFEAIAcXLcwnH9ATEExV+jvMxARgG6SyBqa7S7K7QqGAQCVG8/fYt8hkoaBWWwUFqe9EBEAIAe3yC7BDwiHDUJfo6whgG6S/N3Ew1ruYggA0BY4hOxH7HtEThbwP44KixNqmwEA8nDBwmj+CjEFhck9n+ObkREYQDeZzfpWm6A/QxqQ2ReA9jFAf5ZcxMYv+H/uGRamDxAPACAnmywMZ8TvhcVtQ18/h3gAdJNZsHt2/KSZ3bUXovsBaDtDsW+Ty2n+BbE0Gy79YKrBeQEiAgAU4CWZT5t7IKKgMGVRPwXxAOgm/2Mp/RnTzCdc69D9ANSGeMjZKE3HQYOGso5QbxMAUB4LWu1ZwtzyWimOIBz6hfVkE0QEoJv8P1yq72PCe51E1wNQu281niyMQykQdtRQTpA5Hq0LIgIAOGBtq+1rtUGajukD4fGvYT2ZpOlTRBAW/C3fI/enpKHrJvcT3usNhhMAtWRrwvd6HmJpJs8Mi9NTiAcAAIAlTw3ryWOIJziWtNpP1b9D0E2sOZayGbASQwqA2pKUcwFeVA2jk/7MGKe34xARAAAAC7qxnjQK9h54ofXvKugmVqxOeTecXgFQb5YnfLvswj0PomkO28kcQ7QWIgIAAGDBDmE9WQMRBcVlmp0FGrqJ3WbDu4T34VJUSJIIgF/zXtQuQyzN4bxhYZqAeAAAAFhyFetJY4jXV74O3cSKtLjtYQwpALygN+Ub7odomsFbw+J0C+IBAABgyTesJ43gQEL/7oJuIsLx4EnltThpHmo2A+APjwiJ/RpJD5ldofZDRAAAACxYIawn+yCiIDiS0r8u3YxD1U2up7zPTQwrALxiT8q3vAeiCZtdwuK0BCICAABQwKCK2mKIyHvOpfSt65OWEHWTlYb32YyhBYBXcCm8yYRv+ROh5GLQXDNM5J8gHgAAAJY8MqwnHyAer5nfag8M/XsGuonILUqP14aiDYB/3CN46zaOL4bF6RLEAwAAwAIuHTRpWE8uQETewtmrP5P5BNh1HdPQdJNlhNh/AEJjMOWb/gjRhMlyYSHcDhEBAACwQCodtA0i8g6uyX1O6NcosZXLE9MQdZOzhvfZi6EGgJcsC9WG4rgSPja/S9MuMbxzOqdkBYJdiXodXOuo2rngheknTSeWWOnoOQcNHc7FvbtyXLNPLbSvWu0XTWePHG+1h602RPVxR+JYu9007Q7G7oVj6lkn1XN/bbU7rXaw1RaU/CwsZ45v4sQ5XMrlseprW1bT9A78V/X8o2qRnt9AWYL6skjNjcdo+oTlfattKPFePL/daLXXag76rea1X+rfeLzuEr6Tk2o+bFK22wVKLiyfJ2ouir5nluPTVjueILeLgmHV2dC5nu+/pdX+VvMyj/1nSpaDFr/nutcnlP4yqo1j/t9v6t+PKWPT5Rjga/6wMJq53Xcss9B0k05BlssauB6wTDYpHfeOmmdc6eXr1PeW1DYQqAJeM3eoOe+t+t52Ohw7PCd+UfM423SnK9R544ymfNfPfPkQB9Sif04zlJNeaEeJSseYusfWgte6bVBCXAzAW4aJPGuHr1G/kRbYEaXUtkshPErmEhdJjT/4fx3cnxfm/tj4/J5yzycW1+tRhoEpprAnUFm2gzUZ39VFu+up4bUlthE0kaIAu17olqt5bSqDjKeUMcgLMZ+KrlcK3WltzIZOh+qvpxlk911t2kV8NPztkzaMwarmpy6ljO9Q97yuDMlRC1muMVzzCMnu0UkG7PICMjulNpWmHM9jJxuum+ww3PdHQ4woXhMOK53lXcIY++JwLhs1yPs8bFrnLFdjfFjpLGmbRHcc3e9OyvV5DLUjaeBtw3jrrWOHbaTp4OyxjBP55ZKe5ya5qWnYZ7HAF+2QccP1j1teY55SjrPIfoSqPXlepvp7MmEB3q0Zl6ysDBrkknXMrFVyjE7XsigjJ4RrrzMY3WXGgrVLlnXgRBsM5901lkfk6XBDzcHvKbk+aVp76fh5hig5xpZPFPn0bJU273Sq7/OkoGT9p4yvUJmjjL0kGbxWim6fJrcVSvGM/uaz+tYl19pjgc71pwp8299Trrldjdm8152g7G7xSyzXk7wtq8tiaLrJXcM97wQ0nyyl6VPd80rveZ1hTbju6Bk2CffZSqAoA2rdf5VxzZ9wcG+p5OE7yueRUoR/Dc8zXMcO3Kwmpag9pPRTZr29KulZ9HscKnCtLRbvcKVEw3ytxTXWkDmBh6kNVTA2WEk6l2Cwshv9esPvDpGbBCh3CygaJnei3RmMcFexZ+2WZR14WrHRfLzm8vi74Pudcvgsx1PuwQb9XOG33WQ+4Qo1cQ/HVX5LWRsHhN/q8cyDaj439fVfgc71y9X7c9uvDLURy/F/LeM4zNq2ZJDf7pLnsizhZaHpJlLSvNMBzSmDNdgkNp3+5XXzB3/aJw80u+uBpd31HxUPKbGxjQ5WLA9Tfo/PvnQqGwpnqdpkFnPpT7eqIqdq8y2Mo28Frm+qt/nL4vd7Mu40xdujkscAu7In7aDfUQqKiYWG576d4RnWqs2UheqevUpZ/VhgbOYxVlYEIMt2M5fcuy+a2k1P5lnufz7Z6VdjncfnY8t3XO9wEU+6Pp+AZ4mZSyt/czYwpYdPhZ6lzPtZjIaz2jxwz9DPYw2Y67Osr0mnsIvVeNXXgOvqb3q0722FuvaoxfVZ7q5cj03xua5dX0PTTbYJ99sV0NzSqb65bjX2tpBdcjlXdbnnCZsUzwiUqQ8csOjnomGmvRb3eFHxuy8Wnqffp458I7xMn8N7nSlB+b1Csrt2Xkz1GKUTlmMJBvwRNXiiyUt69vGS+nwezXaX19vFDNcp87kXCZP7w5Tfbc2pCPQHLMuq2FGh0fyc2pdIyRXS6fwvRxuXfI1PKffYl/FaXTHjJUTFljc2JlI2YVfnmMei73iSqj+xr/v89EHYHO3SFEH95P+ShcHL8cjvqJqQtNVUretraLrJBeF+6xpgVB0WZOAqvlnyfDlBoGyOCX3gYiP6pYV+UTWmg5WTPnWg5DbiSiFanSK0opkmuwXjP+/g6BAUHVPh7nicJ28YJLlCziH5VNU1vQZl5WLGa5X93KZkJf8k/H2/6u/ob9gw4Z1+KS4tr2uST7KsAknZctXYa6WH/Oea8J6ujCnTZlIeOSbFx20OoD86DWP4C+U/mfxoMab3NHSuf0Xy5iif/kenxxzXPJDh+itJ9oLhdyiagO+QsL643OQLUTeREtQ1wXV4PlUT3/yCqvFyAuZv+CtlPxjKwkoy50FoR0LPT4bnee1TBy4UPqIzju6TZtyOOLj2AsP18ybX2SjIJa00gh5HyK5bUlr/spME6PCubVqCuHsZr7W4gp0skztrPIZrkaZcTcYU0bWCnJ81QJbtmBT5pItPoZcXVBz30WzXyuUUBlJ8//4KDPS8xGNU53jeF7yB8JzSE1QVKYXzwMJwdp2p2If5STIADyhjIppXXlG+Ulj3K9i4MH3LTx33bWi6SZewudGEjP2kNoTKjm+Wkka58nICMsMV6H0bKD2u+lsb3tkUrjTlmx5h2hF3cephisdx5fIzP2U340LO65kygX5K+c1g7G+WWigOVSVn20yzT2PjGfa6M15vl+G53zh65jHLyb2DZrulJGUnvUTu3MB8lGXZ6DE1vIHhKtHROk25nqKw6ktK9V9dlYwwnebkVZKOBqTYstH63jDXFB3LkuH8zvH7+DI//WVhAD6hmdCM7pz32WthON8ouAHwi6pzfQ1NN5E2Ar42xJDaX8F6cJqqrTUO8m+UuFr/11LyyXM7MtVfp4Cyud8kc+mBIiwms7vAVMkTcN6sxM8pW6ZuPfkOK6o2O+NLqRrXnM2UvrOft2TXHcNzX3DwzJ2G68dPTPQkd0dTrsc7WXHXb96J29MAWVbBkCbTlY6uyd+H7ma/j8JBSt7x0eG9TEr9QM5rrihJiW6H0WyqA+wiVOmR0NcuE0f5ND+ZDIX3NONWzMb+vAL3saktX8RNcB1V6/oakm4SN+qbbMyZ9HAX8c0dJIetHYY9WxkdZE7Qt93hvZLm2mNteGdp48ar+HpTfE7R04R7FovWXIcDUb/uD8p3oiJlB44P6FXa5sB7sncnk5IpDTrabTIpzkdzboaY5OMikYdpF/pIyt/Z7KBtVXLlrIU9DZFlFdx1PBl30+zEPiGVIyGSE8G43DApKxTnJ/ldimoBmb2tXBm0Y1TNLrtv85OprFTkQfST5NNRCSlet6jrsak+qWvX15B0kwjpFOo2NYMvJW9UbLf4DlbBnq0UUziiy1KUSR4kfW14X8n7x6t67VLNrwU5r7uTZk6VP1ZgHMQHx+kSJpgpmu0ypruI88nFwgz3uUjl1vVcSmZ30Lc5r3uhhGvGOU5yBmyWfZRp9SuVmzDKZ1mWTbRzyi7arpK46O6t9yg8ngjf/jaH9zIZUz8ovwtstFky7KH8+Z1fk9nTylVCJ9OpwqSj+/g4P0kbCi7r1kr3+V3St3zX8bgNRTfRkWLQrzXAgFpUwXcgrTk/YMdWzsWKjMi4bfSxTe+7kwIKy1ggvEyejKndmlFzlszuXq523Ptii0jenWqTshCvffZQm3SyJpAxleIomhyAd6alUhx5Fr9VZN7x3liyYaHL5XLBMdoUWZZNrzI0jju6nl62jt2AfU88FWeO0O+ujKkIqexV3p3t8+RvKar7gvxXOpw7TLJ/3ND5SSrf5CqzrK3hnDdLdCeZE5y5dn0NQTeJ80Xom0sNMKB2UbnxrsssvoFbBKpmt6E/vju8TzyfxPE2va9ULnaKPEtOZ9oVz6MYRcmY+BSK45OuUblxZESz3R+L1Ic2KSF6rbF/KH/SImmHsehuk1TqJo98uujPbLp6u+qoHzsNClskFz2xwvWSvw2fZekbf9PsrI8LA3xHyQ3yseP7SXFFU5S9PjGzXilbqz2T/3FBHi6VCsmb62hD56cjFor8igoN57wnzpupWtfXEHSTLLont3MNWPdM37CL+OYzFt/A37BjK0fKj+Dq0ECfbyfbqFdtthiHXlVNeWs5IdvQT3+WVDlpuP4hR+/wRlss8i66UnmuKNHHGs24O5DjPvuovCQNkjvEVM7BaYpFeu3wI99muM9B9TeRUsfufmW6aPsuS58YoJnTG47LWxnoe16twJjSsUmOxK5b3Q0YY+sFOXwgt6f9UuKjvobOTw+F53bp4txpMf7HStiUcu36GoJuEqfDom8GGzAvlRnfPJfMCXpdZ3EG9nQJfbLF0X302t3tPJTZYDEON/vUgXcdfbg8EUa7onoM1N+G6192pHS7uJ7JZSZK9MEKZhQ7lDdxxS1h8OQ1GjiuaZTcu+ScFJRulztY5w33Wh1TRodK/CZCkKUvcBKi775OnhmRxlQZJ7gfLBasO4GPMf6ev1akqETcKNGw8nV+kuo3/0duy871WIz9vLWWX1F1rq++6yZpRp3UN3sDn5eWU7nxzYctZPwJNmzbMG1quPACiNfuXtHGd11kMRZ3+NR5V8i+/I8JPcNkv/bvpqQWNx08fxQTO6E6pwxF505MVjzZ5C2TYUqMMlrg+S9YDMys8W6mQu3vSjD00pR8llmnpvyWnTwrBFn6wFya7fFyMOB37RfG0/eS7nvQYix7Vw7C4RpXxHjKu2Fxs6Hzk1S394vjPthE5cR3spE6VaHB57tukrb503QXYskrpchJMG+mfLaQ8RXYr23jQcn9cpHqE8febTEW9/jUeSbF6rPlNTgBQRSvciPD4lW0Tp8eR/ZvwWuZdvCHtEWfF8w1Oe/xF5WTRXKFsJBHZT5smSMs1vfIvXvnYkG50XdPN5T4PYQgS1/QS9ZdDPxdT1B19VF12CXsm6XxHKKiOlCCkSkhudbubuj8NCw8t+ss7bss+j5PGT0pV4Fr11efdZM01hEM51slbiINkt2cv4NAuzDV7y4asrJAs8nyhu1UbTjv86nzTIuLbeKMqCZZ0qmvSYkYKagQRq5JRePTeoUO5dOi6LSzSI21o8J98hY+v0vu4oV4AU1LRDJB5Z0KDgrKwWeqpkRRCLL0Ad0t9GED3veVMKbKzFA9ZKlE8QK7KTC5v6VqE7LZKK09DZ2fXlJ1rsCk1mpJVnkqe5hKybh2ffVdN0ljI8FwNp3wF9lI7SA5Y3k0388j0C5M89P7gtfWNynrkGTPJjTDq5wGUrYzqT6rHsN8LOUjTrv2uCPFu6iyt5/Mp+4XtMFcxEB/ROayGHlq4a6wGJB8bSmpCytz5yn9NIMN1qUljkNT2bKTVDz5W5Nk6dNmHW+ehX7iLrklTqm/KZMRS+OZ5+RVgch9j8X7ri/hvqaSV28aOj9J7s0jJfTDHYvvLs96bnLDd+366rNuYsImWVDIhnMfleeVcpTs5vo3BNqJqSRVkfryfHj5i2ZXN2o3XRbj8ZRPnbeY8u8C8wL8g2aSh6RN3L8MC1ce9DqTLlwcTQusviPfX+AeUt3HvKdulywG5A3D79nN/qyhj/iUYF3JY5A3VyYoPZHOG6omHicEWdadfk0+39X80+QFMspWXDZ/kZ0yFbkJLghA7lJitDJyJcwV5vkzDZ2fJPfmMuqL/iT3se2SG75r11efdRMTKxtuOB+ictz9WSePTrKl8X+GQDuRahvn3ay6UsNvaA4FduIslWwwZbnVa9BtM/ydKUnB3BxG1oimeLsoSTRB5SdRkE7282SJ7jIoQXqLn8jz6dY+pTiYFsuqjDxTvNOotslS5iltKLKsM4u0/vxF7mNL64qUrbaqndbTZG88P/Vc5tst3vFACfeV3LQ3NnR+kox+155ENqfzR3Jc1xTaVobniK+6iYRNzGPIWbXvUTnxzdF3xsbz4wK6PSgfaY7KU7Kwr6ZreHAxziQsyDtTfrOB7HckTa5rWRdsXflzEXfTb9GhPx0Y6OeEe+Q5edtr8ezftI/0oJpM01zmOD7rJFXvRnzS4j0ul/wMociyrvCO42sqL2aurnRYKL/rK3oWNr5sXbZdJFxsJ89Idmkuw4XtBcmlg5o4P5lO/z+UcL8jFvLKs+aaEqm5dn31WTeRsKmxHWodZ54DfpP7+Oa1sU3BcWH+6yTQTiT35Tz5FyLvTNY5lnlmOO/xrQNNNS73pnR4lJjLJmPbbUeDYz3ZuaRl4RiVk3kzjilJzcuc17xn8ezct6ZEEa+VAtXO079XFu9Rdg26UGRZV247/p58QYrlK2JM5aFXUKjiJ2g+xjsvt3i3MpIMSnGLdxs6P0k1PIdLuKe0cfIo53VNGa5du776rJvYIGWHD7XSgpRRPE98M+vk79Xvn8d05aqSIoLsmDZQsiYM1d3/65Z41qb8nHcZ3h8aXuZ8wt+fzLhYXHUwOBZoixYrCK5OCx4Jncn3nFPwHj0lLH6sbE+S/elRlHDgmVqQdlA9kgbMs3juRyU/QyiyrCt6KaarDXv3s8I4utOGZ9qSYZy/8Xy8Vbm7fYPKcQ33fX76W3jWNY7vt8RCPnlOc3pLuGaIuokt36m9Xmbt4ji5j2+OPDF5M2Kl0stD9SYKCVMYaxaPCz5dnqhIXy5js8jL0AFTAop4/T69jiRP3DYZcU1Z/g5ZPqPu7u3KtVFKiuFq4ZDqSeapsbae7Ny4uP7xdrXod9Rw7NnU2izblTUUWdYRPdb0KTXPPeydMK72t+m5bMIjqiiVVQZvqPos5ktJPkFb0dD5yRTj/70Nhkle13BThmvXrq8+6ya2PKBqa0fXhSfkNr55tTb3nLScA9dCNakFpkPLSxmu85xmkukurOF7brJYw5b71nmmnfLbsb/VY7hskzeYyoLY7Crq8UrDFXYmu1G62Km/Tu4zux6m9scFu+Ca8A4fK3iGUGRZN/poJn/CByq/5FLdWGwxrpa08fmeWhrOHzyS+UJqzyn6VeGenxo8P32v0DiyqWGbN9OsKeTsScWKZp11Exf3TtI9Q6BT2GC7nmO8v9Xm6S6LOfAXVJPacNvB3Pgv2SVpbidSBvEp8vAw6rLhhe5rfzdE+UqobDNc/6bw2wFtonEdbzMsdOYlR/cxxUWdzHlNKVOvLzEDo8I7/FPBM4QiyzrBoRXfaOZUaVkDZTBUg00hExx7OmZpPPuSFX6nxbu4DhdYQfJp85WGzk+rK35uqXZ3kXrRptwArstp+ayb2CKVZHpI4SGFyWSNb9aNpgH1b1L5wzsE6sLVghtHa7S157zH6/J3HzvvH5JrjLKSpdeFy5JgZL2lYZ6kfEcTOyt4rk9nXgqd6SKJipRyPm/9RSn5SRUJtcpWqnhCqKLObwiyrBO86x15pvzWFvSmISV0qkPyG5tszdzOeiLz81R9fPMDi3tub+j8dEiY313HXkuhERtyXlfKcO3a9dVn3cSVEfktwDVB2hBZkrH/ouRSFzJstA0R8GE83Bd+y/ZR5F3DCXbrHAYn6Rl3few800uNqb/RXQqyuleZUpGbdoD1WBDXLgjdZD4lGHF0n4Ml7bJIxe3/o/rHk0olQ6rK/BiCLOvEDSo3CZMP2MQoFi3JtUYpSUWTK720GP/PPZH7XYt32ejwfjvILjt5V0PnJ9Pm0QvH95KSkN0scG3TWuU6M77vuoktc0lOcBcaz8lNfDOPtyiO+bOSZYTkxYdDAD9sLynJ1xPtW11U8/eUcqqc87HzTK4dnKlta2yRyHoK2GG4/njKb06RObN32QqPq6yDJsWhSEmt3xbKVN2Rsobureg5QpBlXdBLqBxvsBw2k1xHuKixs9/RXLXWYvxPeCL3Dxbv0uPoXvMtlFRuzxo6P0nZwE85vBdnl/4qGIJF+t3kVeD6tMR33SQL74V37aJw6CJ38c26fqyH0UiZ30M8xfeZnTk3ryLPKh5PGzx4TymfwU4fO880UU/FFqS8cS8ThuvH0Q31slwQLgkd2VuB4rC7wLWlmLq6G3vSidwkFS+10RRZ1gX9u73VcFmcE8aTi2RCV8hdEh2plvqUJ3KfsPiWXZ0ORtUofgn3O9HQ+UnKBr7J4b2GS7yXtI67rpnqu26ShctUjmt9HdlGbuKb9dI+8RCafdTMTOUh6ExJlRKS0LP7H/LkPaWwtUWhdV58B6Q75z1GDNfV3Uw4JfmYdr+yYlxNJxOusklKtcukd+MFNM0N0/dTUmkRqTLmASfOxVlFM8lz2AWzq+HyeE3FSslsIbk8Q+SW/NXB8x6kMNwmJyv6lg/QTA6QESo3sZqv85PJPW/S4QZGn7C5UPRke4Mg+5WG33IM98OMhrvvukkWpNN130rhmThLxeObF9DMQda7hHX2JuVPxsf3/xiYzOvOpoxr7lZPN0FM9ao/+dp5klth1A4XuMd9C8VibkwJ2VjS+y4S3tNVNklTPUkpniVyeU3LJG4T91ZWPbceKh5zfoGqTeBjwndZths9ScVn9f+bzBySTwn7DL9frsaktKC8oXxJZdI2PkzPO+qJ7Ks4nV2vDL9J1Y9S6RfJQOR14rZhs8nX+cmU1Oy5w2/NZGi6yMxs2gCQYoGjkxbbZF4h6CZZ+8+02XU6oHXBRXzzY82oWpXw302l2Ez16ztoJtcFKohUh+RaH9/A+6XNn77k3ekQ1uVLvnaetKMaKcRFdohNO2Fb1d/o2QDLLEMklaxwlU3SVOjelKhkizY5prll2WRyLWMCXKntHq0vcB2TslOlm3YIsmwnnZpCwJ4iSDwie/CYjFD26Ini/iTXPf0kcr+DxS2ErJe/LL7lRQW/2TFtjZIyA0uZUfdZGJI+zk9SPKerLO1XyFyvu9vBPZ7lXMejaiXDDdNNXK6/XmbbTVkni8Y3nyZzZuweYeyYNjqi8ACXpaqGlKE/rnS6cfX/D1as39UZKUFetJm6lmY8+j6TuzwdVbCcqgvZqRSpYLqLE0BTLAu7hhym6urMmdL1u8omKcUQHUj5ne7yaiobcNaiz1zXK92mPdvTAjtei4Xnvlfx+PdZlu3mGvmVpKIKpAySppq+Dy3nwC5yf7JWxLW8Lrwt0chcpdYH3dCVKgMcNVxvE9mVWvRxftpegaFviufkjVkXni+SwbNHMDDfU7awlRB0k6yYMgv/CGRNkLw6d2cY67dzfnNnhGt/JzeeK/zdSTkzvpG/hwWuN1RMcuKNPw6J+Kn10TLP3tEUjjFObisSVEq30Hkuyh/sN1z/VmzB6y75fUfJTWZDE9IpfpKRwSchUfzKzYLXj05uXQXd68lXeCe/SP3NQapHNu0QZNlOjsS+4W4CRDNJo7KWobpC9hmAB+hPN7wi7tpdVH5Coiq4afEt59mYW6eU+Hj5D6lmatpmEp8gRInMtgU4P0mhOEsdzNmTBqPZleu6ZPAsNhiY/E2ubqBukpW5giG/mPzn3wLfg+7V8s6wzp4Q7rE1ZV6bJLdeK4/JLvRzkjw+bXSISUZcYm9MMzL7PXw/U+LGKz53XFeODy4ruyw+JN5VWV7yu66gapJR/EPZyizMp5mYxXeWRsgXC5kWzW7Mi9bz2CZK0Z18k2FhisMpE19l2S42p/QdJ0s66ZGhVQafhXE0N+E3ehZum9wOSacLRZIgmZTpxx7Jfr+l0vZXhmseoZlTxymanezrBWWvr9ynKUOnA52f3lF5ieb6KT3u+wW5dWM8Ttmy3rKB+U399yMN1k2ycpXCThB2m/LlXdimGba8cbeswD3iG2B62ImrRFP9lvNv1MYC2RgpglRdJpozfd1kMIVirA111+Olo+vbZO7eXMF7HqzIaJNOnXT3hB6aScwwRvauGIctJ6e8dR+HYgrKKweGHr+3qWTMszaNfx9l2S56yS5h0RMyJ8EKFSkLcvx70OM0hwvMYxOU/9TRVD7Lpz5cSHYJwr5ZzLOrtXk5zTV3PMM8zwxoyuqtQOcnKfSrSBZ4XX5JJ7Kus/mblL6nCUZzlLvjQcN1k6z8RWGXUPokyDzpW/s3ttkkZeeXwlR09LCTjw43Q/ZRNsPZ+1PHCvQFG6+kutJheL+3IXTeZMk7AlL20X8qes87FWwSMNKpU+SOvEFNXLaTY3xQjlhOTtfJfieen+kN/ZnkxsXkKpXBONLGD9w3WbaD+RZKQFmZYH1BMtx2ad+CPjaynOxeS7l2nprOPQZjxMe+u2Y5LtnoZfdGPaEdezwNKqPIpqqEVP7qtJpb+LTnmKZE8KbSnEDnJ8m7LG/o154UJey36rMyMCWbixJkcd/spBk36085jdyQdJM8vCS/M/rn0a+jdkNt+nQoI+l1DsNJMsD48Koztkk2QdnDCaQNuKyGc9XJYOvGONUrdNElA4b32hdC5yWdArpM0jSH8mVxdG0cmRbCYYf3msoxgeTZVVpuUHqTTqQuqAlUV4y61CJ5LEE5myK3iYGkxEntTHzgmyzbsbnwJMe4jrKj5k0CsVjJ1JcEauM55POWssWS3iV3ibweUFgZbRfn7ANT2+9wnn9Eye76ocxPUpw53yfLaTZ/F2muvK+pvEz+C3L0reRO2yTdJCvbKAyvlzyGs8mo3FFiv253/J67cr7nVmou4w7X8rqRpu9/JY+TgumMJXywruONkz7sNxXuNq2l6tKiZ1HcJgtOYGsyKFRZ2hvHu5HMK8F4aDc+ybJqLheUQdYNMlb4b8e+Ex/qet7LKJc8GYA/kt1Jp4keZcQFVVtRsdPRd/tDWBd+ZrxeUXdiH+anUYv73bfYCGM5HUq5Hv/bUMljaA1lj9fMm7wnVN0kKyMVbBy0g/c5vkmeWzZmuEdWT7Ayvp8eMofihXiqWtb3GEIN87Tv+VAonRd/wTJc9OJKBsdYVJkY4F9hgXC5A2LrLsgycOECtZTkEgC27WNJE9k84b51WRx9kGXVHHAkjyw7qGmui//UXFZ/Z5DHc8oXS6q75f1Wc+vvBIOc4yZ7Y8YI7+6fT1FwvimjMwR2k138mMm4k2LGbef5CYeKap3npxWUzctiF814WvD6y6e1fMJ2NUWh/K7W8SpCXdiw/2X5Lpy8bSV0k8KklVT66vlcdIqyeyBlPbg6neH6gyXPu1lPv4/CcA5q45pZndLXnymQ02ZSSoK+mJZxCvwypuxVnVHN5Gb6wPG9ltJM8gVTXIvrBFF7aSZBSVaXID4p21bioJbceOqWYa/OsqySjTQ7edslZZBxUo+HlN0NzaZ+Y6/h9588kNlDQQaskB/POT708oGHY9fgjch9qp+y9MknpbzMpbBgY+ZpRlk8Jfsaozbu0zeoePklX+angyR7QmQdm6yEP1IKedXz6UGL52Mjv2jiriboJrakbQr57M7bTXY15r+rebijpHt8pmrqJ/O8e1nNTzabl0HEuzoynK8G8l7nU/p6R0idd11bVNeUdA/d7XJbAz6IJcq4+KEmDz514BMm3n1cUfK9+5ViznGKX5Wi/ptmTqdG1H87RTNJIwBkmcQjpcysSvnvnWpTxFYhZhlK8bxbBMXfB1jpfqGNl3FlUHMCvCIlczaq650R/o53fM+pvpvQxuyEUrBuqWdpQubzPvV9PqCZ03ldFhxGMJTTwO1V6+d4rJ+PlWQw13l+kjI2z9dkdkw913ftmfl/v6h/P6uUrHYnDtqqxs14bB0frmAdD1E3sflWbbKY+8YcZRS/0OZjHu/v1EbFLgff5hw1F4xo39So+i73UT028jvU2qP3bSheTnnQNzvOBfJO8yjZo+1JaJ23VS2yZQ7gfWqR3EYAAJ8mQdsFt4/MJVxsa872GH47ii4BoHZICa7eQUTAkispY2gNRBME8XCm3gbLgr1w2BNgV0DvdIKSw5WWYegDAEAyHBsnuY3tF66RZoBfhXgBqOU3b/reL0NEwBLeOE1yJ38G0QRjLIYSvw5ms4CST5sPQDQAACDD7sppmYc5dtGULXZ9ym9WQqwA1I7jguG8AyICGUgrTwWPRf95ofXnGYgjKJK8RR5ALAAAYM9CSq/Dyq6daeVOOsi/jNoANBUpCdt8iAg4UMLZrbUbovEWPYadN8KXQiTBMEDJFQd6IBoAAMgOJxe7n6JUc/KSDTRT43ZZgrF9AiIEoJZ0krkEzQhEBHIwl5JrwV6EaLxF32A7D3EEA29mfaY/D0ZWQzQAAFAMnki5lqhtGSuOlV4HsQFQW7YJ3zAMHZAX3kT9kTCmNkI03nGEZpfeghdKONyksErIAQBA7eAdyj00XYqDM+7qZZt4V5p3owcgJgBqz3lCfDMoD853Ed9oZcNrIUTjDVsJGx+hciBhzh+EWAAAAAAA/mTEYDSzC/c8iAgUZFfC2HpJ5dYlB27YTLNL1SFXSThsoD/DdI5CLAAAAAAAfzKfzKfNbyAi4IihhPF1C2KpNXtjhhXimsOBK5yMxb7HIxALAAAAAEAyOwXDGYoycMn+hDE2DLHUDq6KcSHWT6cglmDgbOijBPdsAAAAAABrrgmG83aICDhmN8E9tM700rSnSdQ346rPQBgsabVvNDt7NuqrAwAAAAAIfBYMZ9TcBWXAsZVxN9HDEEstOKz1yYNWWwyRBGU0f9X6l0+d/4JYAAAAAADM9ApGM+o3g7LH34fYmDsGsbQddtO+TdObGyAcVtJs9+xnrbYAYgEAAAAAkDkmGM7XISJQMt1qnOnj7izEAoBTuCSc7uFxEiIBAAAAALDng2A474eIQEXsiin2nG27C2IBoDB/00wd9S/KiAYAAAAAAJYMCUYzt0MQE6iQhcpgjhJSLYdIACgEu92/V9/UJULOCgAAAACATGxttd8WhvN7KFqgDWxQYxQAUJyNrTYAMQAAAAAAyKxShgifMj+xMJj1xmVLztG0K+0WpYSthEgBAAAAAAAAAITErYzGstSQNAwAAAAAAAAAQFCspekTY1dtDUQKAACgLvwfr1lyJguWTAgAAAFcdEVYdE1hdGhNTAA8bWF0aCB4bWxucz0iaHR0cDovL3d3dy53My5vcmcvMTk5OC9NYXRoL01hdGhNTCI+PG1zdHlsZSBtYXRoc2l6ZT0iMTZweCI+PG1pPnc8L21pPjxtaT5oPC9taT48bWk+ZTwvbWk+PG1pPnI8L21pPjxtaT5lPC9taT48bW8+JiN4QTA7PC9tbz48bWk+ejwvbWk+PG1vPiYjeEEwOzwvbW8+PG1pPmk8L21pPjxtaT5zPC9taT48bW8+JiN4QTA7PC9tbz48bWk+ZDwvbWk+PG1pPmU8L21pPjxtaT5wPC9taT48bWk+dDwvbWk+PG1pPmg8L21pPjxtZmVuY2VkPjxtcm93PjxtaT51PC9taT48bW8+LDwvbW8+PG1vPiYjeEEwOzwvbW8+PG1pPnY8L21pPjwvbXJvdz48L21mZW5jZWQ+PC9tc3R5bGU+PC9tYXRoPhjY8gEAAAAASUVORK5CYII=\&quot;,\&quot;slideId\&quot;:278,\&quot;accessibleText\&quot;:\&quot;w h e r e space z space i s space d e p t h open parentheses u comma space v close parentheses\&quot;,\&quot;imageHeight\&quot;:9.72972972972973},{\&quot;mathml\&quot;:\&quot;&lt;math style=\\\&quot;font-family:stix;font-size:16px;\\\&quot; xmlns=\\\&quot;http://www.w3.org/1998/Math/MathML\\\&quot;&gt;&lt;mstyle mathsize=\\\&quot;16px\\\&quot;&gt;&lt;mfenced&gt;&lt;mrow&gt;&lt;mfenced open=\\\&quot;\\\&quot;&gt;&lt;mtable&gt;&lt;mtr&gt;&lt;mtd&gt;&lt;msub&gt;&lt;mi&gt;X&lt;/mi&gt;&lt;mi&gt;C&lt;/mi&gt;&lt;/msub&gt;&lt;/mtd&gt;&lt;/mtr&gt;&lt;mtr&gt;&lt;mtd&gt;&lt;msub&gt;&lt;mi&gt;Y&lt;/mi&gt;&lt;mi&gt;c&lt;/mi&gt;&lt;/msub&gt;&lt;/mtd&gt;&lt;/mtr&gt;&lt;mtr&gt;&lt;mtd&gt;&lt;msub&gt;&lt;mi&gt;Z&lt;/mi&gt;&lt;mi&gt;c&lt;/mi&gt;&lt;/msub&gt;&lt;/mtd&gt;&lt;/mtr&gt;&lt;/mtable&gt;&lt;/mfenced&gt;&lt;mo&gt;=&lt;/mo&gt;&lt;mi&gt;z&lt;/mi&gt;&lt;mo&gt;&amp;#xB7;&lt;/mo&gt;&lt;mi&gt;K&lt;/mi&gt;&lt;mo&gt;-&lt;/mo&gt;&lt;mfenced close=\\\&quot;\\\&quot;&gt;&lt;mtable&gt;&lt;mtr&gt;&lt;mtd&gt;&lt;mi&gt;u&lt;/mi&gt;&lt;/mtd&gt;&lt;/mtr&gt;&lt;mtr&gt;&lt;mtd&gt;&lt;mi&gt;v&lt;/mi&gt;&lt;/mtd&gt;&lt;/mtr&gt;&lt;mtr&gt;&lt;mtd&gt;&lt;mn&gt;1&lt;/mn&gt;&lt;/mtd&gt;&lt;/mtr&gt;&lt;/mtable&gt;&lt;/mfenced&gt;&lt;/mrow&gt;&lt;/mfenced&gt;&lt;mo&gt;&amp;#xA0;&lt;/mo&gt;&lt;mi&gt;w&lt;/mi&gt;&lt;mi&gt;h&lt;/mi&gt;&lt;mi&gt;e&lt;/mi&gt;&lt;mi&gt;r&lt;/mi&gt;&lt;mi&gt;e&lt;/mi&gt;&lt;mo&gt;:&lt;/mo&gt;&lt;/mstyle&gt;&lt;/math&gt;\&quot;,\&quot;base64Image\&quot;:\&quot;iVBORw0KGgoAAAANSUhEUgAABLUAAAIbCAYAAAAdA6ycAAAACXBIWXMAAA7EAAAOxAGVKw4bAAAABGJhU0UAAAEnfDUWtAAAVoBJREFUeNrs3Q/k1df/OPAjSZKRTJIZSZKPjJmZSSKTJIkkySQmM5OMzCQzY2YmM5FMMolJJklMMpmMTDKTkWSSRJIkie/vddz7/u3u3b2vc+69r9f9+3hwfL+f9X6/Xq/38/U6z3Puued1Tgij72BR/q+lHA9At76fVY8+ExIAAH0sAOrzyaxG4lpR5goLdC3Wm99n1adPhQUAQB8LgOp9OKtxeFiU14QFerasKA9m1av9wgIAoI8FQHV2zWoUYtkiLNC3LW3q1vvCAgCgjwVA/za3aRCOCAtU5kibOrZZWAAA9LEA6N07RXk6qyH4syjzhAYqE9d+uD6rnsV6967QAADoYwHQveVFuT+rEXhWlNVCA5Vb2axfs9etWyE0AAD6WADkW1SUv8PL03UPCA3U5qM2de5WURYLDQCAPhYAaXOKcqlN4r8iNFC7dnXv19CYPg8AgD4WACXaLaj4JDReRwTqFbegftSmDh4VGgAAfSwAOtvVJtHHsl9oYGD2daiHe4QGAEAfC4CXxQXgn7ZJ8leFBgbucpu6GBc5XSM0AAD6WAD8a2FovzD8i2C3QxiGuCPP8zZ18k5obOQAAIA+FgCFU6H9VNwvhAaG5nCHenlWaAAA9LEA6LyO1u2izBceGJp5obHddLv6+YHwAADoYwFMs7ij4eMOCX2L8MDQbepQP+P6dyuFBwBAHwtgWl3pkMwvCg2MjHMd6unvQgMAoI8FMI0OdEjicXH4VcIDIyPOqHzeob4eEh4AAH0sgGlL4M86JPAjwgMj5+vQeRDaDqUAAPpYAFPjcofk/agoi4UHRs4rRXnQod5eFR4AAH0sgGmwt0PSjuUz4YGRdaCk7n4oPAAA+lgAk2xR6PxNxL2izBciGFlzi3KnQ/19GMyyBADQxwKYYEdD528hPhIeGHnvl9Th48IDAKCPBTCJ/leSqOM3E3OECMbCzZK6/KbwAADoYwFMmsslSXqf8MDY2F1Sl38THgAAfSyASbI5mKUFk6Tsm8TtwgMAoI8FMCn+DNbSgkmyp6RO/x0MVAMA6GMBTICyRQ/jjofzhAjGTuxQ3Smp2x8IEQCAPhbAuCfl2yVJ+ZAQwdj6pKRu/xN8kwgAoI8FMMb2liTkZ0VZLERdK1tAssryuItr2lDD+b93q0feguZz4tViAAB9LICJEr9BuFWSjI8KUU/eLcrZotwoyotQ/WBSHGy8WpQTXVzT6qKcKsr5ojyt4BoehMZ6Aoy+r4NNIAAA9LEAJsyuUD5wsUqI+ja3KJuK8lPobxAp7rJyoCj/q+i63i7KuR6u43rzudFIj4/XE/fU4CQAgD4WwNi5XpKELwlP5eJA0t3Q/UDSsVDfINLRzGu4HxqDWYynn0P5gCkAAPpYAGNjXSgfxNgmRLWI3+jcD/kDWvFVwXk1X0/qGmJjvcitG2vrE/d4kxABAOhjAYyLCyXJN84m8npZfbaH/EGtX2q+ltcS5z/odk2MsvXzLgsPAIA+FsA4WBnKBzK+EKLa/RbyBrXu1Hwd+zqcNy5wv8NtmiifBmvoAQDoYwGMuW8TiXe5ENVuU8gb1IqDSwtruob4WmO7b5aeB1OlJ9HSUL4b5/dCBACgjwUwyuJufA9Kku6vQjQwZVOVW0tdC7R3Gtzc4tZMrLLXjp8UZb4QAQDoYwGMqvdD+QDKXiEamNRU5ZlyroZz7wmDHUBjNOxIPGsfCBEAgD4WwKi6VJJs42tnC4VoYF4N5VOVW19BXFLheTcEi8JPqzhT82nJs/abEAEA6GMBjKLUTndnhWjgToW82VqHKjrfmqI8bnP8427F1DiZeNZWCBEAgD4WwKg5lEi024Vo4NaGwe2CGBexvNvm2OfdhqmyOfGsfS5EAAD6WACj5s9Q/urhPCEaipshb2BrQx/nWNjh/l8LXjmdNnNC+9l6M+VvIQIA0McCGCWrQ/mAyU9CNDT7Q70LxscG9mKb490O1a7Vxfg4kXjW3hAiAAB9LIBR8Xkiwdr1bnheCY2ZcjkLxi+rqHF9GBoDnUynrYln7SshAgDQxwIYFWWvHsbBkkVCNFTHQz0LxrdbR+1ZaKzlxfSKO/SUDaTeFCIAAH0sgFGwMpQPlPwqREP3Vsgb1Pqni2Pu7nCMncJNaLzOWvasrRIiAAB9LIBhO5BIrAeFaCT8EfIGtjZlHGt9aP8tkXvNjI8Sz9knQgQAoI8FMGwXE4n1TSEaCftC3qDW+cRx4lpZD9v83jEhpkVqBudlIQIA0McCGKb4XveLkqT6QIhGxoKiPAl5C8a/1uEYr4bGK4rdDoQxnW4lnrMFQgQAoI8FMCypHThOC9FIORryZmt93uZ3FxblWpufvabhpIPUttNbhQgAQB8LYFi+SyTUPUI0UtaE/AXj58z63Qttfu52aMzegnZ2JJ6zo0IEwBg5OKsdOy4k6GMBjLfriYS6QohGztWQN7C1peV3jrf597iult1VKLMk8Yz9KUQAjIlPwssz1ecKC/pYAONrYSKZWk9rNO0JeYNaF5s/f7DNvz0rylqhJMOtxHO2SIgAGHEfhpe/2HtNWNDHAhhv24L1tMbR3NB+98J25WCH/75dGMn0Y+IZ2yZEAIywXaF8NjvoYwGMqW8SifRjIRrbe5ca6IJcuxPP07dCBMCI2tym3ToiLOhjAUyGS4lEuk6IRtaq0NuA1jGho0tvJJ6pX4UIgBH0TlGehpfXKZonNOhjAYy/uDPes5Ik+iK8vHseo+XX0N2A1jkho4Zc8VyuAGDELC/K/fDyeqKrhQZ9LIDJkPpm4A8hGnk7Q/6AVtzhZ4GQ0aPUrM63hAiAEREX1/67TVt1QGjQxwKYHLsSCfSkEI28+M3N/ZA3qPW2cNGH44nna5cQATAifaN2gwRXhAZ9LIDJcjSRQPcJ0Vj4MuQNan0pVPQhNQj+gxABMAKOtGmjnoTG64igjwUwQS4kEugmIRoLr4e8Qa17wTv59O7dxPN1SYgAGNHBgf1Cgz4WwOR5kkigC4VobFwMeQNb24SKHs1LPFtPhQiAIVodXt7pMJarQoM+FsDkWZhIno+FaGysad6vnEGtX4SLPtxNPF+LhAiAIfVr2y0MH3fyttsh+lgAE2hTInFeFKKxsDSjEZxdXhc2enQ2eGUZgNFzqkO79IXQoI8FMJl2Bzsfjrv4reS10N2Alg4e/UjtzrNbiAAYsE7raN0uynzhQR8LYDIdSSROC2qOvtRC/51KnNllwXh68X7i2ToqRAAMUNzRsNMSDFuEB30sgMl1OpE4twrRSDsa2n8jeSnkDWy5v/Ria+K5Oi1EAAzQlWAZDfSxAKbS1UTiXCtEI2t/m/t1PzS+rVwf8ga1dPboxerEc/WHEAEwIAc6tEVxcfhVwoM+FsBke5JInPOEaCRtDu23+X2r5Wf+DhaMpx5zE8/UEyECYADiF3nPOrRFR4QHfSyAyTYnkTSfCdFIejM0BrBm36/Ns37uk5A3qPW5kNKDp4nnynptANTtcoc26FFRFgsP+lgAk21FImHeFqKRs7Qo99rcq31tfjZ25p6H9KDWP8JKD64nnqvVQgRAjfaWtEGfCQ/6WACTb2MiYZ4TopHySlH+bHOfvir5nRMhb7bWZuGlSz8nnqmNQgRATRYV5UGH9id++TdfiNDHAph82xMJ85QQjYw4zfhi6H4HlHdC3qDWeSGmSz8mnqntQgRATY6WtD8fCQ/6WADTYU8iYR4TopFxvM39uRQai0mm3AjpQa24Q9BrwkxFHyj+r5lfAKBq/ytpe+4E6w2hjwUwNb5OJMyDQjQSDra5N3Gg6pXM3/8w5M3WOiTUdGFv4nmy6xQAdbhc0vbsEx70sQCmxw+JhLlLiIZuR5v7cjc0FozPtSA0tv+1YDxV2pV4nn4QIgAqtjmYpYU+lj4WQNOpRMLcJkRDFdfDmr2lb9yiupcdT1LTmC08Sbe2BWvyATBYfwZraaGPpY8F0JTaWWOTEA3N8vDyrj7Pi7K+x+OtCRaMp1qbEs/SWSECoELvl7Q5ccfDeUKEPhbAdDmfSJgbhGgoXi3KrTb3Y2efx/0t5C0Yv8wtIMOGYIAUgMGIrxXeDtYFRR9LHwugxZVEwnxLiAZuflGuhnoW7U/tdqljSDeWJ56jP4QIgIqULZz9rCiLhQh9LIDp8yCRMBcK0cCda3Mfvq/o2HMz7vnMQquQsjDxHD0QIgAqEGdp3Sppb44KEfpYANPpUSJhzheigTre5h6cq/gc34S82VpePSVlXuIZeiREAFQgtRPcKiFCHwtgOj1JJEwLbg7OoTbxj2tgVT2wuCLkDWqdc0tImJt4hh4LEQAVuF7S1lwSHvSxAKbXs0TCZDD2tYl9XAz11ZrOdynkLRi/xK0hoewZeiY8APRpXaKt2SZE6GMBTC+DWsPXbkp9HFBaU+M59wYLxqPDBcDou1DSztwNjfW2QB8LYEoZ1BqurR3ifqTm8y4KeYNaOovocAEwLCsT7cwXQoQ+FoBkaVBrOHaUxP31AZz/Rsgb2Pp4QuMf1yp4rygHinKyKOeLcj801pl71tJheBoai3HGeJ0NjcX83y/Kmx2Ou7Yo90L9A5PjkENeqOYA9OHbRDuzXIjQxwKQLA1qDd6+kpj/PaBrOBvyBrXiQM/iCYl7XCMsDtJdLsrzzL+/rMQBr1+KcrpZrrT82045RA4BoGfxy6cHJe3Lr0KEPhYAkuXgO2jfJ2L++4Cu5deQP3hzfszj/lZRzoTGt1qdvu2Kf+NHRdlUlFdafje+fhlff9jRPEbuYNhbcogcAkDP3k+0L3uFCH0sACTLwVkdyrekbh1gqXs6/Tuh+1lJcdBn6RjG/JeSv+lOaLx+uKiLY74W0rPc4j2cI4fIIQD0rGyn5vgF00IhQh8LAMmyfnHGzonQeZZQu/JPUbaH6gdGlhXl06I8Dr2/bnesKJuLsmCEYz6/KN+UxPxhUfb3Gd/DJXH6Qw6RQwDo2WuJtuWsEKGPBYBkWa+4oPi90P+aTfGbylOhMTD2Thfnjz8bF0CPaz3FWVaPQv9rSLVbb+tcaAwQjYr4quCfJdf8c1FerehcX3c4x0k5RA4BoGeHEm3L9imPz8xmN5+ExtIIsY83v6Jjxw1vdnco6z2a+lgAkuX0eBCqH0Ta3cX5d9dw/lH/xnRjKJ+FVvVOjnGmV7tXSj+QQ+QQAHpW9uVUfPVw3hTFIm5yE9f7jF8g/tiMzeyZ6Hcq7NeUfSF7xKOpjwUgWUI99pQ8x3Gg672azruuzfnWySFyCAA9WZ1oV36a0L/79dD4QjIOHMVZ9teK8izkfblY1Qzx9xLn2ezx1McCkCyheh+WPMNxSv47NZ//9/DfReLnyiFyCAA9+TzRruya0L97b+h9xvzOiq7hp1C+Cc48j6c+FoBkCdUqm6EVv+FcO4Br2Ndyzr/kEDkEgJ6VvXoYB1YWTejfHb8QW9gscbfp+MrhtyFvUOu1Cs7/Smi82tnpHL96NPWxACRLqNaGxPO7Y0DXsazlnKfkEDkEgJ6sTLQp0ziwsj8Rk6rW09qXOM9hj6c+FoBkCdVZUZSHYXQWM73TPO/+KbsPcggAVTmQaFMOTmFMFoXBrKf1W+I86zye+lgAkiVUI67pcL3kuY2vLgx6XauZdSg2ySFyCAA9uZhoU96cwpi8G+pfT2tV4hxPQ2NnRPSxACRLqMBXief2rSFc0zfNc8+XQ+QQALoWv4x6UdKePJjSuHwQ6l9PK9WvOufx1McCkCyhGm8kntkTQ7quuK7WFjlEDgGgJ1sT7cnpKY3LqVDvelpxBtb9ROz3ezz1sQAkS6jGHyXPa9y1Z5kQySEAjJ3vEu3JnimNy51Q73paqcHEWP7n8dTHApAsoX87E8/rMSGSQwAYS9cT7cmKKYzJ0lD/elqXEud44NHUxwKQLKEaNxPP6yohkkMAGDsLg4GVdnaEetfTWp7Rjp/2eOpjAUiW0L8tiWf1shDJIQCMpW3BwEo7J0K962l9ndGO7/Z46mMBSJbQv1+DtTbkEAAm0TeJtuTjKY1LnetpLSjK44x2/DWPpz4WgGQJ/VmReE7jFuCLhEkOAWAspdZ1WqfvU/l6Wvsz2vBbHk19LADJEvp3OPGcXhIiOQSAsTSnKM9C+RdXc6YwLntDfTOoYjxvZ7Thxz2e+lgAkiX071riOf1UiOQQAMbSG4l25I8pjcvpUN96WqkBs5myzeOpjwUgWUJ/Fmc8pxuESQ4BYCztSrQjJ6c0Lg9rikmcpXUno/2OM+Re8XjqYwFIltCf1I5IsdM1V5jkEADG0tFEO7JvCmOSmr3Wz3pan4S8WVp/eDT1sQAkS+jfV4ln9KYQySEAjK0LiXZk0xTG5ONQz3pacfb7zAywR4lzfO3R1McCkCyhf2cTz+hZIZJDABhbTxLtyMIpjMnPoZ71tGZmxcWBrV8Scd/o0dTHApAsoX83gp155BAAJtHCRBvyeApjktoNstf1tN5pOcaHzdh2OsfzYGkHfSwAyRIq8TTxjH4iRHIIAGNpU6INuTiFMVkbql9Pa15R/mr+/pWirEuc4xePpj4WgGQJg3lGdwmRHALAWNod7Hw426FQ/XpaM+uTxs11VofGelll5/jMo6mPBSBZwmCe0R1CJIcAMJaOJNqQ/VMYk0uh2vW01oTGYFb8/c+b/+2PRNzf8WjqYwFIljCYZ3SbEMkhAIyl04k2ZOuUxSOuY/UiVDdzLa7PdT38u1t0fA1xSSLmTz2W+lgAkiVU50UwqCWHADCJribakLVTFo/UGmPdrqf1Wcvvvtv8bzsT5zjjsdTHApAsoTqPQ/ULpiKHADB8TxJtyLwpi8eXobr1tFaFf3dR/K7lv6dmx+3zWOpjAUiWUJ1fEs/ox0IkhwAwduYk2o9nUxiTK6Ga9bRibGfWzbpdlAUt/3YvEfdVHk19LADJEqpzMvGMHhciOQSAsbMi0X7cnrJ4xFlpVa2n9UVo/wrnykTM73os9bEAJEuoVmq77/NCJIcAMHY2JtqPc1MWjy2hmuUW1rb8zjez/m1P4hwnPJb6WACSJVRrWbBLjxwCwKTZnmg/Tk1ZPL4J/a+n9WpR/mn+/J/h5TXJToXeN9+J5/+7KDs8uvpYAJIldOf3xHP69hCu6fuivOnWyCEA9CQ1a+jYlMWjivW0ZtYhjeuR/a/Nv98pOUd89XFRh+PGNbpmdqq067Q+FoBkCV3al3hOvx3gtcwtytkwna9GyCEAVOXrRPtxcIpiEfsW/a6n9VUo38FwcSLeV0uOfbT5M2c8tvpYAJIldC9On79b8pw+DP/d2acu8RwXmueMuwq94tbIIQD05IdE+7FrimKRWl8stZ5W66y3nzr8zNbEOb5OHPt+UZZ4bPWxACRL6E3qNYXDNZ8/duRmpt7fDI11K5BDAOhNP+s7TZrPErF4veR3N7X8XFxHa2GHnzucOMfmNr8TF51/Hrx2qI8FIFlCJX4peVZjp2tNTeeNa3bNzBSLA1q+qZRDAOjPz4n2Y9MUxeKnHtvSLeHfQacHRVnexzlmzz5fHRoz4e2KqI8FIFlCReLsqLLXEOOOP0srPmdc02NmnYvfgxlacggAVTifaD82TFEsbiVi0a7v0Tq7Ky4MvzZxjutdtNdxkfn7zf8edzxc6HHVxwKQLKEaq1s6Wp0GtqrYlfDNWR3AuDjqAuGXQwCoxJVE+/HWFMXieSIWP4bG+qJxF8I4O+varH/fknGOZyH9+mFcsD4uMv+o+d+ehPpmwaOPBSBZMrVWFeV2KN+W+kjo7TXBdeHfxeBnXms8IORyCACVepBoP6ZpdlBqUKts6YXcta5e9HD8rR5TfSwAyRLqsSik14eIHbj4esOHRVlflPmzjhH/97tF2REa60XMfrUx7nD4P6GWQwCo3KNE+zF/imLxV+h+wCnGr5tXNG91efx9HlF9LADJEuoXp8vfCL19w9mpxPUjdgutHAJAbZ4k2o95UxSLL7rsp8TlEVZ0eY6vujj+Xo+nPhaAZAmD9V5Rzobep/DPzOraIpRyCAC1S63xNE3iq5aphdxjiWuKfhIaa2vVcY64tMM6j6Y+FoBkCcMTFzndWJTDRTkdGjsWPmp2nmdK/N9xdldc/P3L0BjImid0cggAA2NQ67/i65ZxwOq30JjFFuPztCh/hsZC8TuafZx+z3Go2Qd62jzHvWZ/aE/obbAMfSwAyRKQQwCYKga1QB8LQLIE5BAAtB+gjgBIlpIlIIcAoP0AdQRAsgTkEADQfoA6AiBZAnIIANoPUEcAJEvJEpBDANB+gDoCIFkCcogcAoD2A9QRAMkSkEMA0H6AOqKOAEiWgBwCgPYD1BEAyRKQQ+QQALQfoI4ASJaAHAKA9gPUEXUEQLIE5BAAtB+gjgBIlgByCADaD1BHACRLQA4BQPuh/QB1BECyBOQQALQfoI4ASJYAcggA2g9QRwAkS0AOAUD7of0AdQRAsgTkEAC0H6COAEiWkiUghwCg/QB1BECyBOQQANB+gDoCIFkCcggA2g9QRwAkS8kSkEMA0H6AOgIgWQJyiBwCgPYD1BEAyRKQQwDQfoA6oo4ASJaAHAKA9gPUEQDJEpBD5BAAtB+gjgBIloAcAoD2A9QRdQRAsgTkEAC0H6COAEiWAHIIANoPUEcAJEtADgFA+6H9AHUEQLIE5BAAtB+gjgBIlgByCADaD1BHACRLQA4BQPuh/QB1BECyBOQQALQfoI4ASJaSJSCHAKD9AHUEQLIE5BAA0H6AOgIgWQJyCADaD1BHACRLyRKQQwDQfoA6AiBZAnIIAGg/QB0BkCwBOQQA7QeoIwBIloAcAoD2A9QRAMkSkEPkEAC0H6COAEiWgBwCgPYD1BF1BECyBOQQALQfoI4ASJaAHCKHAKD9AHUEQLIE5BAAtB+gjqgjAJIlIIcAoP0AdQRAsgSQQwDQfoA6AiBZAnIIANoP7QeoIwCSJSCHAKD9AHUEQLIEkEMA0H6AOgIgWQJyCADaD+0HqCMAkiUghwCg/QB1BECylCwBOQQA7QeoIwCSJSCHAID2A9QRAMkSkEMA0H6AOgIgWUqWgBwCgPYD1BEAyRKQQ+QQALQfoI4ASJaAHAKA9gPUEXUEQLIE5BAAtB+gjgBIloAcIocAoP0AdQRAsgTkEAC0H6COqCMAkiUghwCg/QB1BECyBJBDANB+gDoCIFkCcggA2g/tB6gjAJIlIIcAoP0AdQRAsgSQQwDQfoA6AiBZAnIIANoP7QeoIwCSJSCHAKD9AHUEQLKULAE5BADtB6gjAJIlIIcAgPYD1BEAyRKQQwDQfoA6AiBZSpaAHAKA9gPUEQDJEpBDAED7AeoIgGQJyCEAaD9AHQFAsgTkEAC0H6COAEiWgBwihwCg/QB1BECypKPHGfeun9KN4xWed5NbK4cAoP0QHlBHACTLyXWiKH8U5UWobkApDpSdL8rpLq9lb1HOFuX30N9g252ivOHWyiEAaD+EB9QRAMly8s0tysbQGFTqZSApDo5tLcqCCq9pflG2F+VG5jXcL8ruosxxO+UQALQf2g9QRwAky+nzfuhuQGtjzdezMDQGrMquIQ58LXXr5BAAtB/aD1BHACTL6XYs5A1o/T2g6/m55BpuFeVVt0wOAUD7of0AdQRAsmRFyBvUujqg6/mjw/kfFGW52yWHAKD90H6AOgIgWTLjSsZ9fTqA61je4dxxcfv1bpMcAoD2Q/sB6giAZEmrAyFvttaKmq/juw7n3ecWySEAaD+0H6COAEiWzLYq5A1q7az5Gl60Oedxt0cOAQDtB6gjAJIlndzKuLcnazz/5Tbni69FznVr5BAA0H6AOgIgWdLJ0Yx7+09N597T5lx3i7LEbZFDAED7AeoIgGRJma0h7xXEVRWf97WiPA4vL0r/plsihwCA9gPUEQDJkpT4mt/zjPtb9aLtV9ucY4fbIYcAgPYD1BH6slgIQLKcJucz7u/ZCs/3eZvjf+U2yCEAoP0AdYSuzCvKpqLsL8rp0Fg6Jt73A0IDkuW0+Djj/sZXA+dUcK4NbY59wS2QQ4QHAO0HqCN0FAev3i3K9qJ8WZSfinKn5L5vFjKQLKfFypC3rtaGPs8T19F6MOuYfxflFbdADhEeALQfoI7w/31UlFNF+SW8vBZxqsTlZewmD5LlVLmVcY+/7uP48ZuFa7OO96goK4ReDpFDYOA2ddk57qfkvL7+uKZzb3CrtR+gjjCmcpaI6VQuCR9IltPm+4x7fL2P459sc7yNwi6HyCEwFGtC49vfc6ExY/ZFqH5AKX5ZEge09mdcz4miXAzVDW7dCI11RVa71doPUEeYAHEZmDdCY5JBziZfB4UMJMtpsyXzg8LSHo79YZvjfCLkcogcAiPVWV5XlGOhvwGuODAV1/pY0Me1zCx4e6mH8/9QlFVup/YD1BF1ZIJty7jnbwkTSJbTJr5znTPqv6fL465vc4xTwi2HyCEwstaG7ge27oXqX/WLA21PQ/7MrDVunfYD1BF1xD0PD4UHJMtpdS7jPp/u4nivh5cXhv+9KPOFWg6RQ2Ck/RC6G9B6rYZrWBjyBte+CdXszov2A9QRxsG8Cj+vgWQpWU6UjzPu85PMDw/xw8ifs373fujt9UXkEGCw3g/DX4z9cOK88UuTTW6V9kN4QB2ZMhsS9/t9IQLJclqtzPwAszbjWBfCy9vKviPEcogcAmMhd1DrfE3nfzeUz9L6rSjL3Cbth/YD1JEp9EnifmsfQbKcan9n3OsvEsf4NvS/FhdyCDA8ua8frq3h3MtDY2av1w3RfoA6wst+LrnXN4UHJMtp913Gvb5W8vt72vz898KKHAJj5WpGnb1fw3nj2lx3g9cN0X6AOkI78UudZyX3+jshAsly2m0Oed/OL27zu3E7+Nmvi1wWUuQQGCu5C7SfrPi8q0PnAa04yOZ1Cu2H9gPUkWm3NnGvtwoRSJbTbm5orH+Vut87Z/1eXI/r4ayfuR3aD34hh8ghMLq2h7wvN3ZW3El/GLxuiPYD1BHKlG2iEr+QmidEIFkSwrmM+926VeyrRbkVXt4lcbVQIofA2MldT6uqLy12h/avUnjdEO0HqCP8168l99kbMiBZ0rQv434/bP5s/DbgSjD1FTkEJsX9jPr6R0XnOhK8boj2A9QRcsQ3asqWBzgkRCBZ0rAy5H1L/3ZRfmzz3w8LIXIIjKU3MvP/132eJ87wvRy8boj2ow5LirKtWZeuh8ZMyO0VfqiO/bw7obFcRVxq4quiLBJ2dYTabU3c53eECCRL/vV3xj3/q81/+1nokENgbH0S8ga13uvjHHFTkXuh/euGm90CtB9dWREaA1hfFuVssx61i9GZis53psPx4yDXax5VdYRaHSm5x0+EByRL8pNmp3IjNHbNAjkExtOljLoaZ2f0OpOq0wK3V30gRvuR5d3QmCX/e2i/Fl2dH3hXJc7xZ7BItTpCna6HvPWOAcmSwsbQ3YBW/GbwdWFDDoGxlVqrY6ac6+HYS4PXDdF+VCFunnA+NGZlnW3+/08y+2orKjh36hwfeVzVEWqxOHGPPxAikCx5+cPN88xOUvwQtF7IkENgrG0NeTl/f5fHjWv5PAztNxzxuiHaj/7FQeEPM+LU77paOWuu/uZ2qCPUYkfiHpvtDJIlbZzL/IDzqVAhh8DYO56Z81dnHi++jn4yeN0Q7cegHEzE6ZsKznE1cY6nboM6Qi1OlNzfW8IDkiXtXcz8gGPbdeQQGH+3MurpvcxjvV1yPK8bov2oR6xX/5TE6UIF54iD2o9LzvHMbVBHqMWdkvt7VHgYQ3EM4dvQ2EX3WbNtORUaO3FLllQid22V60KFHAJjL+e1olhOZhzr8w7tR3zdcItQo/2o1Zeh/llUccmJTut43XUL1BEqtyJxf7cKEWPmndB+aYqZpY3elyypQu7aKl8IFXIIjL2PMnP+jpJjxM1COr2a5HVDtB+D8W4YzLo78QNJuxlbZ9wCdaQPcSZgXPA8boIQB07jDI75NX/eibOKV1ZwrE+K8ndorEn8KDS+BFpd0XXuDeVrG/ey62icDRNnycSdVOOA98xMmTijc18YnRnVcTbPztB4/fJicyDkWTPO8br/aead2I95teZriXGOm6ntKcoPRfmlea9zrQmNWXX/NK8/zn6Ps9cXTVksl4TGJnOpvLVOsqRfuWurvCNUyCFT5+3Q3e6oVZSzwl6rn0PepiCdOl7vh86vJH0bvG6I9mNQ5jQ/pAxiRscHbY5/0C1QRzLEN0LiAOyOZhsxM4jV7tq31XQNr4Z/Z4r0u2nJTx2uPQ4WbK/gWk+X3Ntfe+jD/ZrxzNwIjZ2LhyHemzhIeL3LvmLMfZ9VlEffmvV83u9wzksZx4s7V/5Yct03mz8zibFs56vMa7gmWdKvexn3/IEwIYdMpcNh8INaO4W91g8XObvd/t7mdxeVdLa9boj2Yzh+CYOZYT+nzfHfEH51pIMNofEFysMu2/9jNV3PqZA3CznljYzBgX5ngpWtY3co8xivhMbsom5ifyMM9kup5c37PbtP8muzHzgz8BNnTO0tiUu3z8w7zTjG/sxfIW8JnplyOHHstaHzgFid66INK5Y5fu8ivgt1KOjVmsyH7EehQg6ZSpfDYAe0Dgl5rTZm3ocvZ/1enBbeaVFqrxui/Rie70tiVeXrgbMHtf4WenUk0dacbSnxNbcnobcvVKpu9z7u41ibMv6G430cPzVolvPWTJyddafHPti+ATwbcYDl2zaDSbdC+StoH5dc93tdnP9sH33U9SXH3RnyB8ieh2oGEIcdyxzdDGyv1aGgVwczH7LtQoUcMnUWhO6+weq3nBLy2n3bZcctzuwqmzrudUO0H8O1syRW9ys8z5vBFxDqSH9iW/HNgD7st/ZjbofqZqMsyugX9bOBwoHQ3+YPu0L5K8mpcrHmZ2B7aD+TKQ7Ap2bpLCm57p+6uIY4MLixebx4zjizLi6r8Hcfz+buHmK9agJimaObmVqLJUt6lTML40WoYTogOlw12BAG/6rcsMog1p3aNsC/50pzAIV63ci4F0+bHbfY0eu0LoPXDfGBfTSsTcSrqoW3D8z6cLdE6NWRHv2RuP4qX2v9OlT/BVpqLeJnfRz7fMlxTyd+92CbwbVYb5c1//2VjGt/XNM9fyX89xXQ1vJ9Bc9+Fde9NJQvz3Chw+9t7rHf+9YEx7LV55nx+EuypFcLQ94sjMtChUGtqRzUOj6gvyV+i7pYtand0i6erfgKwpOS++V1Q3xgHw3zEvHaVNF5fms55g/Cro70YW/ofefdbqzp8DnnXAWfn8oG5p72eNw5iUGVD0p+d/b6p3Ewb0Gbn5sf0rORqha/ILtZwSBMGMB1ly2q/2mbn3+reb9bPzMfCel1tXrdxXKcYjkjDsLlvA67VbKkVzsyP+B8IlQY1JrKQa1b4eVvN+PsrRWhv1lVe8J/Z/ysUGUGYk/ms5Va9yR2xlYLJz6wj4yyhaV3V3D8VaHa12aY7jqyJHH9X1d0nk4DTzcqOParJce/WlMfdnmH3zsU/rux1/o+np8nFd/rtaHzmko/d3msZaH6gcTZyjbemL2eWfyi8F7LQNCuln97JxHnX6cglq3iYNzdknMelCzpx6kwmHd+0eEyqDV+g1orW84VG+03K+zgPG8ZHFmvugzM6Qqfv4vCiT7oyCh7Zel4BcdvXYz+tHCrIxUoW7+oimesbG2qql6viutr3Wpz/O96PN4XJdd8q8Pv7J31M68nzjEnDG6h/o3hv7OYWsufofulbcomY/xR0TU/DOXLMrTG8Woon2V0NFS3IPo4xrJdfYlrtN5s9v/j3xMH496WLOlXzpajt4QJg1pTOai1L/z7rV1Vs3Jen5V39qgqAzMn5O08dTvk71SzWVjRBx0Jp2psK+KMlJmFp+MHETNr1ZG6n9l+Z1ItC+WzF1/U3O/sdfe4K6G7wenWnRivN+tqTj+s7Nk5WeGAVqdXKWM+WdnDMc+UXPd3FVzz3JLjz54J1brhQac3muKrnrNfZ4z9sF1TEEvJkoF5K/NDy3dChUGtqRzUmtnyuKopwfFbpD9brv8r1WSg1mY+V/Gbxf2ZPxu/abfzIfqgw1c2w6PfxXe/DP/d7RR1pAofh3oWWg/NAYhUjBZU9HfMnvn0oMd2MbXb9OyZQP8L/w7c/ZU5oBWlNgDaW0FM4qt3T0O1y9osS8RnbQXXXfYZ4kCHnzuTcdzNzbjG3QoXT0ksJUsG5nDmh5ZNQoVBrakb1JrT7FTG1w7nVXTM1tdjflZFBi5395mtzfv/V+bPHxRa9EGHbmdNAwRLWz5QxfbgFaFWRyqyKfE3vNrjcbeHf2dj/T2AD+6zB7V6/cJua8jfhb71tcc4u7qbnUi/T8S936Um4kywByXHv97jcb+r4ZizHQrpnQpj7GfWhvon1LvJ0TjHUrJkYH7PuM9xquNcoUIOmTpxKvONZgNfhdYttWPumS/EI5nzW3fjyR0gfhzsXIn2Y9hSW8r3+uVE6w64u4VZHanQq4m/YWMPx1zYMuAQXw8re8Wqqtfn35jVhr7e43HKBhp+m/WzF8K/s8KWd3mem6G+BcLjbLM/Q/WDZv8L5TOLNlR0Ly9lxOVYn8/otMRSsmQgFmd+WDknVMgh9Gl3y32Pnc0lI3Z9cRp2/OYybjf8rNlJPNZDR3GULcrM+Zdn/d65zN875jFH+zFUqxIxe6PPD+uXhVgdqcGzkr9hRw/Hm1mYe2ZW4YmKj99O6+v6p/o4TtkAxuctP/dp6H2jnaWJ5+ZMn7E4kTh+L/GJA/I3So75Q0X3cW7oPNgzE5d3Q/Vrj01iLCVLBmZn5geVfUKFHEIfYgdgZnHLOKNn9QheX6dF0eP1Tso3Vjsyc/6ns35vZSj/Rq+1rPG4o/0Ymnmh+k0d/gj/Lmy8XIjVkRpczxzIydG6VvAHzf9W9tr9xxX9DTP1JLaVve4WvyRxP9c1f+7tljb5wx7Osydxnv19xGF7SM8E72WTiZMlx7wWqpv5v6XkPB81f2ZmQCj2G+ucoT7usZQsGZjcbd1XCRVyCD2KM6BadzrcOGLXtzSkd/l7PCEf5nJzfrttlb/O/N0rE/LcHg+TvRbfvDG4B9qP3lQ56+XjNh/oUEeqdjZUswtfXNdqZqZT65pAu0O9M4zfreh4ZV88PW3+ffHVypl1tH6qqS/Q6xePcTb4vcSxT/dw3LJBybheWpUz/4+E8i/t9obBTPqYhFhKlgzEnFC+ze1MuSNUyCH0aEH47zewo/ih6PuQNwhwcgLux/2Mv/Nhh9+Nr3A8yIzVjgmIlUEt7ce4uh2q2dEsDuQ/af7eRWFVR4aUb7vZUOaz8PKC3lHZ4uunKrj+mTWYYn1Z2sdxfgzpVwJnYnUr9L5hQ9kXeff6uP7vMp7Jbtd/+rLkWH/WMAhzs6RvFF9N/CcMZiH1SYilZMlArJuiD3LIIQxH63ba34/oNd7NzIVPx/xevJn5d5Z987cv8xi3x2TQxKCW9mMSXSiJ2dEujnMl/LsI9RJhVUdq9FGiPckRB2FnZin+OOvf3gv1rRvcunvjZ30eq2xmTmx/ZzZuia+dvV1TX+BEj8ddFdLLFFzt4njzQ/kgX+xfLqz4OVyW6Bu1rpu2vsb6MAmxlCwZmK8yO747hQo5hB60TnG+MMLX+XzCBgI6+TTzb9yVOM6NzOMcNqhlUEv7MRQ/VfCBtXXGyxYhVUdqVvba3bPMY/wSOs+WKlur6kYf1x3z6MyrgHGGTz87xa9M3Ms482xmltAXfZznk8R5tvZ43LMZz2PuTNE48NZpwfx4f+ua9b83lA8q3g7dzx6c1lhKlgzMX5kd35VChRxCHx3U2GEc5W+AHoa8XBi/NZszxvfkcubfmXp1IneWb+wsLTOoZVBL+zFwP5TELGcNntZFqI8IpzoyABv7zFeta2YdbPPvc0L5mpm9av3y7r0+Y/BBKJ+tNvM6Wvz81s/g2cWS8zzvsW1YlfEsxmOnFiBf3Mw5nWYpxcGk12t8Ds+E8g0L+t0IYJpiKVkyEGsyO73PhAo5hC7FbxOfNu/v/TEY2DgR8vLhL2N8T+aFvN0Lc7+xPpsZsx8NahnU0n4MXNm6KalXrV4NjbVU48/+3ueHZ9SRXMtC7wuXxw/vM+s9/l3yzD4Nnb+w6sX/WtrVKpZqKRtQaZ1p81Yf55gbymen9zqr/mif/YH46ug3Jfcovmq3tuZnMA58Pulw/vh8zexuebzm65iEWEqWDMyxzE7vTaFCDqELcZbPzJoQsUF9cwyueUVJ49/a6X1jjO/L1sycnzsrY3nIf23zzTGNmUEt7ce4er8kZqkF32cWvL4f+lvwGnWk28GWsr+jbNfk1i+myl6VLdtAYUEPAyA3WurK4gpi8CTjfvY7oJKaEdfLbn7zMvpQ7Wayxd399oTyWeQXBjgAszaUL54/0xesc3bTpMRSsmQgchafG4d1cJBDGC1xKvS10P+6DMOwsaRDGTsY28b83uQO0Gzs4phfZh7zD1UD7cdAbS+J2f2S3zvS8sFtvTCqIwNW9mF+e4ffWd/FZ5ZzJcfv9sP+VxX3dd7KuJePQv+DZ98mztHLzPr3M679bstn0LiG0y8ln0XjGmXxVb9Bvxr3ecbfcazma5iUWEqW1C6ua3M95H+T+1jIkEPI1Lo48cExvP44+yiuRROnmT9v/t/4vydhXcFbIW+Nhm7WDIvtyb3MtmS36oH2Y2A2Jz4Yt9O6ns/HQqiODME/JX/H+21+vnWR9vihfkUXfZTZZXMX19m6rmRVr9gfzLiXVfSryj4DXu3xmD9nXHu8t3dK/v1ac/BlmDO7f8/4O1bVfA2TEkvJklq9nllhcxoSkENodbjlnv4gHCNlZcjL9ed7OPbezGPHbxYXuhVoPwbivdDdWqmtg2AnhE8dGZILobtX41tn1nydcfyyDRR2ZF5jXHPuXsvgwisV/e0XE/cxnnN+n+dYHKofNItfhHWzg/RMDvq1KN+Hxiz4V0bg2Xsl47ov1nwNkxJLyZLaKsiG0Ngxo9uKMnsL6NjpmSekjEkO2RAmez2c1nJ2yPe4db2m+D6/hYVHy0eZz9H+Ho//R+bxP3cr0AcdiJVdxC2+vjXz2tcV+VsdGaIzic8hrVqXUokDPjlfmnxScvzc2YmtrzCuq+jvTi3eXtUsrR2Jc6zo4Zg5uyE/avYvtjZz0yjuIr0j4+9YV/M1TEosJUsqEZP8j80PuX+H/LWzuimx8xOn+8Zv9X8KpqljUGuaB7XeaPlAFDeWWOSRHznnMp+j1T0e/93M48dO+3K3A33Q2i0IeZsEvBMay0zE/xYX0V4sdOrIEP1Y8nf8NOtnfwvdv1GyK/S3VtKBlp//ssK/+72Mz11VzMA5WXKO6z0ec38Y/jpUVUjtgv33AK5hUmIpWTK2H+TPCjsjmEMMatUvTsO/G/5dfNiAxejJ+QZ45pvufpzOfFbPuCXogw6k3pfFLc5qeTs0vvWXv9WRUVG2M/u5lp/bF/67flCuLSXHP5X43fjlzcxEgasV/92pTVeOVnSesjUwe51JndP2j8NGO6n1QT8dwDVMSiwlS0AOqZBBrXrFb/pnvil91uzwMXo2Zj5DJ/s8z2vN5yDnXOvcFvRBhxq7uHHDw/DvhkBvCZc6MgI+DeWLX0dLw7+DsbF0sxh22etd50p+r3UdrYfN9q5KVxP3sIoFv1clztFrDvg1DH9x9X6tSVx/HMxcNoDrmIRYSpaAHFIxg1r1an1NYJfHfGR9m/kM7ajgXIczz3XDbUEftHZlMzRn/i0ORL8nVOrIiHi/5O942PyZ1h0Mu93UYGGP7dKllp/bUvHfvDCULxVTVXtZtrbm/T6O+yjjGRz1dfoOJK7/lwFdxyTEUrIE5JCKGdSqT+vW04c84iPtr4znJ3aoq1gLLa7jczfzmf3QrUEftFY5Mye3CJM6MkJ2lvwdT8J/d+mM60x1O3tmTsnxH3f4nS9C+Q6M/dqWuH+fVXSen0vO8WPNeWbUpXaefH9A1/EsaPMkS0AOmcWgVj1aO5WnPd4jbVnm81Pl+iC7Ms/5INh6Gn3QOj0ekQ9qqCNVDPDEL1/+Cf2vAfWk5Phl/Z3fQz2zZI4m7t/KCs4RB/PKZm7u7OPYL8b8GUytOxr/bf6AruVF0OZJloAcQu3+1/JBKa6nNU9IRtrekDfA9EXF5/0987zfuEVoP2pTNqh1UHjUkRG0ObPtiK/LLezxHDdKjrug5edWhH/XnYvnq2tNpZuh+h0JZ1ubiGfqb4sDb293+Ldxn120JYzOl8ZmakmWgBxCzeJCqXfCv1u/vyokI+9M5geEqhf5fyPzvPFbyZVuE9qPWnQa1PpKaNSREZW7scn+Ps5xruS4a5s/Ewe3Wge/NtT09y5N/J2fV3SeQyXnuJP43ZnlJjrN6M5ZB2pJTfFbHPp/hfq7xLUPcs3YcY+lZAnIIYy0OD37Svh3sVa7r4y++LrBk4z697Sm85/M/HBy3q1C+1GLdoNaR4VFHRlh6zP+ntvN9q1Xp0qOvbn5M6db/tunNf69qdf1q9qV9FLJOU6V/N6m8O+GEp2+gDqfcc+21RC71c1nod8dlctmyg3y1cNJiGU34uzAb5vnfdZsr+Kz+IZkCehwUZcT4d+ZNeuFYyysC3mDSj/VdP6VIW99iFg2ul1oPyo3e1DrByFRR0bckoy/p9+ZM8dC+S7A+1v+95ma/97ToZ4dCVul1tPqtGlL63IT+0qO/03GPas692xpubbLofe1zlLrjv484Od/nGPZjXfCv6/2tpvBX9t6jzoUgBwyvVq3Oo4dsIVCMha+CnkDSgdqvIbc1x//Cv198472g5ddb4nTt8KhjoyBhYm/5UYF5/ig5Pitg0w3B9DfuVdyLScrOkdq9lu7Lyrja5Ezi/Kf6vP4MzOellb093zZctw/Qn8bzqTWHR30ZhrjHMtcceD6QcbfuU6yhP7EaaZbi/J9US6ExvvNz5pJJI5kX2x+CFwsVHLIFGi3vkX8FuVaaKz1YD2k0XUz5A0o1bmGwraQv4Pnp24Z2o9KxYHt+GrHDqFQR8bEvMTfsrmCc+zIiFns+6+o+W9dlbiGqurtp4nzzN7wZ1FzgCP+258hb2DvTkZM+90tO86quhL+O8DZ79quZV+8vWjGYtDGNZbdtEs5fcJrkiX0Zl0zSTzPrGxxgGu3sMkhE2xlyFu0Mq7V8IZwjZS3Q/5gUp2DWou6uI5nwVptaD9g2utIp7/jakXHz9lhcRCvxH80oAGV1Izp1lnSi5txnlk/dXnmOfZntvOf9fg37JvVH/29gkGY1Lqjvw7p+R/HWHYjd3fsWBZKlpDvvdAYDW59pv8OjVkom2dVqPitzex38fcLoRwygWJn6lYXDU+Vu/TQv3Nd3LdParyOVV0+QzfDcL4ZRfsB6sho6PTl8jsVHT+1O++gZg2XDTZdrfA8t0PeK3brm59/Zr5kWtvFOeIA0Y3Mdj6+Vpn7tku8pj9m/f65igY71obhLc0wabHsxsMu+oRrJUtIi98+XJj1LMdptpsSvze3TR1YI5xyyASJDeqlLgcjZsrZ0PvaSMuaje5ct6Avn3Z5z+6G+raIPtXDMxS/ZHjNbUT7AVNZR9rNnqlywe75obedAKvuZz0tuY4vKzxX7oYt/c7gXtHFgEW8x9+FlycPzGv2Aw+2Gdh50fzvVfk8cY3Lh1gHxi2W3ehmptZiyRLKfdymMfk888N4uzViTgqpHDJBjoXeBrR67RTGRvin8N9FML9yG7oyt5mbrvR4z+IuS3EwrIrX/xYUZXuXHZfZJebnI80OmQXktR/aD5ieOjL7w/zzUP36Vu0GeuIslvkD+hvfSdyz9yo81+Mu2t4Y6619nOvt0N1MnNwS703VEwjK+ijXR6AejFMsu/F55nVelyyhs/mzPjzPjFZ3k8DbTRd+JLRyyIT4sKJG82CfdcrC4Wlrmvnsr9DbN7FlA0pxcCyuMfhuxnW837yHv3bZec4t8W+Lr0/Eb+qPue3aD+0HTHQdmT2rpI6lDWavFxq/2Fk2wL/xs8TAUpVf5pwI+V9uVfG61+uhvy+1Zi8HU8cOhK8kzvvliNSFcYhlL7HPWQz/PckS2lsY2s9i6GZAa0Fo/67/M+GVQybAhvDfBTKPhsZCpsdD41Xd3E0UutmOd2XJ799yS0ptqmEAaXbJ2Qzj+ACuo3WDDrQf2g+Y3DpybtYH8TpmT12d1Yd/Z8B/Y9kSD+drGBi5n3hGfgzVLxYeB1Byd2GePagXv8SKr0DWNVM7tQPmOyNWJ0Y5lr2Iff+7Jdf9kWQJ7cUG8bfQ/yKAnT6AXxdiOWQCXAyNb4T+1+Hf5zY7Ar9mNqb/hMY3Mr0OzDx3S0D7of2AqaojJ1v6AG/XdI7Wtza2TMEzEtepjF9APQiNQby4DlP8ov+LUP+uw28V5VBorLka+4VPm9cQS5wxd6P5b/FaNgfrqk5LLBc1r/Nm8/ofN+vlm5IldPZzm+f2TI/H+jNUs6CiDpccMmriAFTuNzlx96DzGff2dOI4i0t+955bAtoP7QdMVR3Z3PyAvr3Gc+wJjdlL+u8gWepQMBbavbd+P/S+o0J85z4OksUR5TirZasQyyFTLK6/cD1xfz9IHKPT4NgPwgvaD+0HqCMAkiXT6s0Oz+wuoZFDqFR8//1R6LzQd9mCj+s6/M5qYQXth/YD1BEAyZJpFF+javeq4DWhkUOoxZLQmF3VaUe9rSV11c6HgPYD1BEAyRKaPurwvG4SGjmEWsWF5s91uNdxLbv1RZnX/Nnl4eWBsMNCCGg/QB0BkCyZVnG3h3Zbhd4UGjmEgVlTlBOhsYNRzm6JcW2utcIGaD9AHQGQLJlmezo8qweERg5h4BaGxjp2P4bGK8EzWxDHzRYuF+VIUd4VJkD7AeoIgGQJIVzp8KwuExo5BADtB6gjAJKlZMkoWtLhOb0hNHIIANoPUEcAJEvJklG1s8Nzekxo5BAAtB+gjgBIlpIlo+qHDs/pDqGRQwDQfoA6AiBZSpaMqosdntP1QiOHAKD9AHUEQLKULBlVjzo8p/OFRg4BQPsB6giAZClZMqqeeU7lEAC0H6COACBZMinPK3IIANoPUEcAJEvJkpFlppYcAoD2A9QRACRLxs4/HZ7TV4VGDgFA+wHqCIBkKVkyqs52eE43V3DsBUW5UJSPhFkOAUD7AeoIgGQJVTrU4Tn9rs/jLi7Kb0V5UpS3hFkOAUD7AeoIgGQJVVrZ4Tl9XJRXejzmmqLcLsrToqwXYjkEAO0HqCMAkiXU4ecOz+rxHo71QWjMznpYlLVCK4cAoP0AdQRAsoS6vBYag1DtntcjRZmTcYw3Q+N1w/g7fxZlhbDKIQBoP0AdAZAsoW7vhs4DW3GQal9RXm/5+XnN39lflKvNn3tRlC+b/4YcAoD2A9QRAMkSBmJZUc5kPMOzS3zd8PvQmPGFHAKA9gPUEQDJEoYizsg6EBoDXDMLvsdZWM+b//+dopwtyjdF2VKUuUImhwCg/QB1BECyBOQQOQQA7QeoIwCSJSCHAKD9AHVEHQGQLAE5BADtB6gjAJIlgBwCgPYD1BEAyRKQQwDQfmg/QB0BkCwBOQQA7QeoIwCSJYAcAoD2A9QRAMkSkEMA0H5oP0AdAZAsATkEAO0HqCMAkqVkCcghAGg/QB0BkCwBOQQAtB+gjgBIloAcAoD2A9QRAMlSsgTkEAC0H6COAEiWgBwihwCg/QB1BECyBOQQALQfoI6oIwCSJSCHAKD9AHUEQLIE5BA5BADtB6gjAJIlIIcAoP0AdUQdAZAsATkEAO0HqCMAkiWAHAKA9gPUEQDJEpBDANB+aD9AHQGQLAE5BADtB6gjAJIlgBwCgPYD1BEAyRKQQwDQfmg/QB0BkCwBOQQA7QeoIwCSpWQJyCEAaD9AHQGQLAE5BAC0H6COAEiWgBwCgPYD1BEAyVKyBOQQALQfoI4ASJaAHAIA2g9QRwAkS0AOAUD7AeoIAJIlIIcAoP0AdQRAsgTkEDkEAO0HqCMAkiUghwCg/QB1RB0BkCwBOQQA7QeoIwCSJSCHyCEAaD9AHQGQLAE5BADtB6COAEiWgBwCgPYD1BEAyRJADgFA+wHqCIBkCcghAGg/tB+gjgBIloAcAoD2A9QRAMkSQA4BQPsB6giAZAnIIQCg/QB1BECyBOQQALQfoI4ASJaSJSCHAKD9AHUEQLIE5BAA0H6AOgIgWQJyCADaD1BHACRLyRKQQwDQfoA6AiBZAnKIHAKA9gPUEQDJEpBDANB+gDqijgBIloAcAoD2A9QRAMkSkEPkEAC0H6COAEiWgBwCgPYD1BF1BECyBOQQALQfoI4ASJYAcggA2g9QRwAkS0AOAUD7of0AdQRAsgTkEAC0H6COAEiWAHIIANoPUEcAJEtADgFA+6H9AHUEQLIE5BAAtB+gjgBIlpIlIIcAoP0AdQRAsgTkEADQfoA6AiBZAnIIANoPUEcAJEvJEpBDANB+gDoCIFkCcogcAoD2Y3QsKsoXRTkmFOoIgGQJIIcAoP0Yda8U5XBRnjRj+1hI1BEAyRJADgFA+zGqFhblUFEezYqtQS11BECyBJBDANB+jJwFRfmsKA87xNagljoCIFkCyCEAaD9GxvyifFKUB4nYGtRSRwAkSwA5BADtx9DNK8qBotzLiKtBLXUEQLIEkEMA0H4M1dyi7A/5g1kGtdQRAMkSQA4BQPsxNHOK8lFR/gndDWYZ1FJHACRLADkEAO3HwMXBrH1FudOM0YuiXCnK8aJ8U5TfgkEtdQRAspQsATkEAO3HiPmrGZtrRfm4KK+2+ZkfgkEtdQRAspQsATkEAO3HCDlclNWJn1kSDGqpIwCSpWQJyCEAaD/G0F/BoJY6AiBZSpaAHAKA9mPM/BwMaqkjAJKlZAnIIQBoP8bM2WBQSx0BkCwlyzGwPPS2lfMoleNuoxwCgPZD+1EZg1rqCIBkKVmOhf1h/Ae1vnAb5RAAtB/aj8oY1FJHACRLyXIsXArjPaB1tShz3UY5BADth/ajMga11BEAyVKyHHkLi/IijO+A1t3Q2HYaOQQA7Yf2ozoGtdQRAMlSshx5O0Le4NHNopwqyoGibCvKe0VZVpT5RZlT4fWsKMrDzGt6VpS33UI5BADth/ajcga11BEAyVKyHHmnS+7bX0X5uChLB3QtcdbYzZA/S2u32yeHADDVnmk/amNQSx8LQLKULEfanGaHZPb9uleUnUO4nvMhf0DriNsnhwAw9Qxq1ceglj4WgGQpWY609W3uVVw0/tUhXMvhkD+g9YtbJ4cAQDCoVSeDWvpYAJKlZDnSvp11n2LnZc4QrmNryB/Qul2UxW6dHAIAof2M89YyR4h6ZlBLHwtAspQsR1rr+lXXQmPR90FbldEhbe08rXbb5BAAaEptLjNPiHpmUEsfC0CylCxH1qrw310EVwzhGhYV5VbIn6W12W2TQwCgxf1E+7FAiHpmUEsfC0CylCxH1oGW+3N4SNdwIeQPaB1yy+QQAJjlYqL9WCZEPTOopY8FIFlKliPrcvPe/BOG89rhVyF/QOus2yWHAEAbqZ2T1wlRzwxq6WMBSJaS5Uh6pSgvmvfmgyGcf3vIH9D6sygL3TI5BADaSA28bBSi2mJrUEsfC0CyZChmBpX+GsK5/1eUpyFvQOtBUV53u+QQ4QGgg1OJ9mOLEPXMoJY+FoBkKVmOrJVh8DsJvlqUOyFvQCvOJFvvNskhcggAJX5ItB87hKhnBrX0sQAkS8mSFpdC/muHHwuXHCKHAJBwKNF+vC9EPTOopY8FIFlKljQdCfkDWieESw6RQwDIsDvRfnwnRD0zqKWPBSBZSpYUdoX8Aa2rRZkrZHKIHAJAhq3BF2V1MailjwUgWUqWU++tkL8w/N2iLBEyOUQOASDTe4n244wQ9cyglj4WgGQpWU61uDD8PyFvQOtZUd4WMjlEDgGgC0sS7cdvQtQzg1r6WACSpWQ5teYU5UrIf+1wt5DJIXIIAD30Nwy81MOglj4WgGQpWU6toyF/QOuIcMkhcggAPXpc0n68CI2BL7pnUEsfC0CylCyn0p6QP6D1i3AhhwDQh0uJNmS5EPXEoJY+FoBkKVlOnXeK8jzkDWjdLspiIUMOAaAPpxNtyCYh6olBLX0sAMlSspwqcbHWeyFvQCt2hFYLGXIIAH36Ili3sw4GtfSxACRLyXJqzCvK1ZD/2uFmIUMOAaACOxJtyHdC1BODWvpYAJKlZDk1ToT8Aa1DwoUcAkBF1ibakLNC1BODWvpYAJKlZDkVPgz5A1o6lsghAFRpXqIN+UuIemJQSx8LQLKULCde/Hb0Rcgb0LpRlIVChhwCQMUelrQhsZ8yR4i6ZlBLHwtAspQsJ9qyotwPeQNaD4ryupAhhwBQg9QAzBtCVHlMDWrpYwFIloyt+UW5FvIGtOI3pOuFDDkEgJp8nWhHdghR1wxq6WMBSJaS5cT6MeSvo/WxcCGHAFCj7cEOiFUzqKWPBSBZSpYTaX/IH9A6IVzIIQDUbHmiHbkgRF0zqKWPBSBZSpYTZ33IH9C6WpS5QoYcAsAAPC1pR54KT9cMauljAUiWkuVEiQu9Pwh5A1p3i7JEyJBDABiQnxNtyUoh6opBLX0sAMlSspwYC4pyPeQNaD0ryptChhwCwAAdSrQl24WoKwa19LEAJEvJcmL8FPJfO9wtXMghAAzYpkRbckyIumJQSx8LQLKULCfCwZA/oPWtcCGHADAEcR3PFyVtyQ0h6opBLX0sAMlSshx7G0P+gNYvwoUcAsAQXSlpS+KA13whymZQSx8LQLKULMfaiqI8DHkDWreKsljIkEMAGKIvE+3JViHKZlBLHwtAspQsx9bCovwV8ga0YqdmtZAhhwAwZBsS7cl3QpTNoJY+FoBkKVmOrZ9D/muHm4ULOQSAETCnKM+DdbWqYFBLHwtAspQsx9LhkD+gdUi4kEMAGCGpwZilQlRJHA1q6WMBSJaMnM0hf0DrjHAhhwAwYj5ItCm7hCiLQS19LADJUrIcK6uaHZScAa04fX+hkCGHADBilibalNNClOVcMKiljwUgWUqWY2JRUf4OeQNaD4rympAhhwAwoq6WtClPQ2PtLcrdDAa19LEAJEvJckxcCHkDWi+Ksn5I1/hmUVbqiMohAJDwSaJdeU+ISi1o9vlSfUJ9Mn0sAMmSofsi5K+j9dGQrjHOJHvYvIZlbpkcAgAlXk+0K8eEqNTezH7heqHSxwKQLBmm7SF/QOvEEK/zq+Y1XHXL5BAAyPBbSbtyX3g6imum3srsG/4iXPpYAJIlw/K/kL8wfBxMmjuk61xelOfN6zjotskhAJBhf6JtWSdEL1lSlF9D/heesXwfvIaojwUgWTJg8XW+O5mdlbvNTs6wXGy5llVunRwCABleDeXrQn0nRP+/T7g5NAannoTuBrRmyu2iHA6NtcrmCak+FoBkSd0uZXZSnoXGAu3DsrvlWm66bVOZQ14IDwA9OlfSvsS1OqdxhtG7RbnX/Pufhd4GsXL6jw+b59nuMdTHAhh1qQaR0fJtF52S3UO8zteK8qjlWr5w66ayw/VMeADo0dZEG7NpCmOyIdQzkDWKfUn0sQCyGNQaH7u66IR8M8TrnF+Ua7Ou5223T4cLALoQZ2LdLWljzggR+lgAGNQaD28U5WkYj91szoaX1/VChwsAuvV5SRsTN6JZJEToYwFMt9QOenZEGb64WOo/IW9A69aQO3ingsVcp8m8xPP4WIgA6ENczqBswfiPhQh9LIDp9jCRMO2CMlxxUPFyyBvQio3b6iFd5+LQmCHW7ro2uI0Ta37imXwkRAD06XRJO3NDeNDHAphu9xMJc4EQDdXRkL+O1uYhXWNc6+teSYNrtt/keiXxTD4QIgD69HairXlXiNDHApheFxMJc5kQDc37IX9A69CAr21pUT4qyp+J6zrpNk60NYn7/4cQAVCBqyVtzY/Cgz4WwPQ6n0iY64RoKN4KjQVQcwa06tj9J752uqB5HRuLsq0oB5odx5shf7Btq1s50d5L3P/zQgRABTaXtDVxza0lQoQ+FsB0OptImBuFaODiwvD3Qv7A0aiWOCg31+2c2g8Z/9fMLwBQhbLZ4YeFB30sgOl0KpEwtwjRQMVBoN/C+A9oxfKT2znxtiWegVNCBEBFdpS0N3GNWJsboY8FMIV+SCTMHUI0UJ+HyRjQimWX2znxdiWegR+ECIAK/VXS5nwoPOhjAUyfQ4mE+b4QDdTxMBkDWnF9i1fczon3SeI5OCJEAFSobPbK38KDPhbA9NmdSJjfCRHQQWoQdo8QAVCxa8EscfSx9LEAmrYmEuYJIQI6OJ3IH9uFCICKrStpd24ID/pYANMltV3sGSECOjgX7J4KwGi1Pz7so48FMEWWJBLmb0IEdHA7kT9WCxEANVgZGut3mq2FPhbAlJuTSJiPhQjo4Fkif8wRIgBq8nWwezf6WACExsBV2S52kiYw27xgQByA4VlYlLuh806I+q/oYwFMiUuJxLlciIBZ3k3kjT+ECICa7Sxphz4SHvSxAKZDaneNTUIEzLItkTdOCxEAA3ChQzt0LzRmc4E+FsCE+yKROHcLETDL/kTe+F6IABiA14rypENb9LnwoI8FMPl2JBLnd0LEhJhflK3NzkD8ZvdRaCzE+Tw01ie4WJQDRVksVEkng8FwAEbDRx3aotjGvyY86GMBTLa1icR5VogYc+tCY6r288Sz3roApw5DuYvBa8sAjI5fOrRHPwkN+lgAky21w8ZfQsSYeq8o18LLOyLF1xE2h/+utbGiKMdm/ex+IezoSSJvLBIiAAYozsh62KFNWi886GMBTLaHJYnzRbAtMuMl7tg5e+HYP0P6m625bZ7/NcL5kkWJztYTIQJgCLaHzl/Q6suijwUwwc4mEugbQsSY+LgoT8PLC8XmdGbb7TZzUkhfsimRLy4JEQBD0mk9okNCgz4WwOT6OpFAdwgRIy4uAv9TeHmW4dYujnGmzbP/SGhf8nEiXxwXIgCGZEFozM5ut2j8cuFBHwtgMm0PdkBkfMW1sa60eW67GdCKneDnHTrB/NepRL7YJUQADNHK0H5dostCgz4WwGRankigF4SIERVnaP3W5pk90EMHuN2zf12IX3IjkS/eEiIAhmxHhzbqA6FBHwtgMj0tSaBPhYcR9XOb5/VMj8dq97rCFiH+j7iY/ouSXBFnu1mMF4BR8E1ov6zAMqFBHwtgOgYHWstKIWLEfNbmOb1flMU9Hm9Zsx48LsrvobvXF6fFhkSeuCJEAIyQX9q0Vb8IC/pYAJPnUCKRbhciRsibwVoDw7A/kSe+FSIARsiiotxs0159KDToYwFMltQWsseEiBERp163e1XwmtDU7kwiT2wTIgBGzOuhMZN79tIa3kJAHwtggqTe474hRIyIjzo8o5uEpnaPEh2uRUIEwAiKC2w/btO3nSs06GMBTI4rJYk0DnjNFyKGLHY+77Z5Pm8KTe1WJTpbfwoRACPsvTZt1xFhQR8LYHJ8mUioFs5m2PZ0eDYPCE3tPkjkh6NCBMCI2xnsdIw+FsDESu268Z0QMWSdZhPanrt+PwWD3gCMv32z2q+HRXlNWNDHAhh/cQHu58G6WoymJZ7LoXocvJ4MwGSYvdPc78H6WuhjAUyEs6H8m4KlQsSQ7Ax25hyWtxN54bIQATBmPpnVlh0XEvSxAMZf6p3uXULEkPzQ4ZncITS1O5zICweFCABAHwtg2JYmEutpIWJILnZ4JtcLTe2uJvLCKiECANDHAhj15Po0NNbegkF71OGZtM5AvZYkOls3hQgAQB8LYFR8kkiw7wkRQ/Csw/NIvfYm8sGXQgQAoI8FMCpeTyRYC3MzDJ2eR+p1PpEP3hAiAAB9LIBR8ltJgr0vPAyBmVqDtzA0tpLulAv+FiIAAH0sgFGzP5R/c7BOiBiwfzo8i68KTW12J/LA50IEAKCPBTBq4kBB2bcH3wkRA3a2w7O4+f+1d0eRdV9xHMCPqqmoUnmYqigzeYiqUbWHmOnLHqZiSkXtofoSFTETpQ9TU7WX6UPNjIk+zB7GzEwf+hIzMxElDxMRVWZmYqJEVVTlZTvHvVvbe///c9u7m5v//97Phx8laR6+7jn35/zP+Z8e/O2RWHdizYn5OZ22xb8uIgAAPRZAFd3OTLRbwS2I9NfVsDsLrKOhcdx2O9YpMf+n08L2kogAAPRYAFX1Xsg/QXhXRPTReMnn8FGsQ13+zROxfo/1ONZpET9nrsP4nxERAIAeC6Cq0k6sjcyE+52I6LMfSj6LC138rdQwpN1ZadfhW6Jtczcz9lNuB0QEAKDHAqiya5lJdyfWYRHRR2OhsQhV9Hm8GV7sSOzJ8PR2z7XgnQVFJkL+CaJ36gEA6LEAarGIkDvz/YGI6LPJUL6wlRapLsU69szvv9L8P+lGz+Xm76XP9CfNn9HuRoeGa0JEAAB6LIA6+CYz8a6Khz1wNDSOv/79kpW2dH8eGou1FNsf60Emwx9FBACgxwKoizc7LBRMiog9knZkzYfGAte/L3xPu7B2mv/+I9b3ofFUbKrZTJB3IbggAgBAjwUwQJYzE/DX4oGBsZQZ6/fEAwCgxwKomzOZSTjtjHlVRFB7b4T8E8SLIgIA0GMB1NFaZiL+WDxQe7cyYzwd5dwnIgAAPRZAHU1nJuPN4CY5qLMjIX/T6ZyIAAD0WAB1tp6ZkGfFA7V1PTO2/wyeIAIA6LEAau5sZlK+Lx6opZFYW5mxPSMiAAA9FsAgWMlMzO+LB2rnSrBYDQCgxwIYAm9nJudV8UCtpHfhbWbG9FkRAQDosQAGye3MBH1OPFAb85mxvCQeAAA9FsCgGQ/lt3jYrQX1kJ4g/pVpuE6KCABAjwUwiD7NTNTT4oHKy73n4ZZ4AAD0WACD6mCsjVD+4kPX00K1x2/ZbTwPY42KCABAjwUwyM6H8qcQc+KByrqeGbuz4gEA0GMBDIM7JZN2Okd+UDxQOUdibZeM22XxAADosQCGxVhm8r4mHqichZLxuhNrQjwAAHosgGEyVzKBPwmNRS+gGo6H8i3xV8UDAKDHAhhGiyWT+Leigcr4pWScrogGAECPBTCs0o6ssps+TosH9lzZxQ7p+PC4eAAA9FgAw+xcyYS+HmufeGDPpEsbNkrG54x4AAD0WACE8FVwlhyq5kZwPBgAQI8FQNZIrLVQ/NL418QDfTdR0mz9FuuQeAAA9FgAPJXOjm8XTPA/iQb67tdQvMh8QjQAAHosANpNB2fLYa9dLhmHF0UDAKDHAqBc0Rnzh7GOigZ2Xdox+aRgDH4hGgAAPRYAnS0WTPiLYoFdt1ww9n6OtV80AAB6LAA6OxzrXsHEPysa2DVXCsbc/VijogEA0GMB8OKOxdpsmfwfh8bWXaC3jof2LfEPgttHAQD0WAB05VSsRy1fAqvBNl3opQOx1kP7AvKkaAAA9FgAdO+d0L5d96ZYoGc+KxhjU2IBANBjAfD/nfeFALtiqmBsXRALAIAeC4DeudTypbAVa0ws0LWx5jh6dlzNiwUAQI8FQO992PLlcDd4vxZ0I42blZbx9JFYAAD0WADsnsstXxILIoGX9qVmCwBAjwUwSP4BcM9caJvwze8AAAJgdEVYdE1hdGhNTAA8bWF0aCB4bWxucz0iaHR0cDovL3d3dy53My5vcmcvMTk5OC9NYXRoL01hdGhNTCI+PG1zdHlsZSBtYXRoc2l6ZT0iMTZweCI+PG1mZW5jZWQ+PG1yb3c+PG1mZW5jZWQgb3Blbj0iIj48bXRhYmxlPjxtdHI+PG10ZD48bXN1Yj48bWk+WDwvbWk+PG1pPkM8L21pPjwvbXN1Yj48L210ZD48L210cj48bXRyPjxtdGQ+PG1zdWI+PG1pPlk8L21pPjxtaT5jPC9taT48L21zdWI+PC9tdGQ+PC9tdHI+PG10cj48bXRkPjxtc3ViPjxtaT5aPC9taT48bWk+YzwvbWk+PC9tc3ViPjwvbXRkPjwvbXRyPjwvbXRhYmxlPjwvbWZlbmNlZD48bW8+PTwvbW8+PG1pPno8L21pPjxtbz4mI3hCNzs8L21vPjxtaT5LPC9taT48bW8+LTwvbW8+PG1mZW5jZWQgY2xvc2U9IiI+PG10YWJsZT48bXRyPjxtdGQ+PG1pPnU8L21pPjwvbXRkPjwvbXRyPjxtdHI+PG10ZD48bWk+djwvbWk+PC9tdGQ+PC9tdHI+PG10cj48bXRkPjxtbj4xPC9tbj48L210ZD48L210cj48L210YWJsZT48L21mZW5jZWQ+PC9tcm93PjwvbWZlbmNlZD48bW8+JiN4QTA7PC9tbz48bWk+dzwvbWk+PG1pPmg8L21pPjxtaT5lPC9taT48bWk+cjwvbWk+PG1pPmU8L21pPjxtbz46PC9tbz48L21zdHlsZT48L21hdGg+tkAhWQAAAABJRU5ErkJggg==\&quot;,\&quot;slideId\&quot;:278,\&quot;accessibleText\&quot;:\&quot;open parentheses open table row cell X subscript C end cell row cell Y subscript c end cell row cell Z subscript c end cell end table close parentheses equals z times K minus open parentheses table row u row v row 1 end table close close parentheses space w h e r e colon\&quot;,\&quot;imageHeight\&quot;:58.270270270270274},{\&quot;mathml\&quot;:\&quot;&lt;math style=\\\&quot;font-family:stix;font-size:16px;\\\&quot; xmlns=\\\&quot;http://www.w3.org/1998/Math/MathML\\\&quot;&gt;&lt;mstyle mathsize=\\\&quot;16px\\\&quot;&gt;&lt;mfenced&gt;&lt;mtable&gt;&lt;mtr&gt;&lt;mtd&gt;&lt;msub&gt;&lt;mi&gt;X&lt;/mi&gt;&lt;mi&gt;c&lt;/mi&gt;&lt;/msub&gt;&lt;/mtd&gt;&lt;/mtr&gt;&lt;mtr&gt;&lt;mtd&gt;&lt;msub&gt;&lt;mi&gt;Y&lt;/mi&gt;&lt;mi&gt;c&lt;/mi&gt;&lt;/msub&gt;&lt;/mtd&gt;&lt;/mtr&gt;&lt;mtr&gt;&lt;mtd&gt;&lt;msub&gt;&lt;mi&gt;Z&lt;/mi&gt;&lt;mi&gt;c&lt;/mi&gt;&lt;/msub&gt;&lt;/mtd&gt;&lt;/mtr&gt;&lt;/mtable&gt;&lt;/mfenced&gt;&lt;mo&gt;=&lt;/mo&gt;&lt;mtext&gt;depth&lt;/mtext&gt;&lt;mo&gt;(&lt;/mo&gt;&lt;mi&gt;u&lt;/mi&gt;&lt;mo&gt;,&lt;/mo&gt;&lt;mi&gt;v&lt;/mi&gt;&lt;mo&gt;)&lt;/mo&gt;&lt;mo&gt;&amp;#xB7;&lt;/mo&gt;&lt;msup&gt;&lt;mi&gt;K&lt;/mi&gt;&lt;mrow&gt;&lt;mo&gt;-&lt;/mo&gt;&lt;mn&gt;1&lt;/mn&gt;&lt;/mrow&gt;&lt;/msup&gt;&lt;mo&gt;&amp;#xB7;&lt;/mo&gt;&lt;mfenced&gt;&lt;mtable&gt;&lt;mtr&gt;&lt;mtd&gt;&lt;mi&gt;u&lt;/mi&gt;&lt;/mtd&gt;&lt;/mtr&gt;&lt;mtr&gt;&lt;mtd&gt;&lt;mi&gt;v&lt;/mi&gt;&lt;/mtd&gt;&lt;/mtr&gt;&lt;mtr&gt;&lt;mtd&gt;&lt;mn&gt;1&lt;/mn&gt;&lt;/mtd&gt;&lt;/mtr&gt;&lt;/mtable&gt;&lt;/mfenced&gt;&lt;/mstyle&gt;&lt;/math&gt;\&quot;,\&quot;base64Image\&quot;:\&quot;iVBORw0KGgoAAAANSUhEUgAABUAAAAIbCAYAAAAq6DSBAAAACXBIWXMAAA7EAAAOxAGVKw4bAAAABGJhU0UAAAEnfDUWtAAAZP5JREFUeNrs3Q/kVff/OPCXJElGMpnMSJJ8ZMzMTCZmkiSRTJKMycwkMTOZmTEzk0kkMzMTM0kyYzKTyZiZmZmRZCaJJEkS3+95fd73/en27t7zet17z7l/znk8ePl9f5/1vufe53m+7jmv532d1yuE6fdW0f6vq50MMHnHFuTlO0ICAAAAwKAOh4eLTL8UbbGwMAViHv68ID/fFhYAAAAAcr0eHi4u3Sjak8LCFFldtOsL8vSgsAAAAACQsic8XFSKbbuwMIW298jVfcICAAAAQD/bwqMFpaPCwhQ72iNntwkLAAAAAAs9X7Q74eFC0h9FWyI0TLG4HuhvC/I25vELQgMAAADAvDVFuxYeLiLdLdoGoWEGrOvk68J1a9cKDQAAAAArivZ3ePQx4kNCwwx5o0cOXyraSqEBAAAAaK9FRTsfHi0cXRAaZlCvXP4xzD0mDwAAAEAL9dpA5naYeyQeZs3qot3skdPHhQYAAACgffaERwtFsR0UGmbYgT55vV9oAAAAANojbm60cMf32C4KDQ3wQ4/cjpskbRQaAAAAgOZbHnpvenQ/2PWdZoi7v9/rkeNXwtymXwAAAAA02Feh9yPC7wsNDfJunzw/LTQAAAAAzdVv3c/LRVsqPDTIkqJd6pPvrwkPAAAAQPPEnd1vhd4Foe3CQwNt7ZPvcf3bdcIDAAAA0CwXQu9i0HdCQ4Od7ZP3PwsNAAAAQHMcCr2LQHHjo/XCQ4PFmc/3+uT/EeEBAAAAmH2xAHQ39C4AHRUeWuCj0P8HgA3CAwAAADDbfgi9iz83i7ZSeGiBx4p2vU8/uCg8AAAAALPr1dC76BPbO8JDixwq6QuvCw8AAADA7FkR+s96u1q0pUJEiywu2pU+/eFGMBsaAAAAYOYcD/1nvL0hPLTQvpI+cVJ4AAAAAGbHf0L/Qk+cBbdIiGipv0r6xjPCAwAAADAb+m18FNsB4aHF9pb0jZ+EBwAAAGD6bQtmf0KZslmgu4QHAAAAYLr9Eaz9CWX2l/SRv4MfCQAAAACmVtkmL3Hn9yVCBP8tcF4p6SuvCREAAADA9IlFncuhf1HniBDB/xwu6Sv/BLNAAQAAAKbOq6F/Qedu0VY25HOWbWJTZbs1wHt6qYbjH5PStVrWOceWiwAAAACYAXG22qXQv5hzvEGf9YWinS7a70W7H6ovPMZi8cWifT7Ae9pQtK+Kdq5odyp4D9fD3DqV1OujYMMwAAAAgJmwJ5QX1NY39HMvLtrWon0dRis4xl3BDxXtPxW9r+eKdnaI9/Fb51wqvI3HU4nzoQgNAAAAMCVi4axfEed8S2IQi47/hsGLjidCfQXH45nv4VqYK3wyfmdCeWEcAAAAgAl7MZQX13a2KBZxRt+1kF/8jI+rL6n5/aTeQyzArZDGE7M5cX62ChEAAADAZH0b+hdv4ozItj1OvSvkF0C/r/m9PJk4/lvSdyqUrZ/7g/AAAAAATM66UF5ge7+lcfkp5BVAr9T8Pg70OW7cvGm39J0ab4d2rqELAAAAMPU+CeWFmzUtjcvWkFcAjYXI5TW9h/hofa+ZhfeCx6qnzROdXOiXJ8eECAAAAGD84g7o10P/os2PLY9P2WPN3a2uzYf6Fae3S92pVLaUxO2iLRUiAAAAgPHaF8oLe6+2PD6px5rn29kajr0/jLfYyuh2J/LkNSECAAAAGK/zoX+xJj5mvbzl8Xk8lD/W3P0Y/KoKj/tSsOHRLIozqu+U5MlPQgQAAAAwPqndxU8L0X99FfJmgR6p6Hgbi3arx+ufdCpmwheJPFkrRAAAAADjEQt2ZYWaXUL0X5vC+HaDjxvp/Nvjtc85DTNjWyJP3hMiAAAAgPH4I5Q//r5EiP7nr5BXBH1phGMs73NOfgmWIpgli0LvGbzz7W8hAgAAAKjfhlBeyPtaiB5yMNS7GVIsmn3X4/Uuh2rXFmU8Pk/kydNCBAAAAFCv+BhuWYHGTuMPeyzMzYrN2Qxp9RCv36tgdiPMFaqZPTsSefKhEAEAAADUq+zx91jEWyFEjzgZ6tkMqddarHfD3NqjzKa4G3xZwfwvIQIAAACoz7pQXsD7UYh6ejbkFUD/GeA19/Z5jVeEe+adTeTJeiECAAAAqMehUF6YeUuI+vo15BVBt2a81ubQe5ag+DfDG4kcOSxEAAAAAPXotdlOd3tGiPo6EPIKoOcSrxPX9rzR4+9OCHFjpGZa/yBEAAAAANWLaxPGNT77FWWuC1GpZUW7HfI2Q3qyz2s8HuYekx+0aMrsuZTIkWVCBAAAAFCt1O7Up4Qo6XjImwX6Xo+/XV60X3r82/i/KYY1z+eJHNkhRAAAAADV+jSUF2T2C1HSxpC/GdKiBX/7bY9/dznMzQqleXYncuS4EAEAADCj3lowxj0pJDPj2IJz907TPuBvobwgs1YOZLkY8oqg27v+5mSP/x7XAbUbeHOtSuTHH0IEAADADDocHn2ydbGwzIx4rn5ecA7fbsqHWx7KizHW/8y3P+QVQL/r/Pu3evy3u0XbJJSNdymRIyuECAAAgBnyenh0cteTwjJzVoe5WmD3uTzYhA+2M1j/syqLQ+9d3Hu1t/r877uEsRW+TOTHTiECAABgRuwJ5U+/Mlu29zif+2b9Q30cygsxbzrvlcYzVRSlHfYmcuETIQIAAGAGbOsxpj0qLDPvaI/zum2WP9D5UF6IedE5H8j6MFzx84TQtcrTiXz4UYgAAACYcs8X7U54dF+LJUIz8+JTzgv3DIrn+oVZ/DBxN/K7oX8R5n54dMdy0n4MgxU/zwpZ66T63j19DwAAgCm2pmjXwqP7mmwQmsZYFx6tXcSlH2dus/TULLRfneuhvBLyi59xR7RlQtZKqdnXzwoRAAAAUyhu3Pt3j3HsIaFpnDd6nOe4sfPKWfoQvRap7W5fOM9DiTP3roW8AuhzwtVaJxO5sUeIAAAAmDKx5tFrQs8FoWmsXuc7Pv28eFY+wPFQXoA54BwP7YOQVwD9QKhaK/UDxGdCBAAAwJTptTnO7TD3SDzNtLpoN3uc9+Oz8gG+DeUFmK3O8dCeCnkF0KvBWo9t9UIiN84LEQAAAFOk30Seg0LTeAf6nPv9s/Dmb4fyAsxy53ck34W8IuhOoWqlJYm8uCNEAAAATIkN4dEd32O7KDSt8UOP8x83Sdo4zW96eSgvvtxyXkeysRPDnALo98LVWv8mcmOFEAEAADBhsYbUa9Oj+8Gu720Sd3+/1yMProQprl9sDeWFl++c16E9EdKFrYXtKWFrpdPBMhQAAABMt6/6jFnfF5rWebdPLpye1je8N9gBvg7xV5FfwmDFT18a7ZXaCX6vEAEAADBB/db9vFy0pcLTOnE5v0t9cuK1aXzDR0N54cUCtsNJbSzVr8UZozZDap99ibw4LkQAAABMSNzZvd/yftuFp7X6PVUe14hdN21v9lQoL7zscD4Hdjz0/kXkfMgrgop5++xI5MQpIQIAAGBCLgTLJtLb2T658fO0vdGLobzwssm5HMjBHjG8FuZ+Ldkc8gqgvkDaZ0MiJ34VIgAAACbgUJ9xatz4aL3wtF6sd93rkyNHpumN3g7lhZclzmW2baH3tN9nu/7N38FmSDxqcSIfbgsRAAAAYxaLW3f7jFOPCg8dH4X+RfIN0/AGF4Xyostd5zDbM2Gu2LkwhtsW/LvDIa8A+p6Qts6dRE5YGxYAAIBx+qHP+PRm0VYKDx2PFe16n1y5OA1vcG0oL7hcdg6zPFG0qz3id6DHv41fEPdCugD6j7C2zm+JnNggRAAAAIzJqyXj03eEhwUOleTL65N+c1tCecHlrPOXFKvcf/SI3Yclf/N5yJsFuk14W+VMIh+2CBEAAABjsCL0n9EXJ4AtFSIWiEv7XemTMzfChGcM7wrlBZevnL9S8ZHk78LgO3Y/H/IKoOeEuFW+TOTDLiECAABgDI6XjE3fEB762FeSNycn+cb2h/KCywnnrtTJHjE7H+aq3im/h3QBNC4W+6Qwu8B02n4hAgAAoGb/KRmXxhl+9qegzF8l+fPMpN7UR6G84PKW89bXWz3iFYuaj2X+/eshbxboEaFujVcTuWCHPQAAAOr2Q8m49IDwkLC3JH9+mtSb+iyUF1z2OG897e4Rq3/D3GZIuZYV7XawGRIP7EnkwmdCBAAAQI22BbM/GV3ZLNCJLO/3VSgvuOx0zh4R1++8syBON8NwO3SnHnm2+U277AzW5AUAAGBy/gjW/mR0ZUtu/h0mUEhP7Tq91Tl7yJrw6C5o94q2ecjX2xhshsQDWxN5cFqIAAAAqEnZBjZx5/clQkSmWOC8UpJPr437DZ0L5QWXl5yz/3m8aJd6xOiVEV/3p5C3GdJqp6DxXgoK4QAAAIxfLFhdDvYnoTqHQ/lyj2OdBXohlBdcnnW+/mtp0S6GejaJ2h9shsScNYkc+FWIAAAAqEHZprx3i7ZSiBhQ3PvmVpiSJRWuh/KCy3Ln67/O9ojNsYpee3HGeZhfbJhmW57IgetCBAAAQMXiTLxLJWPR40LEkD4KU7Kp1s1QXnBZ6lyFkz3icrbiY3wc8maBWpKg2ZYkzv9NIQIAAKBiexJj0fVCxJCeSuTW/nG9kduJN9L2BW6P9IhJXLOz6sLw2pBXAD2r7zTa4sT5vyVEAAAAVOy3knHoeeFhRGUbsP81rjdxN5QXXNrsQI94xAWBH6/peOdD3mZIq/SdRis7/3eFBwAAgAq9mBiH7hQiRrQ5kWNbx/EmFEB76zX9OxYfN9Z4zFeDzZBQAAUAAGB8vi0Zg/4bxrxTN41VtsbsD+N4Awqgj9rRJxZHaz7uipBXAPUF1GwKoAAAAIzDusQY9H0hoiJvhwmvM5sqtrXN7pJYPDWG4/8e8oqgb+o7jZVaAgEAAACq8EliDLpGiKjIE2GuptEv147V/QYUQB84UBKHv8f0Hk6HvALotaKt1H8aSZ8EAACgbnET3uslY88fhYiKlS23EDdpX1rnwRVb5jr9sUQcfh7Te/kx5BVAYzun7zSSPgkAAEDd9iXGnq8KERXbnci51+o8eNuLLRuK9lvI23297qnfz4f84md3EfQJfahRFEABAACo2/mScee9oi0XIioWJyDeKcm7n+o8eFuLLc8W7fNQvv7AwvZP0XaF6jcgWh3mFoO9FQYvgP5fJ3lOFG1b0ZbpTzNPARQAAIA6PZkYd54WImryRSL31tZ14LYVW04W7WoYrtDYXXCMv5R8FeaKqM8PcPznOyf7VJibvXlzxPfSb33Qs0U7qF/NJAVQAAAA6nQkMe7c1fL4xJmKLxftcNG+CXO1m6rWp9xUtL192uYWxHZbIvfeq+vAbSu2XA/VFxz3DnD8vTUc3y82zaIACgAAQJ3+COWPvy9pUSxWFW1rmJtE9mUnNgufFr5S0bHiE8Vlk/KOtiDeMQZlT0DXtgm5YgtMF30SAACAumxIjDm/bujnfirMTUqLRcb4VO4vRbsb8iaYfVHRe3g5cZxtLcnBzxNxeLqOgyq2wHTRJwEAAKjLe4kx556Gfu5Xw/BP2L5S0Xv4OpRvvt2Wmbc7EvH+sI6DKrbAdNEnAQAAqEvZ4++xCLeioZ87ruu5vNOeCHOPvX8S8gqgT1Zw/MfC3PIC/Y7xY4tycHEiFn/VcVDFFpgu+iQAAAB1WJcYb/7YwpgcTMSkqvU/DySO827L4n42EY/1VR9QsQWmiz4JAABAHQ4lxptvtTAmK8J41v/8KXGcF1sW9zcS8Thc9QEVW2C66JMAAADU4bvEePOZFsbkhVD/+p/rE8e4E+Z2R2+T1GzkH6o+oGILTBd9EgAAgKrFdRfvl4w1r7c0Lq+F+tf//DBxjLMtjf2lUL4e7bIqD6bYAtNFnwQAAKBqqZ23T7U0Ll+Fetf/jDM7ryVif7Clsf88EZcdVR5MsQWmiz4JAABA1T5NjDX3tzQuV0K963+mCs+x/aelsd+diMvxKg+m2MK4LO10/GNF+7ZoN4t2t2j3inYrzK1FEhdkXtnyOOmTAAAAVO23xFhzbQtj8kSof/3P84ljXG9xTq5KxOaPKg+m2ELd4k5mcSr9vYx8iy0WQ/e2OF76JAAAAFVaHhTheknNQBx1/c81GWP8Uy3PzUuJ+Kyo6kCKLdTl5aL9siCf/i7ae0Xb1vkCnhd/aToRrIGhTwIAAFC1nUERrpeyNSirWP/zo4wx/t6W5+aXifjsrOpAii1ULf7C8W14dNry1sTfLe6RfxtbGD99EgAAgCp9nBhnvtnSuNS5/mfcwfxWxhj/yZbn5t5EfD6p6kCKLVQpfmneWZBDccbnooy/3RnqWXB41uiTAAAAVCm1DuWLLYzJ2lDv+p8HM8b3l6RmeDoRox+rOpBiC1WIGxx9vSB37oe5TY9yfdMj/262MJb6JAAAAFWJE5Lulowx74e8SUtN82qob2ZmjOfljPH9SemZzM97VeWnYgujimt5XuiRO4MUP5eF3psk3W1hPPVJAAAAqpKaYfdrS+NyKtS3/mequFr5+pYzLjVD+dkqDqLYwijizM+feuTNoQFfZ12f/PuthTHVJwEAAKjKnsQY84uWxuVGTTGJsxWvZIzt48zbx6Tnf51MxGpPFQdRbGEUZ3rkzDdDvtYfPV5rewtjqk8CAABQleOJMeaBFsYkNSt2lPU/D4e82Z+/Ss3/SRXpP6viIIotDOudHvlyrWgrh3y91WGuoBp3Sfs5DPYIfZPokwAAAFTl28QYc2sLY/JmqGf9z1gPmZ9ZejNxjI+k5v+8kIjV+SoOotjCMJ4JNU5Lbjl9EgAAgKrcTowxl7cwJmdCPet/zs+2jUXQ7xNx3yI1/2dJIlZ3qjiIYguDiutZ9Hpc/RehCfokAAAA02J5Ynx5q4UxSe06Puz6n893vcbrndiW7Wy+WHo+5N9Erq4Y9QCKLQzqjWDafJ30SQAAAKqwNTG+/K6FMdkUql//M85g/LPz9xeK9mLiGN9LzUecDjUv1aDYwiDiLxS9qvJ/CU1l9EkAAACqsDfYAX6hI6H69T8/DA92dt8Q5tb3LDvGO1LzEamd4PeOegDFFgaxv0+eHBKayuiTAAAAVOFoYnx5sIUxOR+qXf9zY5grfMa/f6/zv/2aiPvzUvMR+xIxOz7qARRbGMSFPnmyWmgqo08CAABQhVOJ8eWOlsUjPtV6P1Q3IzauJ/pbePBkbHwUflUYw4Y+DbQjEbdTox5AsYVc/Trx70JTKX0SAACAKlxMjC83tSweqTVRB13/852uv32h87+9kjjGN9Kypw2JuP066gEUW8jVrxOfEJpK6ZMAAABU4XZifLmkZfH4IFS3/uf68GA3+U+7/vfUrNsD0rKnxYm43R71AIot5PqsT47sFppK6ZMAAACMalFibHm3hTG5EKpZ/zPGdn6dz8tFW9b1364m4r5eavZ1JxG7RaO8uGILub7rkyObhaZS+iQAAACjWpsYW15uWTzibNeq1v98P/ReRmBdIub/SstSvyXit2GUF1dsIdfNPjmyVGgqpU8CAAAwqi2JseXZlsVje6hm/c9NXX/z8YL/tj9xjM+lZakzifhtGeXFFVvIdVeOjIU+CQAAwKh2JcaWX7UsHh+H0df/fLxo/3T+/R/h0TVUv0ocY2fJa8fj/x3avczgl4n47RrlxRVbGDVXGE+cxRsAAIBcqdmIbdvQuIr1P78PD9ZP/U+P/36l5Bjx8fsVfV43rm15MaSLpE13PJGz+0d5ccUWcpkBOh76JAAAAKP6KDG2fKtFsYg7jI+6/ueHoXwn95WJeF8see35wt83Lc/ZVxMxPDrKiyu2kOufPjnyuNBUSp8EAABgVJ8lxpZ7WhSL1HqoqfU/u2fTft3n3+xIHOOjxGtfK9qqlufsnkQMPxvlxRVbyHW6T45sq+C1lxXt26K9Icz6JAAAACMbZT3KpnknEYunSv52a9e/i+t+Lu/z795NHKNX7SRuqHQvePR93s5Q47q1ii3kOtInRz4d8XXjNPGfina7aM8Ksz4JAADAyFI7am9tUSy+HnKcHXeOny9QXi/amhGO8diCf7+haDeC3eG7bU3E8PQoL67YQq51fXLkVo+OnGtj0S4X7U7RNguxPgkAAEAlziXGli+1KBaXErHotbRf96zRuCfKpsQxfhtgLB83ULrW+d/jzu/Lpet/vZSI4blRXlyxhUH0+wXp5BCv9VqYm/V5I+OLpE30SQAAAEZ1ITG2bNMTmPcSsfiyaEvC3G7scdbnLwv++/aMY9wN6Ufg42ZMcQOlm53/LdZENkrV/1mTiOGvo7y4YguDeDI8mKLdazeuRRmv8UyYe+R9fv2MtcKqTwIAAFCp64mxZZtmHaYKoP1a/LvctTnvD/H6O6TpQ5Yn4nV9lBdXbGFQL4T+RdBY0Iy/ZnQvILyk8zcHi3ax8+/iF8MHnf+GPgkAAEC1bibGlktbFIs/w+DFyRi/QZYJuDTg6x+Qoo9YknFOhqbYwjBWF+2bIb5A4vTuY2FuJin6JAAAAPW4nRhbtmlC0vthsNpFXM9z0KdVPxzg9V+Vnj0tTsTt1igvrtjCKOJMz0Nhrhg6v5lRnN15r/N/Xwlzu3R9HObWzFgsZPokAAAAtUutSdkm8dHq1CZFscWNiQ6HvOX9hjlGrJu8KDVLlcXvbl0vrNgC09XZ9UkAAAByKIA+LD7yH4ubcU+S2534xIlbcSm/uAnS7jD6pK14jCNF+73z2vEYV8PcpLH9YbjCatsogILOrk8CAACQRQGUWaQACjq7PgkAAICxJa3M2/s6BLhIAQAAgLEl8laHABcpAAAAjC2hTXmrQ4CLFAAAAMaW0Ni81SHARQoAAABjS2hs3uoQ4CIFAACAsSU0Nm91CHCRAgAAwNgSGpu3OgS4SAEAAGBsCY3NWx0CXKQAAAAwtoTG5q0OAS5SAAAAGFtCY/NWhwAXKQAAAIwtobF5q0OAixQAAADGltDYvNUhwEUKAAAAY0tobN7qEOAiBQAAgLElNDZvdQhwkQIAAMDYEhqbtzoEuEgBAABgbAmNzVsdAlykAAAAMLaExuatDgEuUgAAABhbQmPzVocAFykAAACMLaGxeatDgIsUAAAAxpbQ2LzVIcBFCgAAAGNLaGze6hDgIgUAAICxJTQ2b3UIcJECAADA2BIam7c6BLhIAQAAYGwJjc1bHQJcpAAAADC2hMbmrQ4BLlIAAAAYW0Jj81aHABcpAAAAjC2hsXmrQ4CLFAAAAMaW0Ni81SHARQoAAABjS2hs3uoQ4CIFAACAsSU0Nm91CHCRAgAAwNgSGpu3OgS4SAEAAGBsCY3NWx0CXKQAAAAwtoTG5q0OAS5SAAAAGFtCY/NWhwAXKQAAAIwtobF5q0OAixQAAADGltDYvNUhwEUKAAAAY0tobN7qEOAiBQAAgLElNDZvdQhwkQIAAMDYEhqbtzoEuEgBAABgbAmNzVsdAlykAAAAMLaExuatDgEuUgAAABhbQmPzVocAFykAAACMLaGxeatDgIsUAAAAxpbQ2LzVIcBFCgAAAGNLaGze6hDgIgUAAICxJTQ2b3UIcJECAADA2BIam7c6BLhIAQAAYGwJjc1bHQJcpAAAADC2hMbmrQ4BLlIAAAAYW0Jj81aHABcpAAAAjC2hsXmrQ4CLFAAAAMaW0Ni81SHARQoAAABjS2hs3uoQ4CIFAACAsSU0Nm91CHCRAgAAwNgSGpu3OgS4SAEAAGBsCY3NWx0CXKQAAAAwtoTG5q0OAS5SAAAAGFtCY/NWhwAXKQAAAIwtobF5q0OAixQAAADGltDYvNUhwEUKAAAAY0tobN7qEOAiBQAAgLElNDZvdQhwkQIAAMDYEhqbtzoEuEgBAABgbAmNzVsdAlykAAAAMLaExuatDgEuUgAAABhbQmPzVocAFykAAACMLaGxeatDgIsUAAAAxpbQ2LzVIcBFCgAAAGNLaGze6hDgIgUAAICxJTQ2b3UIcJECAADA2BIam7c6BLhIAQAAYGwJjc1bHQJcpAAAADC2hMbmrQ4BLlIAAACTsq5oy4XB2BKCAijo7PokAADQICuLdqxo94u2VziMLSEogILOrk8CAAANsLhobxXtZtc4RwHU2BJqzVsdIs+tjFiN0gZxssLjbnVqXaQAAADGZGfRLvcY5yiAGltCrXmrQ+T5vGi/hrmp+VUVH2NR9VzRTg34Xl4t2umi/RxGK8xeKdrTTq2LFAAAQM2eKdpPJeMcBVBjS6g1b3WIwcSp+lvCXAFymKJjLKTuKNqyCt/T0qLtKtrvme/hWufissjpdJECAACo0erOODg1zlEANbaEWvNWhxjevjBY8XNLze8n7pp3LfEeYpH0CafORQoAAKBGcaLOu0W7kzleVgA1toRa81aHGM2JzC/zv8f0fs6UvIdLRXvcKXORAgAAqNH+ov0b5pZ72xzmnj5c2xkXK4AaW8JE8laHGM3akFcAvTim9/Nrn+NfL9oap8tFCgAAoEZxklBcMm5Dj/+2OyiAGlvChPJWhxjdhYw43hnD+1jT59hx46bNTpPODgAAULOVJf9tRVAANbaECeWtDjG6QyFvFujamt/Hp32Oe8Ap0tkBAACmeLyjAGpsCbXmrQ4xuvUhrwD6Ss3v4X6PY550enR2AACAKR/vKIAaW0KteatDVONSRiy/qPH4P/Q4Xnw0f7FTo7MDAABM+XhHAdTYEmrNWx2iGsczYvlPTcfe3+NYcce9VU6Lzg4AADAD4x0FUGNLqDVvdYhq7Ah5j8Gvr/i4TxbtVnh0w6VnnBKdHQAAYEbGOwqgxpZQa97qENWIj5rfy4hn1RsSXexxjN1Oh84OheeLtloYGMGaom0UBgBgDOMdBVBjS6g1b3WI6pzLiOfpCo/3Xo/X/9Bp0NlptVj0/CTMLbnhRpJhbCja20X7tYbr1qx6rGjbhYEWWCHXgQmOd9y3GltCrXmrQ1TnzYx4xsfTF1VwrJd6vPa3ToHOTuvE2edxCY6TRbvmRpIhxcJ5/AHt71DvD3ezaGfRroa5pzzWSBUa7kyn358NniAAxj/ecd9qbAm15q0OUZ11IW8d0JdGPE5c9/P6gteMg9bHnAKdndZ817we5madp5becCNJL0vCXOH88x7XEwXQOSuL9k1XHM6Hudlx0GSHu3L+ZtFeERJgjOMd963GllBr3uoQ1bqUEdOPRhy0/rLg9eIN6lqh19lprFh0ibPQYrHqcsj7ocWNJAs9FfIL520vgMYfKrtnVH8V5mZbQxtsCQ9vsBmvPUuFpdW2DnjvMUrLuebcqunYLznVEx/vuG81toRa81aHqNaxjJj+NsLrf9Hj9bYIu85Oo+WsL+xGklG/WxRA53yw4PMfkzq00NPh4R8Bfg9zTyDRTnEzvPhDUFwaIT51dj9UX3y81LneHMx4P7Eo/12orhAa8/tUmFsDm8nek7hvNbaEWvNWh6jW9swL7RNDvPbrPV7nsJDr7DReHAzEIsyRoh0Pc4/l5s7gcyPJvJhD7xftRGegdz0ogHaLj7yfX/DZP5E2tFgseF7p6g+xIPqCsBDm9jN4sXM9GaUYGouYu4q2bIT3Ep+O29rj+zunfVa09U7nVI133LcaW0KteatDVGtxZmFi/4Cvu7nHa3wl3Do7rRV/RPkrKIAy2gD2i6AAGsXNjRYuL/GxFIH/Xmu6i6B3g13iedimMHgRNG4sV/Xj5vGadifkz/jc6NRN5XjHfauxJdSatzpE9c5mxPXUAK8X121bOFPn52A9Jp2dttsXFEAZzYqMgWvTC6DPhYcf9Y3tpNSA/4lF0H8X9BGbI9HtszBY8bOO5RSWh7xCbPxxa5FTNrXjHfetxpZQa97qENV7MyOutzMvvvFi/seCv70WhnuEHhcpmuWpoADK6H4P7S2AxqcrbgWbPkFKfEx44Y/xu4WFjpwfZOveaOjdxHFj/m51qqZ+vOO+1dgSas1bHaJ66zJvADZlvNa3C/4mPl7/vBDr7BDmfkRRAGVUZ0I7C6Bx/brbwdMVkCuu/7lwht02YSHkF0DPjTE3u9tPRVvtNM3EeMd9q7El1Jq3OkQ9/s6I7fuJ1/gkjL52KDo77c4XN5LNEjfCerbi1zwd2lcAjY+9L5z5GZ+uWCXFoNSBBf0mrrn4jLC0Xu4j8JtqOPaa8OgyJh55n937V/etxpZQa97qEPX4NCO2v5T8/f4e//6YsOrswsOA+eJGsjnmN8PbU/Hrtq0A+lSPwfL9mgbm0ESnwqNrOlqaqd0uZtyPXKvhuHEt0X+DR96bdP/qvtXYEmrNWx2iHttC3i+hK3v87Yvh0cc4fhBSnV2fZIh8cSPZDE+GB+vvVX1O21QAjZs+9XpC4z0pBgP1o4VFp7h8xGKhaaXczYe+qPi4G0L/4mcsyHrkfTbvX923GltCrXmrQ9Qj3gTey4jvwl004/qhNxb8m8uhd6EUnR0UQNvhhxrPaZsKoGd7fL5fpRcMrNcP/UeFpZV2hbxJH69UeMxNPcZLHnlvxv2r+1ZjS6g1b3WI8Q60FrZTXf/+8aJdCo/uFr9BKHV2fZIh88WN5Ox7t+Zz2pYC6Fs9Ptt911gYWq8N1F4WltbJXf+zqskc8Rp4N0zPI+8vZX7+SbeTM3L/6r7V2BJqzVsdoj4HMuJ7o/NvlxTtQo//vkMYdXZ9khHyxY3kbHtxDOe0DQXQjaH3I5pmrMHw1vboV/GR5MeEplWuZdyLVDXT/miYvkfeFUCrvX9132psCbXmrQ5Rn3WZF6S4G+2XPf73d4VQZ9cnGTFf3EjOrif7DCwVQAcTH4X8o8fnik9YWF4GRnOiR986ISyt8XTmWOejEY8Tn5L7IUznI+8KoNXev7pvNbactFVF29n5bvktzM0431XRa8dlEmON50qYWy4xLnX4YZhbW5sx5a0OUa+/M2L8Z4//7YzQ6ez6JBXkixvJ2bSsaL+M6Zw2vQD6bp/P9YE0g5H1+7H/WaFphcMhr/g2ytII8UmIq6H3I+/bpiAGCqDV3r+6bzW2HKf4JMPOzj3h6fBgw9GF7ZuKjvdNn9ePBdEnpep48laHqNfRIS5Qv4e5HRXR2fVJRs0XN5Kz6cwYz2mTC6DxZrLXWnHxV/dV0gwq8V2wuVhbnc+4D4nft8PO0Oz3A9bFKSoWKIBWe//qvtXYsk4vhLknb3/uc3/Yr92u4NjrE8eITystka71560OUa8tA16c4q8OTwmbzq5PUlG+uJGcPSfGfE6bXAD9os9n+kqaQWX29Olne4Sm0eKjnPcz7kPODvHaT4TpfeSdeu9f3bcaW9YpbpR2rnNve7rzf98OeXWatRUcO3WMN6Rr/XmrQ9R/c3Avs1PFm4jNQqaz65NUmC9uJGfLRxM4p00tgG4o+UxbpBpUZkmfe91LQaGqyXZkjm8ODvi6ca29G6H3xrHbhL3x96/uW40txy1ep17PiNOo64Dm7A/zk9NRf97qEPU7m3mD8LZQoU9Scb64kZwdJ0LetUIBNM+p0P8xJkUZqFa/ZTteE5rGOpl5zdqQ+Xpx+a9+s/an6ZF36r1/dd9qbDkpbyXi9HEFx7iYOMYdp6H+vNUh6vdd5g3CaqFCn2yVWISJj0N80hk8Xu9c+O51/t+4HnBcp+aV0H9NmEkXQONniBsUxHW64sLecf2aWGC62/U5rnY+X/ycccbI4jHHOb6/r8PcpnQ5nul8ntOd9x4/y/3OZ/mr81oHKvzOjmtR/hDyl0qZxgJozIO4yUVc9zo+TnRjQQ5c6eTHwTENYteUfJ5Tvnqgcq/26W9/C01jXcq4Xl3NfK3nSl7PI+/tGu8ogBpbTnJc9k9JnL6t4BjxB6FbJce46zTUn7c6RL1y18f5TajQJ1sjrvMbi4E3w2CLb39YtJUD5ktdN5LxMY5Y7LoRBl+IPxbEjoe5IlWdMT5StMtdx72V+Js9ne/i3M8Rv9vjDP+NI7zPvUPGMKcdy3wPoxRAl3fi/O+AcYuF/SdqPP8flxx/n68gqFzZjw47hKdxch7ljO2LjNd6r89YKV4btwt168Y7CqDGlpP0Qah/dubm0H/d0X+dgvrzVoeoV+76OO8LFfpk4y3tXFj7rQt8v3Ph+z7MrQHT6+IYi6avDZAvVd9IxgLsZyHvh52cQtjHnbhU4bFObPrNpuxXAP1PGKzw2asdHeJzvB7q3fG17gJovL5dHeH9xRnPL9bQzxZ3Xrvfcde08LsnxiTO0D0c5mbi3qyw323qfM/0atY1n5vhvbPzXRe/Z+Lsjl0Vntc4W/1K57oSf/CJP5StmNBn7fd98KM0aJw3Mr/nd5e8Rvyhst/joB55b+94RwHU2HKSXkjEqqrvpedD75mg3zgF9eetDlGv3PVxnhcq9MlGi49V/x3670i9JfR+NDzOsninx8DyTGeQO84CaJyJUcdsxfjY/LBFqVjEiTM3z4b0hnO9CqBvhmqKubH90il25IrHPtej5TwxcC6jvZ75PoYpgH5aUczir+mbKu5rO0N50bXpYg7GpTXicgNfdvrXwhy/UtGxFoXyIvjRln3Pr+3k3wedftOvEF/VAOebPq9/ZULFo69LcmGd24BGORPyfuTsV4zfF/o/BvpJ8Mh7m8c7CqDGlpMUv3vuhvE80fBaj9d/yymoP291iHrlzI65Lkzok422s8/FNBaycjcHWBYeLTr9FcZXAD0S+u9W+FrncyzqunmIM0W3d97zrYz3eS3kP0oeX3t/mCvy3Qv5xbaFBdCTofpi7pUwWBF0mO+ASa4BujTkFWkHaVfDo0s71PV5mvTL+lOdXIhFxriu6S+Jm/ZBH0vN8XLiOE3fsTnOFIlF5p8HiP38kiajWh/SPywtGXM83il5Px+4FWiMxZnX3p97/O2K0H+DOo+8G+8ogBpbToPvw3ie2l3U4/WfFv7681aHqM/GzBvhL4UKfbKx+m0MEWdPDPMI6t4wWHGpihvJXrP9YqFvS+bfx+LW1yGvCJqaCRoH9MPO2OwugH4Z6nv0PG5etbzG74BJFUCX9Lgp/KdT2Hh5QT6v7uT+H6Hax/VHHZh/2ILvlpz2SkXvoaxf3w/jL8CNW5xpe67TR053/u/bmedgbQXHTh3jjTHHo2zZp8tuBxpjS2aOLyx6vxj6bzDikXfjHQVQY8tpcSyM54f0hQVQmwaOKW91iPq8lXmDsEuo0CcbaXefc/h9GO3xrv1hfAXQ90PvWR2PV1ws6Z61VFYYjgWVOPM1ziD5ovP/Xg6DFUCP9/jfT4S5mbrdn2tpp8gQ1+67PmCB6asavwMmVQA9syBmb2bk8aIe8e7VYtFyVQWfZXsYfj26WROLvcs77YlOrn6SmZ9VFBoeC+XF5rau+xhzPmd931Hv/XI2oflpzJ99deL9POu2oBFyv2c2d31XfVjy7zzybryjAGpsOU1eCeWTNaryzILXPiL048lbHaI+P4S89XGWCxVT0CdfCvVuyDJN7fQYzuMLfYoDVT3u+3movwC6q8fr/T3C+38s5C0L8vEQr/1+yCuAvr7g//92mFteIGVZYgBXZYFjGgugH4WHl24YtICWU/x+u4LPklqbdFNovoMhvUxDFQ4kjvNuy6/lb9XwPbfQxZBeY3fcymbov+cWrxF+D3nrO8ei5rrQf5NBj7y316KgANqGseWs2pSIV1WbSB4K1U8EkLc6xMQsD3mPaf4gVExJn1QArU6cRdiv0FfV4tmxCJnzqOWwN5KxwHWzx+s9N+L7PhzyfhgadMOM1GYs8zcX89/LcRbuE0O8/y2dgV3u2pbLavgOGHcBtHv263dDfqbHM+L2SwWf5bfEMZr+SHaU2hytqvU/f0oc50UD/L6P+8b2bQXHiGsvl62xfHcCn/tSzX2cyXpigPusAyX3KZeDR97bbFVJ7uwTnsaMLWfVkkS8ttZwH/WZsI8vb3WIeuzOvEE4LFRMSZ9UAK2/oHSh4uPk7MQ9bLHsux6v9XkF7zn+OJSzecLJIV7768zzf3LEz/DyALl2pIbvgHEXQOdbXN9w8QjHSW06Neqakan1Ye+Gdngh1L/+Z2oDnvnZX233Qah/dubmkiLTvxP4zGcSfXyptJhpuUvwpH6gjbmwQTiNk0M9s+NR7xnVrZrvwxfeR60X8vHlrQ5Rj68ybxAkO9PSJxVAq7Gr5LhbKj5WziYYeyt83aq+r86GvDUhB10eJGdX97MVfYa3M3Mtzp5cXPF3wCQKoOfDaMXPaFvGcbbW+B32T0uuIa+F+tf//HBM/WzWvTCGcxE932ew9s0EPvMXic+8TVrMtFMV3ot9J5yt9WNJXvwlPI0ZW86yc6G+iRRR90ZLp4R7vHmrQ9TjWkZsLwkTU9QnFUBHFwtEV8L4dsBdGuoplvV6jLjK2auvZZ6nPQO+7tGM11xT4ef4tabPMW0F0DgYqWKt6iU1f7bUruhtKcqV/QBbxfqfizLucQ66lP8vVndL4rSjwmP1+l59awKfOVUcf1dazHQ+5yy9E+93bmReHxXE2+ejjLw4HjxF0ISxZVPvpUYdRz7edW8QZ8OvFe7x5q0OUb1nMy/6nwoVU9QnFUBHV7b5yIcTypdBC0ovhvqX6/hP5nka9BfR1M7LtyuO/fMh/9HxSZ7TlNNj7C+3Esc6NsJrp2aefd2Sa8iVUO/6nzsycvQ/LuX/831JnN6vuDi18PWfnsDn3ZfIjW+kxMzaFPKuecdDejO27o0VFbqaK94nvdy5bsT74MsD3KvHfxsfh9/ZeY2YfzYOVu8Zl7LNVf8c8bW7l8f5RKjHn7c6RPXezfxi3ypUTFGfVAAdffBZVnh4cUL5MmixrF8x7LmK3/fdjPc+6Pp1qQLorRri/2PIe5x/8QTP6bDnvI7+8m3iWKOsM3u2xteeFakNSqpY//N8SC/7wAPHwniKgYt6FJYmYVewFEVTvZd5j7Wjk49/Zv77t4S2kVbWcP9+TFjVe8bklVDPmvLxPm1+U9C4WepjQj3+vNUhqvdzDQNidHZ9crptS/T3RRPKl0GKZUtD7w2K7tfw/nO+JwfdtXsSBdDcDe9emtA5zTHOAuiZUO2s325XQnpWUtOl8nHUNSfXhOpnbrd5EHWtwuM8E0bfgK3ua2Fd1xOmZ3zTvZld7g/r8dq8UnjB2HJGxnWDjk+6nazxfl7e6hATkftrlw0C0CebpayI9NME82WQi2u/4kksip6ruF0N1RcOJ1EAjT9k5cxmPTyhczpq7lZdAE0da5TiWeo8tOExo89Dvet/fjSB/Jx1qceGq9oV/dCC7+xVE/q8WzJypGnrna0OczPTrnS+h+Is6BOh2jWnJ21F5jX7hwV/dzbz7074qkDfNracIusTMRtmiZmnS74rGWPe6hDVeiXzQn9AqNAnG2Nx6D1zssp194bNl0GKEZ+F6VuuYNcA738SBdDom4zP8dWEzmmOaSqADnusRRlxe7UF30V1rv+5LKTXcK1yZ/OmSG3+VdVySD91veZnE/y8mzNyZEuDzu8Lof+GP7G/vNSQz5n7tMPbC/5uXZibFZrztxt9XaBvG1vOyLV7mA3c5jdPjXsSrBHiyeWtDlGtU5kX+fVChT7ZGKnHJD6YYL4MUiz7PUxfAXSQotWkCqAHMj7H9xM6pzmaUABdlhG3fQ3/Hlob6l3/M2dTk0suBz3dqrk/r5+ie8wnMvJkZ0PO6xMhvdv5rYYMdHPHN73WC/8o828v+KpA3za2nCJlTxbtHvC13uz62zeEdrJ5q0NUZ1HImx1xRajQJxvlwzC5R0KrKpbF769+szTOzMh5mFQBNGc3+BsTOKe5mlAAXRE8mv1qqG9mZvx+yNm996TLQU/nao5Z90ZLk16DdXlGnuxpyHk9FvIKe1804LNeG+E6Fzf5uJ4Zq92+LtC3jS2nRNl9zyATNGKh/Hbn774T1snnrQ5RnRdbdCOEixR5g9u6Z7tUVfT5T6hm9uIkTaoAWlY8nm93JnBOczWhALopKICWzdAa9YfXV0Pe/c3OQC9f1di/Hg8PZqnE76FJr6+ZUwDd35Dz+m9mv7gz45/zmczPWVZ8P5D5GrHgsMRXBvq2seUU+DZUs7Hmhc7fxB+CVgnr5PNWh6jOhyHvy/IVoUKfbJTUzO/tE8yX3KLP9lDN7MVJmlQBNIT07Ja7EzinuZpQAH0pKICWPa43yg+vscB/JSO+sfj2mMtBT++XxO3PEV/7gzBdG33lLEfRlPV474X85Vxmuaj3duZnTM3szV1m511fGejbxpZT4OuSmH2e+RrvjGk8qCaiQ0zEn5lflOuECn2yMZZknLOtE8yX3KLPnlBN8W6SJlkA/Taki0PjPqe5mlAA3RzaXQB9OtT3w+vhzHubX10O+nqlpu/XuE7dnc7rXA3TUYDOuSa+35DzeiOzb8Tv/0Uz/Dl/yPycTyReJ/dJufio6GpfG+jbxpYTVrY57NcZf/9cePCE2FHhnJ681SGqsTHzi/KuUKFPNsq6jHM2CzNA94fZ/4V7kgXQ1E7wZoDWe6wNod0F0DdDPet/ruwaCN5MHOMjl4O+UhvlDfv9enIK83tpaM8M0M8z7/2/n+HPuCTk7eL+e0XXgPn2pa8N9G1jywn7oCRmZxN/G5enmX965ueiLRbO6clbHaIaJzK/KP8SKvTJRnk545ztmGC+5A6KX0u8zrMzcC4mWQD9MqRntIz7nOZqQgE0Z93BJu8CfybUs/7n8fBgGYzvE/Hd4nLQ1/pE7J4e4jW7Z/3+MEWftU1rgMb1Vu+E9Ayxp2f4M+7IHN/kzm6Km4HkPl78jK8O9G1jywnaVxKz1GZG5zv/Lm4g94RQTlfe6hDV3Njm/Doa27fChT7ZKFvDZNf9rapYlioe7piBczHJAugXiWP/M4FzmqsJBdDFoT2zzhaKj9/dDdWv//l812u8HsrXOr4XzG4ok3osfNsQr/lrePDjypop+qxt2gU+2hIe7O7ba4OUWd8Y7GTm+GaQH0A+CJbVQN82tpx+u0pidq3k746GB0XyzcI4fXmrQ4x+o/dbyF8o+ZaQoU82Sk4B9PAE8yW3WJba5fmtGTgXkyyApgaJZydwTnM1oQAaQvqHyGMN/Q7aFKr/ASYW7ObXNY+7l6bW7vs+kFJWpN494Gt1L3nwxpR9zhUZ32E7G3ZuYwE6rhUXN8O71/l/4/+/CWv+X8o4n/EzD7IOYhw7Xc0cN+311YG+bWw5IWXL19zs8zfdT9S9KYTTmbc6xPCeCnNrOvzfgG2f0KFPNkZOAfTkBPMld/CwL/E6X8/AuZjmGaBfTOCc5mpKAfRa4rVPNPQ76Eiofv3PD8OD2QtxfdWPEsd4x6Ug6XKoZnZyHJDPz0r6bgo/56ZQ7WxBJidnjfPYzg3x2q9mvva/Ya5gChhbjlvZMme91vbvLph+LnzTm7c6xGDiL5wvFe3TkL+GTa/2eaeTLBFSpqRPvjRCPs9aq7Kg8/KYjzdovuQWy3ZnDEKm3TSvAfrGBM5prqYUQM9lXHeb6Hyodv3PuKnj/Gza9zr/26+J2D7v0p30bUn8jg/wOhc6fxNnIq2asQHjfFsrHWbCG5n3VAeHfP1fM1//PacCZnJsOevWDRC3+Kj7/Lqx8TptWaApzlsdotz6zsA2Dsr+DvlrfQ7SYme51Bm8xVlWpkvr7Aqgs1MAfSrjeDcmmC+5xbKcmawbprzvTPMu8C9N4JzmakoBNDULdxZmMQ9qceK+ZND1P+OPvPPL+sRNG+OPtKsy7mFI+zqMXpx/p+tvtk/p50zteH8/DPa4NJNzNvOeath7gxcyXz9OOFnjdIB6z5gtS8RtfiLb8+HBOunxaY+VQjfdeatDTF9R6LSw6+xBAXRW+tiizGOunlC+5BbLVme81gcT6A/rBhhcTbIA+mOobn00BdDhvBnatwlh6oeLQdf/7C6wvdD5315JHOMbl+0sn4XRivPPhQfF7qNT/Dl3JfLlmlSYCYtD3pNuV0c8zqnMeyjfM6DeM4nvwbK4Le9cm292Xd/8WDMDeatDgItUpAA6vBsZx9wzoXwZpFh2N2OgM85lO7o3YtmU8e8nWQAt2yH72wme0xxNKYCmioGzsIzDoFK7KQ+y/uf6ru+ATwcoUBxw2R75XKU2SXs8zC1nEP/tz2G6H63bF/zI3wRbMu+nvhjxOE9m3HvMtxedFlDvmaLY7e0aA8ZxwLPCNRt5q0OAi1SkAFpfUafOx2+rLJadz3i9Q2PsC8c6x/wn899PqgC6vOICkQLocFKPKt1t4PXiQqhm/c84Q3l+Pb7LnVjOS+3WvN5lO0tZYTC1mdH8d3OcXfLElH/O9xL58olUmAmfZN5P7a7gWO9mHut3pwXUe8asbCb8va77y5eFanbyVocAF6lIAXR4R0LeGlaPTSBfBimWfRDy1jNdMYZ+sLPrmEcy/2ZSBdDtifO+coLnNEdTCqDRnyFvvaYmiJ+lqvU/3+/6u+7Z1qkNAJo4q7YuZY+Glz0WfjQ8WDtz8wx8ztRavLukwkxIfZfO52QV9wPLOt8lOfdvrzs1oN4zRjkz1LcL02zlrQ4BLlKRAujwns087uEJ5MsgxbLNmZ+j7t20/xMePFIeC4iPZ/7dpAqgH4ZqHw9UAB3eicTrz0IBKdf2UM36n5u6/ubjBf9t/4S/C5qkbHOgm33+5rWufzMrG2SeSeTME1Jh6uWsCR7bxQqPuSfzmNdDPT8mg7ElvdxKxG6fEM1e3uoQ4CLF6K5knLv4bxaNOV8GLZZdDXmDkLp+7YyD43/CcI9LTqoA+lvJMZ+u4ZxWfbPVpALozlD/45rT4uMw+vqfj3f1tz/CozNkv0ocY2fJa8fj/92wmI/i5TDY8gzdBdNZKjRfLvmcl6TBTHg18z7g/YqP+3PmcT92isDYckzKCqBvCc9s5q0OAS5SjO69kHfj/taY82XQAuhHmZ8j3hA8U/FnicWYP7qOcadoqwb4+0kUQDeE6ot5qcdtqh50NqkAujSUr9f0YYO+c6pY//P78KAA958e/73sh52yx1/jDz0XQ7pI2iap5QS6be58//1f5zwvnpHPuCiUL8twXBrMhG8y7wNeqPi4T2ce936nPwHGlnW71YL7ydblrQ4BLlKM7snEwG++3S7aUxUdc0XG8Q7W9Dnm162rqggaH7n7a8HrvzPga0yiANpvFl4sKK0Z8jVvhnp33V2oSQXQ6FwY3/IXk7I4jL7+Z/fSDb026loZhn/89Xjn33xT4WeO7/H7Tj++1/l/4///jTBX+J52qU265mffPt814LocBl9DeJLWJj6jTSKm36LOfUrq+n+npuN/EfLuP845VWBsOQa9CqB+zJvxvNUhwEWKahzLvHH/uaIBe86s08+GeN0TIX891TgI2j/i59gS5oqp3a8bZ4IOOutp3AXQx0sGikdGeN1fEp/jQsWfI7Vm35kKj3V2DMcq2237ekO+a7aE0db/7F7b8+s+/2ZH4hgfJV479ulVFfWz1KOxcQOVF6f8nC1OfIblRXsuPPgBJMZvzYzl5c7E9++iwLR7MfPa/3VNx48zO3N/hN3idIGxZc1uVTCuYsryVocAFymqEWfq3Mi8cT8TRnusMXfDot+HeO0nQnrR74XtxzC3GdQg4uPjvR61i7O7Ng7xvlMF0Pshf0OlHMdDPQXKUxmfY1nma23K+DffhvEVXH9MHOvbCo6xLJQ/Br+6Ad817yTiWDbLfGt4+IeG5X3+3buJY2zrk2/zsa/q0ffvM7+D4nGnfYZharmS+evHrSG+T6fBByWf76RbhJnwYWZ/O1Tje8h9BD/uVK+oDsaWdepe5/8T4WhG3uoQ1CnOcouzSI51BrZxZsPd8ODxte86N1ErhUqfbIi9Ib9oGAf2K4Y4xnMhv9Aa22tDHGN/GKwAOt/ijcKRTpFlYb9e2fnfY/HmYslrHBgy9q9nvL9PKzrP/WbJVDHr7UjG53g943V2h7zHoa+F8c2cTRXWr1Z0nM9CszdC+nrI68T28KBAGWfDrhnhGAt3Yt7Q9b1U1aY9zw74/ROPP80F7rLC/Px/i/dIs/qoeNnyE8+7PZgJf4XJboQY7Rygz7/tlIGxZY3ij0KXgw0dG5W3OgR1iMWBU4mb/YUD7L3Cpk82xOcD3LzHRzdfyXzdONPhUHiwSc6VAY4TZ3rFQlictXis01IzUL8KwxVBR2lHR4j765nHODji+Y0zZK+G+jaGypndey1R6OleHmFzyb9LrSU531ZU8LkeC3mbW1Qxo+eZkmN83oDvmEuJOPaa6dw9azR+h6RmB/82wLXoP+FBIT3u/L68os85zA8x0zzT8G6YbGGpTotKPt9vbgtmwnMD9LM683TFAO8j5tx6pw6MLZG3OgSTEGctLFy/7u/OYHzbgkFRXCz/RMWFCZ2daRCLSucHHLRf6vSTuKZV9+PNcWOMWMCKj6NeDg9vpvR0GK3YuCTxOeIM7h/D+IqfoxYuXh/wWMOswxpnd/aaIXMr5D1unltIuJbxGWIR9tXwoDgZv1/3hIcLV6m1SF/OjNf+Cj7XvsxjvVRRHC+GemeZTlLqx8UvO/17UadQ8csQxYtUsW5b57suzti+2fW9tLHCz3lgiO+Re2F6N0VKzYDeN8M5+ULN3x/U7+wA/exwje9j/YB9/q9QzY90YGwJLchbHYIqxMfoFq4jF2ecbc0oFC3MuY06uz7ZAHEA/l2op1AYNx56KTNfehVaPxign8Wi2g+h/uLnexXE/PUBjznoIy0x5r1mfsb/7ZmK8+e9CmKaWqh98QDn9s8RB5grQ/6jlT+GagpY20uO8fSMf7/cGzIn4t/lrs15f4jX31Hx59w95OfcNqXnrawA+taM52S/76x/gnUaZ8HbA/ax+PTKqpreyzBPn8QfeZ50GsHYEnmrQ1C3NzsFmYXFjJwb3l7r/Hyhs+uTDRH7QO7O8Lktzgx8foB8mR+AfhyG31QjFspOhnoKn1crLFbk7AL/aeg9eyQuLbC+z2ePhbR+xewfahoEPhZ6F1tz24nE+YyFpd/C4AXjuJ7s8gE/RzwvV8Lghfo4u3XUQujvfV7/gxn/bvlziJyIszQHmV17acDXP1DD54yF89tDfNZpnUnZrwD6YQOud/362ptuBabW4s59+IUR7kfeDtU8gh6ffNlVtJ/DaD8Ox2V0NgdFdzC2RN7qEFQsDkwXbpIQZ4wMMgPkmz6DNJ1dn2ySLUMUE3q1uMHEqsx8icWzWOx7oeLP8XeopvAZvyvibopVPraWUwANnUHW9dB/PbE4kI8z2v8N/WfBXa+p4NNtc3j0x6WcAeCbfQa6sYgdl2a4V8G5i7NtvujEcqEXO//t5zDcLMKFMxbPh7xNn3rZEfr/KDDL3h8wjrHYvXbAY3w4wOu/WuNnfWWIPDo8peetVwH0eAOucRtD/x9NFKKm71zFe/c/K/h+XnjtiYXUU5n3Hfs6Y4AfQ3ppiGGvUzH/zoTyHwTB2BJalrc6BMNYHnr/YjxI8XNZn4H4XZ1dn2ygRZ0izu9D3MjHvvZSRr7c7Nzo1zn7YVGn2PHLkIOSfzrFmzp2as4tgEZxZtmnYfBi4N+d4sryMeVNXFf038z3Fh8b7Ler95JQzwzeY0Och2Ha6RFi2G9G0bYZ/j6J+Zczg/daJ18X1XSMWGB4cQyfd0Pnu+2vkLeR0LSuObmw0PNZaIajfc7DzsC02RrqX9ImZ1PTk2F864vfctoxtjS2RN7qEAwrzvz8qUeuHBrwddYFu4Xqk+0UB/OxSPRVpzhzszOojy0+7hmLpHGGRpzJl5q1FQuKcVfrl8P4Z9o82Sk0xNl+5xd8jrud//+FzueMn+WZmt/PIAXQeXG37AOd9/h7J/7d5yJ+H53qfL9Nan3ipZ33eLorxnG2TSyMxhk0h4O1z8r02yzshwZciw93rse3u/Iirr8dN0GKyxwsruAYRzp9407nGFc7ebc/TMfsvkWdPtp9bndN6TnrLih/0pD+9VjovUzBeV89AMaWMG15q0MwqDM98uSbIV/rjx6vtV1n1ydhCMMUQGmHfrONnhOaRti74Lyum9L3GZcVGHTztWn3bo9+FQuia6QlgLElTFve6hAM4p3Q+xG7lUO+XnwM9kynMBFnwu0QYn0ShqQASj8rO9eqXjvOM/u61yv9RzjGJs6g7zX783WhATC2hGnMWx2CXM/0yZE9QuMiBVNAAZQy2/vkxXahmXndy/J8JBxj02tm9TlhATC2hGnNWx2CHHGNrV6Pq/8iNC5SMCUUQEnpVbCJjyQvF5qZ1b3Ga9z5+SkhGYsXevSlK2H4J4IAMLaE2vNWhyDHG33yY6vQuEjBlFAAJWVZmNvQJ2c3e2bDD13n8ahwjEX8weDygj4UN8naKDQAxpYwzXmrQ5ASd5H9t0du/CU0LlIwRRRAyRE3Z7neIz9eEpqZcyg8vB75CiEZi6969J9twgJgbAnTnrc6BCn7++TGIaFxkYIpogBKrheLdi88uqHfKqGZGduCAva0fM++KiwAxpYwC3mrQ5ByoU9urBYaFymY8oG5Aij97O6RIxfD3FMPTLctYe6R6/nz9raQjMXmMLfOanefOSwsAMaWMCt5q0NQZlWfvPhdaFykYMoogDKoAz3y5JSwTLV94eEinHU/x2ND0W4ETwIBGFvCDOetDkGZV/rkxQmhcZGCKaMAyjBe65ErHwjL1FlUtE8XnKf3hWUsnira1eCxdwBjS5jxvNUhKPNZn7zYLTQuUjBlFEAZVvyxz6O902td0X5d0JdfEZaxeDI8vBFmXHpgu7AAGFvCLOatDkGZ7/rkxWahcZGCKaMAyijidW3hI74HhWUqHOw6J+eCNcjHJRY//+mKfZwF+oywABhbwqzmrQ5BmZt98mKp0LhIwZR5JyiAMpo40/CvBXnzlrBMXHz8/evgx9dximt+dj/2/mPRHhcWAGNLmOW81SEoc1deuEjBjDie6Dt3hIgMy4v2xYLc+VhYaJEXw8Ozod8TEgBjS2hC3uoQDJMfuEjBtPkio/8sESYyxbWuu4tAp+QPLbC3aPc6OX8lzBVDATC2hEbkrQ5BGTNAXaRgVlzI6D9bhYkBrApzhc/5JRTWCgkNFpca+LOT73FG/XIhATC2hCblrQ5BmX/65IV1oFykYJrEzTruZ/SfY0LFEOLak9uEgRZ4qWgvCAOAsSU0MW91CMqc7pMXVQwElxXt26K9Icz6JIwgPpZ8LqPvxBaLpM8LGQAAxpbQrrzVIShzpE9efDri664s2k9Fu120Z4VZn4QhxB27D4ZHd+3OKYKeLNrOzncRAAAYW0LD81aHIFVg6JUXcS20x4Z8zY1FuxzmdmTeLMT6JAxgS5j78eRuGKzomSqI3iza9TC3kRIAABhbQsPyVocg5Uyf3Dg5xGu9FuZmfcaddTcJrT4JAzoQ5oqfdbWvhRgAAGNLaF7e6hCkxM1FbvTJj6NhbtfQlGfC3Kyt+Dd/BDvp6pMAAAAYW8KY8laHIEfcEbRfETQWNOOsrKe6/v2Szt/E9fkuhgePmX7Q+W/okwAAABhbwljyVocg1+qifRMGX18vPvJ+LMzNJEWfBAAAwNgSxpq3OgSDijM9D4W5Yuj8ZkZxdue9zv99pWini/Zx0bYXbbGQ6ZMAAAAYW8Kk8laHABcpAAAAjC2hsXmrQ4CLFAAAAMaW0Ni81SHARQoAAABjS2hs3uoQ4CIFAACAsSU0Nm91CHCRAgAAwNgSGpu3OgS4SAEAAGBsCY3NWx0CXKQAAAAwtoTG5q0OAS5SAAAAGFtCY/NWhwAXKQAAAIwtobF5q0OAixQAAADGltDYvNUhwEUKAAAAY0tobN7qEOAiBQAAgLElNDZvdQhwkQIAAMDYEhqbtzoEuEgBAABgbAmNzVsdAlykAAAAMLaExuatDgEuUgAAABhbQmPzVocAFykAAACMLaGxeatDgIsUAAAAxpbQ2LzVIcBFCgAAAGNLaGze6hDgIgUAAICxJTQ2b3UIcJECAADA2BIam7c6BLhIAQAAYGwJjc1bHQJcpAAAADC2hMbmrQ4BLlIAAAAYW0Jj81aHABcpAAAAjC2hsXmrQ4CLFAAAAMaW0Ni81SHARQoAAABjS2hs3uoQ4CIFAACAsSU0Nm91CHCRAgAAwNgSGpu3OgS4SAEAAGBsCY3NWx0CXKQAAAAwtoTG5q0OAS5SAAAAGFtCY/NWhwAXKQAAAIwtobF5q0OAixQAAADGltDYvNUhwEUKAAAAY0tobN7qEOAiBQAAgLElNDZvdQhwkQIAAMDYEhqbtzoEuEgBAABgbAmNzVsdAlykAAAAMLaExuatDgEuUgAAABhbQmPzVocAFykAAACMLaGxeatDgIsUAAAAxpbQ2LzVIcBFCgAAAGNLaGze6hDgIgUAAICxJTQ2b3UIcJECAADA2BIam7c6BLhIAQAAYGwJjc1bHQJcpAAAADC2hMbmrQ4BLlIAAAAYW0Jj81aHABcpAAAAjC2hsXmrQ4CLFAAAAMaW0Ni81SHARQoAAABjS2hs3uoQ4CIFAACAsSU0Nm91CHCRAgAAwNgSGpu3OgS4SAEAAGBsCY3NWx0CXKQAAAAwtoTG5q0OAS5SAAAAGFtCY/NWhwAXKQAAAIwtobF5q0OAixQAAADGltDYvNUhwEUKAAAAY0tobN7qEOAiBQAAgLElNDZvdQhwkQIAAMDYEhqbtzoEuEgBAABgbAmNzVsdAlykAAAAMLaExuatDgEuUgAAABhbQmPzVocAFykAAACMLRnNiqK9X7QTQjF9eatDgIsUAAAAxpYM57GivVu0253Y3hKS6ctbHQJcpAAAADC2ZDDLi3akaDcXxFYBdArzVocAFykAAACMLcmzrGjvFO1Gn9gqgE5h3uoQ4CIFAACAsSXllhbtcNGuJ2KrADqFeatDgIsUAAAAxpb0tqRoh4p2NSOuCqBTmrc6BLhIAQAAYGzJwxYX7WDIL3wqgE5x3uoQ4CIFAACAsSVzFhXtjaL9EwYrfCqATnHe6hDgIgUAAICxZdvFwueBol3pxOh+0S4U7WTRPi7aT0EBdGbzVocAFykAAACMLdvuz05sfinam0V7vMe/+SwogM5k3uoQ4CIFAACAsWXbvVu0DYl/syoogM5k3uoQ4CIFAACAsSV5/gwKoDOXtzoEuEgBAABgbEmeM0EBdObyVocAFykAAACMLclzOiiAzlze6hCDWRPydvya5nbSaXSRAgAAwNiSoSiAzmDe6hCDORhmvwD6vtPoIgUAAICxJUNRAJ3BvNUhBnM+zHbx82LRFjuNLlIAAAAYWzIUBdAZzFsdIt/yot0Ps1v8/Ldoq5xGFykAAACMLRmaAugM5q0OkW93yCs0/lW0r4p2qGg7i/Zy0VYXbWnRFlX4ftYW7Ubme7pbtOecQhcpAAAAjC2FZyQKoJPJ2/s6xHicKonTn0V7s2hPjOm9xNmof4X82Z97nT4XKQAAAFrjrrFlbRRA65Oa3FfLC+sQDyzqJPDC+Fwt2isTeD/nQn7x86jT15jOrk8CAACQQwG0Pgqg9VEAnbDNPWITN0R6fALv5d2QX/z83qlrVGfXJwEAAMihAFofBdD6KIBO2CcL4hKTfdEE3seOkF/8vFy0lU5dozq7PgkAAECOW4mx5SIhGpoCaD2W1BlXxZY83ett/hLmNjQat/UZX2DdSbHBaZtJ+iQAAACjSm2avESIhqYAWo+libjeHOXFFVvS1oeHp9uuncB7WFG0SyF/9uc2p21m6ZMAAACM6lpibLlMiIamAFqPxxJxvT7Kiyu2pB3qise7E3oP34b84ucRp2ym6ZMAAACM6rvE2HK1EA1NAbQeGxNx/XWUF1dsSfuhE4t/wmQeff8w5Bc/TztdM0+fBAAAYFTnEmPLF4VoaAqg9Xg5Eddzo7y4Yku5OP32ficWr03g+LtCfvHzj6Itd8pmnj4JAADAqFJFui1CVFtsFUCHsy3UOOlPsaXcfAHyzwkc+z9FuxPyip9xHYSnnK5G0CcBAAAY1VeJseV2IRqaAmg9dibi+tUoL67YkrYujH9H9ceLdiXkFT/jDNXNTlNj6JMAAACM6rPE2HK3EA1NAbQeexJx/WyUF1dsmU7nQ/6j728KV6PokwAAAIzqSGJsuU+IhqYAWo/DibgeHeXFFVumz9GQX/z8XLgaR58EAABgVHsTY8tPhWhoCqD1OJmI6/5RXlyxZbrsCfnFz4tFWyxkjaNPAgAAMKodwYSquiiA1uNUIq67RnlxxZbp8WzI3/To36KtErJG0icBAAAY1cuJseU3QjQ0BdB6nE3EdcsoL67YMh3ipkf/hLzi592iPSdkjaVPAgAAMKpVibHlT0I0NAXQelxOxHWkDcoVWyZvUdEuhPxH3/cKWaPpkwAAAIxqUVCkq4sCaD3uJuK6aJQXV2yZvOMhv/h5VLgaT58EAACgCrdKxpb3w4gFpRZTAK3ekrpjqtgyWftDfvHze+FqBX0SAACAKpxPjC/XCNFQFECr90Iipr+OegDFlsl5vmj3Ql7xM66DsFLIWkGfBAAAoAqpXbW3CtFQFECrtzMR01OjHkCxZTLiYsRXQ17xM3acDULWGvokAAAAVXg/2GOkDgqg1TuYiOmxUQ+g2DJ+cV2DiyH/0fdtQtYq+iQAAABV2J0YX34qRENRAK3eF6HmYr1iy/h9HvKLn0eEq3X0SQAAAKqwKTG+PC1EQ1EArd53oeblGhRbxuv1kF/89EXUTvokAAAAVUjtrP2nEA1FAbR6txMxXTHqARRbxif+8nI/5BU/fy/aciFrJX0SAACAqtwoGV/GGsUiIRqYAmi1ViTiebuKgyi2jMfqol0LecXP60V7SshaS5/8//buP/Kr648D+EsySUbylSQjk8lMZPZHvhKTSZJIJpl8ySRJoj8mk4yvmZnMSDIzE5PMTEYyk2Tka5IkZmYyiSRJMva99/t+76s+n/c95/3+fO59/7qPB4ex+tz7eZ5z3rmv97nnAAAAUJdcsW6diGrPVAF0MFsyeV6q4yKKLc1bVLRr0V/xs/z2ZZPIWs2cBAAAoC4fZp4xd4loYAqg9TqYyfN0HRdRbGnel9H/vp8HxdV65iQAAAB12RlOgq+bAmi9vsrkubuOiyi2NOtQ9F/8/FxcmJMAAADUaHXmGfOCiAamAFqv65k8X6/jIootzdkU/Rc/rxZtocgwJwEAAKjZ48Qz5mPxDEwBtD5lLSx1YPjTqOmgLsWWZpSHGN2L/oqfd4q2XGSYkwAAADTgm8xz5hoRDUQBtD5vZrK8XNeFFFvqt7hoP0d/xc8nRVsvMsxJAAAAGnIs85y5U0QDUQCtT27ryI/rupBiS/2+jv5ffd8jLsxJAAAAGrQl85x5SkQDUQCtz7lMljvqupBiS72ORv/Fz4/FhTkJAABAw3L7LF4X0UAUQOvzIJPl0roupNhSn7ei/+LnRXFhTgIAADAklxPPmWVxdJGI+qYAWo9XMjneqPNiii31eLlo96O/4ucvRVsmMsxJAAAAhuSDzLPmdhH1TQG0HvsyOX5W58UUW+ZvSdFuRn/Fz3ISrBUZ5iQAAABDlDtt+6SI+qYAWo/cGTq1FuUVW+bvm+j/1fet4sKcBAAAYMgWFO1p2Ae0Dgqg9XgYQ9yWQbFlft6P/oufx8SFOQkAAMCI5Ap3K0RUS44KoHlvZDL8oe4LKrbM3dbov/h5TlyYkwAAAIxQbs/F3SLqiwLo/OUWFB6t+4KKLXPzSqSX6s5cRr5EZJiTAAAAjNCKzPPmWRH15dtQAJ2vq5kMX6n7gootg1tatNvRX/HzXtFWiQxzEgAAgDGQKjw9js5eoaTdCgXQ+Vieye9WExdVbBncheiv+Flu2LppRPe4vmhrfHBNJHMSAACAphzJPHNuFlHS4ujUe3L1IPWYav/K5PdBExdVbBnMieh/388DI7rHcoXq/e49rNRlE8ecBAAAoCkvZZ45T4koKVe8+7ttElWl7zLZrWviooot/dsZ/Rc/Px/hff67ew9XddlEMicBAABo0pXEM+dd8VQqz3f5JfqrC10UV2WGqRW0t5u6sGJLf16N/g89KguPC0d0n6uL9jQaOjGLoTAnAQAAaNKhzHPnRhHNUu5b+WP0vzCubJ+GV+Fn2pPJ7HhTF1ZsyStfKf+tz8F9pzspRuX7aPDELIbCnAQAAKBJ/4j0KryTIvqfsh60NTqFzEcxWPHz7/Zr0d6Pzt6qL4g0+/r7y01dWLEl71Kfg/pJdA4fGpVnq+i3dNvEym2kDAAAAPP1beLZszxXpI0rFzcU7Y/u7/8k5lbw7Kd2dL97nZ0tyzdXeL/S5MVzHdp2Hw8wiPeM8D5XFe3BM/dyQtdNrNwHJQAAAMzX9szz55YWZvJmNFP0HMc60igcyOSxr8mLK4BW2z3AoP1ohPe5qGjXZtzPGz7LJ5YCKAAAAE0rV3jeSTx/nhMRNfspMd7KLQYWNXlxBdDe1hXtcUzGyV7nY/Y+pEwuBVAAAACG4Xji+bM8YHmpiKjJ2kjXOxrfdzZ3snkb93wo9yT4Pforfv4y4g+Er8JmxdPkhcx4eygiAAAAalJup5fak/GgiKjJR5Gud6xt+gbuZ26gbSdUlQXfH6K/4ufDYXRQhWXRWXna677eNK8m1qLMmHsgIgAAAGp0NvEMel081GBh0e4lxtmlYdzE3UgXXBa3rFM+i/73/dw6onss9yb9I6oLZAvMrYn1YmbM3RMRAAAANXoj8xy6QUTM0zsxBgdufZ+5iZU6pGc7NuR7WxGd07JuZO7rC/Nqor2W6d//iAgAAICaXU08h34pHubpSmJ83RrWTXwX6YLLxpZ0xuvR2eC3n+JnEyehlVsNLO7ex1tF21G0w90PmlvRf2F2u3k10TZn+vc7EQEAAFCzrYnn0HKP0OUiYo7WRbrOsXdYN3I+cyNvtaAzykOP/oj+i4zj2soC7kJza2r/0fmrO18BAACgbqk3Tt8XD3N0JjGufoshbuP4VaQLLtumvCPKguGVmPziZ9m+Nq8m3o5MH38lIgAAABqwK/EsWp4f84KIGFC5neOfiXF1YJg3k6rE/tWdANPseExH8bNsu82tibc708dnRAQAAEBDbiaeR/eLhwGdSIyn32PIh3gfi3TB5Z0p74zTMR3Fz7Ki/qK5NfGOZPr5ExEBAADQkNRbibfFwwDKc27uJ8bTvmHf0J5IF1xO6jMYmlxBfq+IAAAAaNC18OYp83c0xqyYvj3SBZfP9RkMzdnMfNwpIgAAABq0MfFMel089KHcL/ZuYhztGMVNbY50weWcfoOh+TYzH98SEQAAACN8NrUwh5zDifFzZVQ3tTzSBZcr+g2G5tfMfFwrIgAAABq2JqpP77YKlJRy9ecfUV3XWD+qG1sQ6YLLQ30HQ/MkMx8XiAgAAIAh+DDxbLpLPFRI7f15ZtQ39zDSp4srukDzXghfRgAAADAelhTtTlQfYqNWRK8xU3Xy+4OiLRv1DV6KdOFltT6Exm3IzMP/iAgAAIAhejvxjHpAPMxwIjFe9o/DDeZOnt6iD6FxOzLz8KyIAAAAGLILFc+o5T6PS8RD14qiPaoYK1fH5SZTFdqy7dGP0LhDmXn4qYgAAAAYslVRXdg6Lh66TleMkacxRgc674p04eWkfmSOFhVte3SKd+W3RuWeD0+6E6Dc0/L7oh2OMdgHYgx8Eb6IAAAAYPwcqHhOLZ/vV4mn9V6N6lrGsXG60X9GuvByXl8yoI3ReWX7aWZsPXvAT9sLfN+HrSgAAAAYTxcrnlW/Fk3rXa4YG9fG7UZzp0/f1Jf0aXN3gM88Ha5cFr81nt8f5OWinZrxZw+1OLtHmXm41PACAABgRMqVnlUnfG8ST2tVHZRV1jjWjOMNVw3isv1ZtAX6lITVMXtj5BuRX7W4sMd4e62F+S2NdPHzkSEGAADAiO2M6oVz6kbtUy5yu1MxJvaN602fj3QBZp1+pcLBoj2O2Rsh9/Ph1+vk8y9amOGWzPy7ZJgBAAAwBqrOrzgmmtb5KCZwW4QPI12A2aVfmWFRd1DPXC28fYCfca7HWHvQwiwPZubfacMNAACAMbA4Om989joQabV4WmNt9K5f/FK0F8f5xquWMTsJnl7KZc69NrkdpPhZfmg+rfjQbJuvMvNvtyEHAADAmCj3dux1jsUPommNn6N3PWfstzVcHekCzAV9S1e58vNKjzFyeA4fmL3G2s8tzPR6Zv69btgBAAAwRnbFhO39SG2OVPT93kn5BR5HdQHmsf6l65se4+PcHH9Wr2Xz21qWZ3kQ1J+JuVeukrWZNAAAAOOm1x6Q5bZ2K0UztcrFbE969Ptnk/RL9CpsPdvW6OfWe6/HuLhbtGVz/Hkru+PuYdF+isFeoZ8Wb2bm3WXDDgAAgDF1scdz7EWxTK2rPfr7x+gs7poYxyJdiNmpn1ttfdifsgmHMvPuYxEBAAAwppYW7VaPZ9n9opk6R3v08+2Y+6K4kdkS6ULMKX3dWuUr2L1eV78mmnk7l5l3O0QEAADAGHspOm+HztxK0ZvE0+PVmP3q+73onCk0cXJ7EV7X3611oGJMbBHNvD2IdAF0qYgAAAAYc+XhvQ9jdh1poWgmXnkY9s2YXeDeMMm/1OWoLsT82f2laZfyw+pOj/FwSzTz9kqki583RAQAAMCE2NzjufYTsUy8kzGFB1h/EOmCzHb93jp7K8bCYdHM277MfPtMRAAAAEyQt2MKi2Uttq1Hf74zDb9Y7kTqk/q+dapWBa8Uzbx9Hb5wAAAAYLq8O+PZ9n7RVoll4qzq9t1ULoYrD7t5GvYBpWO5cdCoh2HLCQAAAKbPoRnPuD+F/UAnSdlX12b04XvT9kuej/SqtBXGQWu8XTEGTolm3t7IzLMfRAQAAMAEOzLjOfe0SCbGqZjy4mcpty/hbuOgNc5UjIFdopm39zPz7KiIAAAAAJpRrvBMFWbOiqg1vq8YA5tEM29XM/PsFREBAAAANCdVnHkcnb1CmX4PKsaAvSnnZ3mki5+3RAQAAADQrJn7NMxsm0XUCk8q+p/5+Vdmfn0gIgAAAIBmvRTpAo1DcNqhqv+Zn+8y82udiAAAAACadyWqCzR3xdMKVoDWb0nR/kzMrdsiAgAAABiOQ5FepbZRRFPv94q+/4do5mxPZl4dFxEAAADAcJRFrtRKtZMimnrnK/p+aw0/e3HRLhTtQMsyzb3+/rJhBwAAADA830Z1oeZ+OA1+2h2LZorfy6KzxcKjor3eojxzXypcMeQAAAAAhmt7pFerbRHRVFtT0e8Pi/biHH/ma0X7tWiPi7apZXkeyMynfYYcAAAAwHCVKzzvRHXB5pyIpt43FX1/eg4/qyzwlas+y9XD/2xhlj8l5lKZyyLDDQAAAGD4ykNZqoo2T4u2VERTbVV0Cpa9+v+T6G8bhPXReb27/Ds3op37XK6N9OpPe+oCAAAAjEhZAEvtW3hQRFNvQ1QXQcuC5rtFe+mZP/9C9+8cKtrV7p8rx9AH3f/XRh9FugC61jADAAAAGJ2zUV24uS6eVlgZnS0P/hqwla92fxqdQnpbLSzavURGlwwvAAAAgNF6I9JFrg0iao1ypefh6BRD/z7MqFzd+bT7378V7Xx0Vjxui07xr+3eCYeJAQAAAIy9v19l7tW+FA9UupKYO7fEAwAAADAetkZ1EadcAbhcRDDLukiv/twrIgAAAIDxUR54U1XIeV88MMuZxJwptwtYICIAAACA8bErqos5d6O9J3xDLyuiszq6as4cEBEAAADA+LkZ1QWd/eKB/zuRmCu/h9WfAAAAAGNpR1QXdW6LB/5ncdHuJ+bKPhEBAAAAjK9rUV3Y2S0eiKPhiwIAAACAibUxqos718VDy5V74d5NzJEdIgIAAAAYf99GdYFnp3hoscOJuXFFPAAAAACTYU1Un3BtFShtVa7+/COqC6DrRQQAAAAwOT6M6kLPLvHQQqm9P8+IBwAAAGCyLCnanag+6GWBiGjZfKg6+f1B0ZaJCAAAAGDyvB3VK94OiIcWOZGYC/vFAwAAADC5LkTvok+5F+IS8dACK4r2qGIeXBUPAAAAwGRbFdXFn+PioQVOV4z/p0VbKx4AAACAyVe+7t6rAPQkOgVSmFavRvWr78fEAwAAADA9LkbvItDXomGKXa4Y99dEAwAAADBdypWeVadgbxIPU6jqELByS4g14gEAAACYPjujd0HoZtEWiIcpUh7wdadivO8TDwAAAMD0+iLsh8j0+yhs+QAAAADQSouLdiN6H4i0WjxMgbXRu/j5S9FeFA8AAADA9Cv3Pyz3QZxZIPpBNEyBn6N3gf810QAAAAC0x66wPyLT50jFuN4rGgAAAID26bVP4oOirRQNE6hc2fykx5j+TDQAAAAA7XUxZheMLoqFCXS1x1j+sWgLRQMAAADQXkuLditmF472i4YJcrTHGL5dtGWiAQAAAOClot2N54tHj6PzSjGMu1dj9qvv94q2WjQAAAAA/O31oj2M54tI18Prw4y3RUW7GbOL9xtEAwAAAMBMm2P2a8SfiIUxdrLHmN0mFgAAAACqvB0KSkyGbT3G6jtiAQAAACDn3Xi+qHS/aKvEwhhZ1R2Xz47Tw2IBAAAAoF+H4vni0k9hP1DGQzkOr80Yn++JBQAAAIBBHYnni0ynRcIYOBWKnwAAAABj77+z+ojIXMPf9AAAAlN0RVh0TWF0aE1MADxtYXRoIHhtbG5zPSJodHRwOi8vd3d3LnczLm9yZy8xOTk4L01hdGgvTWF0aE1MIj48bXN0eWxlIG1hdGhzaXplPSIxNnB4Ij48bWZlbmNlZD48bXRhYmxlPjxtdHI+PG10ZD48bXN1Yj48bWk+WDwvbWk+PG1pPmM8L21pPjwvbXN1Yj48L210ZD48L210cj48bXRyPjxtdGQ+PG1zdWI+PG1pPlk8L21pPjxtaT5jPC9taT48L21zdWI+PC9tdGQ+PC9tdHI+PG10cj48bXRkPjxtc3ViPjxtaT5aPC9taT48bWk+YzwvbWk+PC9tc3ViPjwvbXRkPjwvbXRyPjwvbXRhYmxlPjwvbWZlbmNlZD48bW8+PTwvbW8+PG10ZXh0PmRlcHRoPC9tdGV4dD48bW8+KDwvbW8+PG1pPnU8L21pPjxtbz4sPC9tbz48bWk+djwvbWk+PG1vPik8L21vPjxtbz4mI3hCNzs8L21vPjxtc3VwPjxtaT5LPC9taT48bXJvdz48bW8+LTwvbW8+PG1uPjE8L21uPjwvbXJvdz48L21zdXA+PG1vPiYjeEI3OzwvbW8+PG1mZW5jZWQ+PG10YWJsZT48bXRyPjxtdGQ+PG1pPnU8L21pPjwvbXRkPjwvbXRyPjxtdHI+PG10ZD48bWk+djwvbWk+PC9tdGQ+PC9tdHI+PG10cj48bXRkPjxtbj4xPC9tbj48L210ZD48L210cj48L210YWJsZT48L21mZW5jZWQ+PC9tc3R5bGU+PC9tYXRoPo2JqaoAAAAASUVORK5CYII=\&quot;,\&quot;slideId\&quot;:278,\&quot;accessibleText\&quot;:\&quot;open parentheses table row cell X subscript c end cell row cell Y subscript c end cell row cell Z subscript c end cell end table close parentheses equals text depth end text left parenthesis u comma v right parenthesis times K to the power of negative 1 end exponent times open parentheses table row u row v row 1 end table close parentheses\&quot;,\&quot;imageHeight\&quot;:58.270270270270274},{\&quot;mathml\&quot;:\&quot;&lt;math style=\\\&quot;font-family:stix;font-size:16px;\\\&quot; xmlns=\\\&quot;http://www.w3.org/1998/Math/MathML\\\&quot;&gt;&lt;mstyle mathsize=\\\&quot;16px\\\&quot;&gt;&lt;mfenced&gt;&lt;mtable&gt;&lt;mtr&gt;&lt;mtd&gt;&lt;msub&gt;&lt;mi&gt;X&lt;/mi&gt;&lt;mi&gt;c&lt;/mi&gt;&lt;/msub&gt;&lt;/mtd&gt;&lt;/mtr&gt;&lt;mtr&gt;&lt;mtd&gt;&lt;msub&gt;&lt;mi&gt;Y&lt;/mi&gt;&lt;mi&gt;c&lt;/mi&gt;&lt;/msub&gt;&lt;/mtd&gt;&lt;/mtr&gt;&lt;mtr&gt;&lt;mtd&gt;&lt;msub&gt;&lt;mi&gt;Z&lt;/mi&gt;&lt;mi&gt;c&lt;/mi&gt;&lt;/msub&gt;&lt;/mtd&gt;&lt;/mtr&gt;&lt;/mtable&gt;&lt;/mfenced&gt;&lt;mo&gt;=&lt;/mo&gt;&lt;mtext&gt;depth&lt;/mtext&gt;&lt;mo&gt;(&lt;/mo&gt;&lt;mi&gt;u&lt;/mi&gt;&lt;mo&gt;,&lt;/mo&gt;&lt;mi&gt;v&lt;/mi&gt;&lt;mo&gt;)&lt;/mo&gt;&lt;mo&gt;&amp;#xB7;&lt;/mo&gt;&lt;msup&gt;&lt;mi&gt;K&lt;/mi&gt;&lt;mrow&gt;&lt;mo&gt;-&lt;/mo&gt;&lt;mn&gt;1&lt;/mn&gt;&lt;/mrow&gt;&lt;/msup&gt;&lt;mo&gt;&amp;#xB7;&lt;/mo&gt;&lt;mfenced&gt;&lt;mtable&gt;&lt;mtr&gt;&lt;mtd&gt;&lt;mi&gt;u&lt;/mi&gt;&lt;/mtd&gt;&lt;/mtr&gt;&lt;mtr&gt;&lt;mtd&gt;&lt;mi&gt;v&lt;/mi&gt;&lt;/mtd&gt;&lt;/mtr&gt;&lt;mtr&gt;&lt;mtd&gt;&lt;mn&gt;1&lt;/mn&gt;&lt;/mtd&gt;&lt;/mtr&gt;&lt;/mtable&gt;&lt;/mfenced&gt;&lt;mo&gt;,&lt;/mo&gt;&lt;mo&gt;&amp;#xA0;&amp;#xA0;&lt;/mo&gt;&lt;mo&gt;&amp;#x2200;&lt;/mo&gt;&lt;mo&gt;&amp;#x200A;&lt;/mo&gt;&lt;mo&gt;(&lt;/mo&gt;&lt;mi&gt;u&lt;/mi&gt;&lt;mo&gt;,&lt;/mo&gt;&lt;mi&gt;v&lt;/mi&gt;&lt;mo&gt;)&lt;/mo&gt;&lt;mo&gt;&amp;#x2208;&lt;/mo&gt;&lt;mi&gt;m&lt;/mi&gt;&lt;mi&gt;a&lt;/mi&gt;&lt;mi&gt;s&lt;/mi&gt;&lt;mi&gt;k&lt;/mi&gt;&lt;mi&gt;e&lt;/mi&gt;&lt;mi&gt;d&lt;/mi&gt;&lt;mo&gt;&amp;#xA0;&lt;/mo&gt;&lt;mi&gt;d&lt;/mi&gt;&lt;mi&gt;e&lt;/mi&gt;&lt;mi&gt;p&lt;/mi&gt;&lt;mi&gt;t&lt;/mi&gt;&lt;mi&gt;h&lt;/mi&gt;&lt;mo&gt;&amp;#xA0;&lt;/mo&gt;&lt;mi&gt;i&lt;/mi&gt;&lt;mi&gt;m&lt;/mi&gt;&lt;mi&gt;a&lt;/mi&gt;&lt;mi&gt;g&lt;/mi&gt;&lt;mi&gt;e&lt;/mi&gt;&lt;/mstyle&gt;&lt;/math&gt;\&quot;,\&quot;base64Image\&quot;:\&quot;iVBORw0KGgoAAAANSUhEUgAABc8AAAEkCAYAAAD5IsnoAAAACXBIWXMAAA7EAAAOxAGVKw4bAAAABGJhU0UAAAChYfUB4AAASo9JREFUeNrt3Q/kndX/APBjZmZmTCYzMybJfCUmySRjZjKZSDJJIpNkMpIkyUiSyUQySTJmZiaJTCZJJDNJRpLMTExmZmb8fvd8P8/9fp7Puefe+zz387n3Ps+9rxeP75/dez/nvs9zn3PO+znPOSGMx+ud4/86x4nAuH1axPpNoQAAAAAAaK6Xw0Iy93LnWC8cY7e2iHWM+WHhAAAAAABonmfCQhI3Ho8Ix8Q83DnuFnF/VjgAAAAAAJrj8c5xJywkcD8Qjok7WsQ+1sFu4QAAAAAAmL5tneOfsJC8/SMsLCXCZK3pHL8XdXC9c2wXEgAAAACA6VnXOS6FxeVa9gjJ1DxeqoffgjXnAQAAAACm5suwmLA9JRyNqo8vhQMAAAAAYPIOhsVE7e3OsVVIpm5L57hZqpfnhQQAAAAAYHJiovxGWEzSviskjfF2qV5iHVn/HAAAAABgQr4NiwnauEHlBiFpjLgO/bVS/VwQEgAAAACA8XsxLCZm43FESBrntaSOXhISAAAAAIDx2dg5/gmLSdmrnWOtsDTOms5xJSx9OuAeYQEAAAAAGI+PwtIZza8LSWOls88/FhIAAAAAgJX3QOe4GxaTsTc7x3phaaz4RED5KYFYdzuEBQAAAABgZZ0JS2cyfyAkjfdOUmfnhAQAAAAAYOU8GJYmYeMs5m3C0nhbw9KnBeLxkLAAAAAAAKyM02FpAvarCf/9nzrHnaQMw44bnePxPp8X1/++XfFz9s9Y3Z11OgMAAAAALN/9oTeh/OQUyrGqc+wOC4n0QQnzVzrHpoqfGT/vauZz4mztY2Fh5nbb7cl8vwec1gAAAAAAyxOTyOXEa0w2r5pieeJGmP0S6EdH+LyPk8/4q3PsnLE6/Dv5jsed1gAAAAAAo4uJ6pthaeL1wwaU66GQT56/O8JnfV16f0zKb5rBejyaxOlW51jn9AYAAAAAGM1LoTdB/XBDynYhU7YLNT9jX+m9v3SOjTNajw9mYnXI6Q0AAAAAMJofwtKE658NKtvBkJ99vq3i+3d0jn9L32vTjNfl70mcfnR6AwAAAADUtz30JqaPNah8cd31f8JoS7dsDovrgF/vHPfNQX2+n4nVfU5zAAAAAIB6joTeZOuehpXxvUwZr4TBG5qu7xw/F6+93Tkem5P6fCwTq9ed5gAAAAAA9cTNM9NNJlc1rIz3hfzSLU8NeM83FV83i24kcfrZaQ4AAAAAUN29oTchfbqhZT2fKeu3fV77aek1R+awXk9mYrXZ6Q4AAAAAUM2zoTfJ+mpDy3ogVNs49I3Sv30yp/X6YiZOB53uAAAAAADV5GYo72xoWeNSMlcy5T1aes0zpf//3BzX645MnE463QEAAAAAqrkaetc7b7J3Qm9SOH6HmFh/vHPcCYtrfK+b87q9lcTpH6c7AMyd14t+wIk5+s7d5fveVP0AAMCotobeRPQ3LSxzPOJSLdeL//5n59ikesPZMHyJGwBgdr1ctP+XO8f6Ofrea4vvHL/7YacBAAAwiqdDb3L1gxaU++uQT6DHIybQH1C1//VuJj5PCwsAzIXyUnaPzOH3f7hz3C2+/7NOBwAAoK5joZ3J1SdCPnF+u3M8plr/56lMjI4LCwDMvPJSdh/McRyOFjGIsdjttAAAAOo4F3qTqw+1pOx/Zcr+uSpd4v5MjL4WFgCYaXGJtn+Kdv+PsLCEybxa0zl+D4tPJ253egAAAFXdCEsTq/HR1lUtKftboTcx/E+Lyj8Jq8Li48rd44awAMDMipulXyq1+3uE5L+z8Lvx+C3M19rvAADAiNaE3uTzlRaV/7WQX7rlGVW7xOVMjNYICwDMpC9L7f0p4cjG5UvhAAAAhinPwukeZ1pS9r2h/4ah51XtEmcyMTILDQBmz8GwdB+YrULyP1s6x81SfJ4XEgAAYJBnQjvXDP9PWFxu5u+QT6Bbz3LRiWB2PgDMuq1h6XJ87wpJj7fD0mXs9BcBAIC+DofepOqbDS/zvWExYf5n59gU8suSHFW9A+v5iLAAwEz5ttTOx40xNwhJj7ge/LVSnC4ICQAA0E9uRvKzDR/w/BwWNwbtzhY6kvkeV4ONQ7uezcTnhLAAwMx4MbhJXlW6Z85LQgIAAOScCr1J1ScbXN5zRRlvdY5dpf//ns5xJ/NdDqji/9qfiY0NxABgNmwMC5MKyhMI1gpLX3HT9Cth6Sz9e4QFAABInQu9SdW9DS3rsTA4Kf5Z5rt8o4r/K7e56jlhAYCZ8FHSxr8uJEOls88/FhIAACD1S+hNqu5oYDlfKZXv1T6veTTkNw7dpprDlkxcLgkLALTeA53jbql9v9k51gvLUHFmfnm2/t2G9oEBAIApuh56k6rrGlbG8pIjHw557aXM93lHNf+3TtO4/CMsANB6Z5L2/QMhqeyd4Kk8AABggBuhN6m6ukHl21kq48kKr385833+DjYOXZ2Jyw2nPwC02oNJ2x5nT3virrqtYems/Xg8JCwAAEDX7dCbVG2KOPi7VpTpQqiW1I8zrG9mvtN+Vd0Tk9tCAgCtdjpp278SkmXH8KyQAAAAXU1Nnm/qHH8U5fm9c2ys8d6PM9/JYFLyHABmyf2Ztv1JYaltTyaODwgLAAAQQn6DzWmLifKLRVludY77ar4/t3Gox5h7Y3LH6Q8ArXUsadevBsvUjervJJbHhQQAAAiheYnzezrHT6XyfDTi5+Rm1H+ouhu7RA8AUN3a0LtMnX7O6I4msYyTN9YJCwAA0KRk6vawsERLuTzPjvhZ/4b87PNH1LfkOQC03EuZNv1hYRnZg5l4HhIWAACgCcnU9Z3jjZDf6POHznFvjc+KM7HeCvnlaOJxvXMc6Rxb1bfkOQC01A9Je/6nkCxbOoHjRyEBAACmnUyNie67oX+yu3tc6xxnBnzOd53jn4qf1T1isv5d9Q0AtMj2THt+TFiW7f1MXO8TFgAAmG+SqeobAGiPI5n2fM+UyxQ3ZT8QFiZFnOocfxX/u4q43MwTpWPTlL7DY5m4vu50AwCA+SaZqr4BgPb4KfRubrlqwmXYERaeCPw15Ddpj08CrqnwOas7x43kvRunGNu0LD873QAAYL5JpqpvAKAd7s205aenUI4NYWGm9t7O8VmmTBcqfs6B5H2/TDm+JzPfZbPTDgAA5pdkqvoGANrh2Uxb/uqUy7Q2U6a3K773bPK+96f8XV7MfJeDTjsAAJhfkqnqGwBoh9zM6J1TLtMjmTI9VuF994Tejd73T/m77Mh8l5NOOwAAmF+SqStnbzHAutI57oSFdTPjplkPqm8AYAVcDb3rnU/bwTDaGuyvJO+LfafVDfg+t5Jy/eO0AwCA+SWZunxxxtfFYnD1WufYUvz/DxUxjRtp7VbfAMAybM204980oFxfJGU6U/F9PyfvO9+QOJ/NxHmb0w8AAOaTZOryxHVG4yPHMXm+Kfm3B0txvai+AYBleDrTjn/QgHL9mpTpUIX3PJj5Lm81JM7vZsr2tNMPAADmk2Tq6E4UMYvLtGzK/PubpbjeVt8AwDIcC81L6q7PlOmBCu/7OPO+RxsS56cyZTvu9AMAgPkkmTqaT0ox29vnNS+WXnNCfQMAy3Au044/NOUypYnmKxXeEycc3A6jrZM+Cfdn4vy10w8AAOaTZGp9h0vxOjfktTGxvk99AwDLdCNpw+OycdNOOH+QlOnzCu/JLYtypkFxXlXEtly+G04/AACYT5Kp9fwnGVDtVN8AwJitybThVxpQru+TMj0z5PWbO8e/RdnL73ulYfG+nIn3GqchAADMH8nUes6H5m0Cqr4BYLY9Hpo3W3t16J2hfc+Q98SZ6Ucz79vRsHifycR7j9MQAADmj2RqdTuTWL2jvgGACXgm04Z/PuUy7UvKc2nI6+MNgDij+0DyvmsNjPeJTLyfcRoCAMD8kUyt7lgSq/3qGwCYgMOZNvzNKZfpraQ8xwa8dn3n+CssJNDfS973ZUvifcRpCAAA80cytbqLSaw2qW8AYAJyM6GfnXKZvgrVJxXEBPknxX+/kLzvYAPj/Wwm3iechgAAMH8kU6u7NQOxUt8A0D6nMm34k1Mu0+1SWe6EhTXQc17oHH93jg0hv076lgbGe38m3qechgAAMH8kU6u7EyTPAYDJO5dpw/dOsTwPJWU5P+B1cfLB7uJ/707edzl5/arOsb0B8d6bifc5pyEAAMwfydTqriWxWjPk9XFZl7XqGwBYpl8ybfiOKZbnxaQsb2Ves7lzXAkLa5x3vZq876PkPfF/f9iAeG/JxPuS0xAAAOaPZGp1X4bqM77io8lxTc+d6hsAWKbrmTZ83RTL80VSlkeTf98YFvaK+TEszCbv15c6UPq358LC8i7rGxDvdZl4/+M0BACA+SOZWt3OJFZn+7xuczFYfFJ9AwAr4EamDV89xfKkM+HLCfJ7i3+/Wvz3sp+T93UT5Y+FhTXU9zUk3qsz8b7hNAQAgPkjmVrPS2HpRlcfh4VkeXeweCQsPNb7mPoGAFbI7Ya14Wl5HgkLCfS4OWhc5i4mmnNP36Wbr8cZ6k8Vrz/W8D7TbachAADMH8nU+h7oHMc7x2+lwePNzvFt5zgcpvsYtfoGgNnT9OR5+YhLzDza5313+rznhzDdmfRV+kyS5wAAMIckU9U3ANCu9nvabfh3fcr0a1iYZFDnfXEpl00tiPkdpyEAABiMob4BAO33IPd1ju/DwmzsuBTL+c5xKCxd+zxne+f4qXhf3Bz03c6xVtwBAACDAtQ3AKD9FncAAMCgAPUNAGi/xR0AADAoQH0DANpvcQcAAAwKUN8AgPZb3AEAAIMC1DcAoP0WdwAAwKAA9Q0AaL/FXTgAAMCgAPUNAGi/EXcAADAoMChQ3wCA9htxBwAADArUt/oGAO034g4AABgUoL4BQPuNuAMAAAYFqG8A0H4j7gAAgEEB6hsAtN+IOwAAYFCA+gYA7TfiDgAAGBSgvgFA+639FncAAMCgAPUNAGi/xR0AADAoQH0DANpvcQcAAAwKUN8AgPZb3AEAAIMC1DcAoP0WdwAAwKAA9Q0AaL/FHQAAMChAfQMA2m9xBwAADApQ3wCA9lvcAQAAgwLUNwCg/RZ3AADAoAD1DQBov8UdAAAwKEB9AwDab3EXdwAAMCgwKFDfAID2G3EHAAAMCtS3+gYA7TfiDgAAGBSgvgFA+424AwAABgWobwDQfiPuAACAQQHqGwC034g7AABgUID6BgDtN+IOAAAYFKC+AUD7jbgDAAAGBahvAED7Le4AAIBBAeobANB+izsAAGBQgPoGALTf4g4AABgUoL4BAO23uAMAAAYFqG8AQPst7gAAgEEB6hsA0H6LOwAAYFCA+gYAtN/iDgAAGBSgvgEA7be4AwAABgWobwBA+y3uAACAQUEzrO4c1zJl7Hfc7hyfD/i8P4vXDPqMu51jp/oGgJnxQOf4unM8rv1G3AEAgFkbFGzsHO+E/gnvDzvHthqft7lznMt8Tvz/NqlvAJgJsb3/OCzcGI9t3hPab8QdAACY1UHBpyE/23wUB0Jv4lx9A0D7re0cb3eOm0mbJ3mOuAMAADM7KNgZ8susrBrhs94vfcbFYqCtvgGg3Q51jlNh4am0K0HyHHEHAADmaFBwNVPm3TU/Iz7G3Z2NFtdU36q+AaD1HukcD5X+93NB8hxxBwAA5mhQcCJT5rdqfsbpsDhrfbf6BoCZ9ESQPEfcAQCAORoUPJUp83c13n+w9L5D6hsAZpbkOeIOAADM1aBgfViYMV4u853OsabCe+/rHDeK93yqvg0Ca1onBCNZJXbAlEieI+4AAMDcDQq+y5T7wJD3xOTdpeK1FzrHavVtEFhBvOFypHP80Dn+EY7KVhe/yRNF3F5sWPni5sNrVFNj7BYCxkTyHHFHf0F/AdokXnP2dY5XO8eXnePRORg3PlSMHV8vvvNvneNr5Z1Zq4oYPtM5jneObzvH7c6xTWgwKFhZb2TKfXzIe04Wr/u7c2xS3waBAy7kezvHh0UjWI6V5Plg8Xf1fOc4VTR+5dg1JXm+trhWxCdQHlRljfCfznG9uEZvFA5WmOQ54j4Z55I4bRnT3/mj9DeuFf02/QX9BWirrWEhSR6fij/TOa5m2p0HZvS7x0lWNzPft3t8rrwz5VDRV7gSeleS6LbpYFCwwh7KlPuPAa8/UrzmVliYQaK+DQJz4myWOwMaRMnz/g4OiFtTkudx8Hu5aJh3qrJG2REWbmz+pW56xNktvw7prOeOG0Xbl4q/gdsVP+P3GYif5DniPhnpnkRvjOFv7Er+xof6C/oL0HLxPI436j7pHN9n2py/Zvi7x5uUm4u+2enMd39GeWfu+r2niN+XoX03Hz4IC/nE+Jt8WnUaFLRpUJC7K3v/kIGzC5pB4CCrSv/5ZOi9Iyp5PtymouFrWvL86aKxiwPhB1RTI8XO6O9FPT0pHFnbO8fHoX+yOybF3ypiWaUDe7nP58SZNVtnJGaS54j75PpQ/5bidGkMf+PTpC4e0l/QXxAOZky6PO28zGZ+ItPe3qu8My2dtPhsg8v6Qqa+PZVmUNAan2XK/nImOdDdIPQ9VW0QWNO3QfJ8FPeFZiXPXyvKEB/1/Y/qafyA+K8WdKCm7c+QT3rvqfk5l0Lv45J7ZixWkueI++QcD+NLbsencMadnNdf0F+AaUuXwJqXyX8HQruefmxbeZtmdaZ/tbnB5c3NlH9fNRoUtMUzmbKfK/37plKn6ivVbBA4gi+C5Pko1oTmJM9fL/5+fIrAJlPtcH+RuIj1ZkZZ3s8hP1t8lN9G9/guzOZ+IJLniPvkPBLGt6xKuizMa/oL+gv6C8yga8m1bl72ajuafO9PlHem7Uvi92vDy3s80x88ohoNCtpifehdViM++hEfG43Jux/C4l3ADarZIHAE6fIj85w8j48q7a342qYkz18Y4yCb8Xoy2Kein1UhvzfDYzU+47nkvW/PcLwkzxH3ySovB3U1rNyGnmdLnxv7/yv5eLz+gv4CNMG9oV0JxZWUrvf+lPLOtPTmw0cNL298Gq28Z1Tc9PQe1WhQ0CYXMuWPCb5TYfGxy/tUsUHgiCTPF+woBiUHKr6+Ccnzx8LizbXvnMqt1H08Lj5BtFE4/mdP5vcVf59VE1SHw9JlWmZ9hqXkOeI+WW9l+uXLdU9YOmHmW/0F9BeYQU+HdiUUV8q60DspcqPytkpsS9fXeP2PSfza8PTQg8VvMk46sr69QUHrBgVvZsr/d+m/71O9BoHLIHm+sKv4r8X3b0vyPHZeroTFp1G2O5VbKa57d7Oox1PC8T8fZn5fJyu8LybXy48cfrcCHb8ni9/aOI6DKxQvyfPJ2Fa0EXEm0Znit/tCxffGPWxuFefkPeLeetuSeH2xAp/5SvKZz+kv0OL+woaijYu/jYtF2XNPlNU5LFE6G9JNkQ/MyfdO1w+/pLytsreIQ9U2NL35EP/7aj9/DMbGa+eAToQ1iAwCl0vyfGkM2pI8L28m/KHTuNXeC+2akTAJv2V+Xy8NeU9MkpcfL31nhcryzDIH+4OOlbpmSJ6PT3wq6aewsDH73Uz5vhyhfj4W95nwXVi6pOK6ZX7eD2HpkzZr9BdoYX9hS1iYtbjcRLnk+ewqL3t1dwWvdU33UXI+H1Pe1og3zOOTrH/UeE+6h4mnvjAYm5Drme9wVrUaBK6AeU+eHwmjzX6YZvL8kaTTuc1p3PoOWbc+/5yjQUQ/m/sMmged5/vC4uZT8T/3rGB5JM+1311xBu+5pHyXK7zvoeQ9/4r7THgxidkLy/is+8LyNkfWX9BfaIL4G7g5xjZT8ny2zuF4/DBH3/1iy/pqbSvvOMclfxUx+LTG+9LNN9/y88dgbPzi4x25u/cHVKtB4AqY5+T5wWX8rqaZPC/Prj3vFJ4J5b0t5n0jtxczv60/BvwOj5VeF38b87g+n+T55GzK9MmqJLC+CEtnKYt7+61LzoXltMfvhtE3R9Zf0F9ogk/C+JLmkuez28d7d06+94bke8e2Y7XyNt79YeFG5Sj5t1+TGD7q54/B2PgdyJR/Xi9gBoH1xPV/4wzMuG7mK8V/phvnrVTyfHNxrsZZJ4eL/4z/ezlru64pOlm5pHQ8//cXf+dI8d3qNEqv9+mYr3TyvFvO54u4PLfMQfEjyd982c99JpTPx79D9Y0xZ9HJzG8rt8zFjqRj+sEcx03yfLLS2edVNouM5+bZ4vVXxH1mfB5WPkH41wqVTX9Bf2Hav4M4pjhW9IM3qDoyfbzdc/K90yU8vlHeVtTZv2Hp01tVNwu9N4nfrTkf22EwNjG5O/nuvBsEDhIT1nFdxOt9OrN/lwZRy02exyUNfh4yEIxrfD1c4zNjcvlE0dCkj0htKL7brQGDzkGbbMVG73xY/kyXYcnz9UPKeXnEDuNnyefsmML51d00Lz5+dqqIedWbDvE8eKJ0bGrA76UJmwDuSur1YJhPq0L+ke/0/Io3om6Xrlnz+ihpl+T5ZKU3Xw9VfN/64vWnxX1m7Akrnzw/ukJl01/QX5iEtzLn8O3i/1/bwt/02uJ8O1Kcs38P+B4x9t8X3zeeCx+F4U8ixb3MzhXnQnzPSqwjHcdG8SmEb8PC/hyxPHHJjadLr4kTjOKeB1+HhYRgnUReHFddKMocjx+KzzpQ/C63Fuf1/gqfdSMsnQw4qYTirqJ+LhbfIf7t31fwPI2fHyd6XCrFKe6JsrFPPmfa+9ZNsrzLif3aop2N59qrRU7gTFHum8n50/0dfFP6HcS/F/etebvGdfeB4m+k17U6SwylSz6eHjDueaWITSzv1aKPOS2bS232866XI10vy/msY2Fx36TbxX9+W+Th1jb5OtfmQcGfmfIfChgE9h/Iddf+vV78WB4ofvTxAhUTtt3Zb98VF4VRkuexs9RNQscG5vHib8Qj7kL9RtJBGvZo3u7iAnMlU3+fli5kf1ccfMaZDav7DHyOF8e5zPu+Lv1798jN1hqUPI/f/3LFcu6tUbfpEk63JnRO7Sjq+NewmLAsH1U3+1mdOSc2Tul30rRNAFcl5ZjXTWUe63N+dRv8e4tOR/fffgwLm5PNO8nzyXoyKeMXFd/XbTdeFveZcjWsbPL8/hUok/6C/sKkEnC5CTr/adHv9+EiefVln757LmEW+yIX+vx+3x9wTn/Q5z1vLeN3/lYYvM78G8VryxsS36z4+euTPtdyr10Ph+GTk+JY8Y8+v7XucbVGjOL4ctgkrx9D9RnFuX7rTwM+uztj+/fk/5/Wb2SS5V1u7F8q2pPv+pwP55LXXh/yt2J+5JEB5d0fetd5H3TcGPBZn1fI3cXfy6U+n/3KmM+DmMeJCf7Xi7KeD70T/p5yvax1vezaO6Bey8eVsHIbf6/4da6tg4IH+nz5rcYqY63v58L41+0bdDwz4vcu3+W8POQ8eSn0f8RymHhXsntT5/Waner3Mq/r3pX7tU+ZYvJ8T3FRv1s0lseLzzoV+s/uHjagyc0YW+6yLdvD4s2L74tO4AtF4/Bnnw5g1TuB6SN0k1q/dEPR2YqNwWeZ73Ch4uekS1D90pDrRVM2AUwb2s1zeO1+Z8D5daD025r3ZVqGJWYkz8crfRz354rv6ybdt4n7THk/id2+Gu+9J0kK/LhCZdJf0F+YhF8zsWjbviOvFwm6C30SdO9kEl5XhiTocufNhQHv+WPEHMGvyfgtzv7cUvqbR4t/i+df+WZa1aefyrNv41Mj3eUx1xXjyHKf7G6FPln61Nag2czbQ+/TDEeL711FTBKdSN7/TnF+xnIerjA+Hfb5nyaf8X1x7VpTJOreDotL0ww7R8ZtkuUdR+x3ZH6f3YR0HO/fLP7G/aUyvNHn99lvCal/a+Zrvh1Q3nSyX3rePjbk710a8/kQ4/Rx0U5/H/I3uje4XtZ+WvRYUtbyRNauOAb4ZsD3m/ZvrdWDgtcyZb9onDL2+m5j8rzc0N2sODjPJaqGJc/XljrtJyv8jdw6iOnAsjxD/JnM638qvtOJPp3yOPg81SeWgx6nXenk+ZHigv5XyK9rvjbkl4yputFo+gjd51P4ba3NlP/tiu89G6rdbZ6GJmwCeCZMZwPaJsnNhnk/6fDHa9T+wKBEk+T5+N1OOqtVnC4GKeI+W/4T6s9E7no1jGddcv0F/YVxO5hJgrR9clduDPJ46d9jQvdq0Q95uRi/pGOJO5kxSnc269Hi/PnPkPcMsy8snT15PvRf1igmx35J/t5LNceV/foVD5XawusVPjNNGD1c8e+fD/VuOm9JEmXXirKWrQqjz2aP50F5Zvat0H/J0Di7/rspX48nWd5xxj59mmlr0a/6ecD58VHoP7t4kPTprTr7Dd4Xep/GSc/tW8X3Plh87nKvCcuVzlr+wfWy1vUyhN79HH4K/W8m3x+Wnzwf63WurYOCXKLtvcC467ttyfNNYend/zcqvi929tPHYoclzz8svXb7CJ2vYXdTV/WJSZULVy6BHuOyrs/rVzp5/m9xoRy0Lmds6NM7tVXvaKaPkr0zhd/WI5nvXWUD1Hsy37tpCdBpbwKYzgg5GebLhj6//fTJktgBmsdZ+XUSZa+3+Lu0pb+WPtI8bLZl99r/nLjPpIvJwK7qo7E/Je/bOIby6C/oL4zDj2Flnpptkr2h/yZ/sW//R5Gs2DJg3FLe8HddEadrmXO/6vIPqQPJ7+N8GHzz5kDmd1glEZ0mgvrNKu8+efP1kM9Lk5GDvnNsT7szd+su0XB/WLqUVhyb7agw3qx6E/yhZMwdv8ejNXMKk/ytTLK844z9ttA7mTTejP1hSHubewq+ylJXaY6gztNbL4b+Nx8eLOrgQiZfkF57JumPEfoMrpeLjoTep7CG9efKrz/bsOtcKwcFa0P+cYh52ZV6moPAtiXPv0guXHU2BEhnr/wz5IfaPSerPnq7KvTO0Pm/MHjNsfTO8tcV/9aGkF979NWKDeNyk+e/VBz4pnf0r1SMY3o9mEYS5mAYbffwV0LvXePVDbtuTHsTwDRGf8/ZdTs3gyFej3LLHX0eiDcv40yw4yF/wyEOKvaFZi4RMgv9tbTtHLZUx8fFb3qVuM+k9NHYKjf809lpZ1aoLPoL+gvjtiX0zrCbBek5W66n8336+TuS95wq/dvpoo+frgW+KeTXma6SrCqPqX4Lw2/U7Q/1lxmK0vWjVw0YG1bpl+0L1W74bCq+17+h/lN0m0PvEhH91hR+eIS4PJiJy7C2/9lM+3rPhM7nSZZ33LFPxwg/Fte9YRtJ58brVdawPpq8580acT/ZJ6+zqSjz16E3gZuWc5JPKW7MxOhR18vK5+am0LuO+uM1+903GnSda+2g4Kk+A2JrvBoElj0Qljf75ItQPXn+cRhtFlNuLa1Bj+6myfNPa/yt3FJH/RL941jzvIp0xtDdEQbZ/TbyGLcvRhzsp4+DnW/gb2namwDmOqxrwvzIrY97MuST6vHYOcdt3D2h3g3Ze1r03drSfqdLkj09pJ2+G5q92bvk+fJsCvU3cXx3xP6H/oL+wrT7C2nS5IUZ+R2fCPmbIvGp7z9DPlGX1kV3o7/4FPC14vc4bIxfJTH3QFj6tPDtkJ9pmEr7UFU3q71bo8/1V4VxYbr5X+4G4/YizvHz6m6cHCeOpcstfDbg9ekTe+9WSFhdDfWXoXo+TGf/hkmWd9yx7zdGqPpEUvq+Kst+pMtIPlIj9v/26YPHfsEPIT/JcX+N+K209Bpx0/Wy1vXyzVB/yZt1I+SCJvVba+2g4ESm3KcDBoFLpbMO6657mCYA+iXPVyWNwTfF365y5HZjHjSIWk7yfEOmwxf/d27W0rSS569n3jvsptj+ZXQaVtKvof5sqwfDyu2UPU7T3gQwd8P00Ql+/01FGxN/f3FmxKRnKuaeGjlY/FvuBtzPgVk8L9rSfr8Zqs80jgOmHxtez5Lny5cu5TGsTfgrLN1UaqUmx+gv6C+MWzog3zgjv+E0KRETMI8XSZgdFcfr8XW7igTUzopjt2HLGcWESbpUWNX9A94ccZyT9sk+GPDaM2H4U9O52JbF8/da0VZuGqHu0pjG+PebOJBuPnktDJ5ksCr0LlNUtU1PbxpMYvndSZd3nLHvSnMJF2rEI71WDlu6YkMYLZkcpZtDd/cqfKto8/ud2++F6S3tk96YOOl6Wet6+W2ov3fNE2G0ZXom8Vtr7aAgl0g4FDAIHHye7Kv5/qrJ88fCyi5NM+hO9nKS51Fur4BdmddNK3n+Yqg/Y+jpzHsmvSng+kwZqux6//GUB3l1THMTwGknPL6f4t9/qM91YvOQfz+ouZu586It7Xc687Lf7JRDRef2Pv2mmZfOWBqU9E37VB+tYDn0F/QXxu10mM6yll+N8TutThINfxbncUx4DXpy47ewdDO2DcV7Bv3mLoV6T5UfC73L9KwZoa7u1njfiUxyp99+M/Gm16CE98YweJmh54rf0NlQb+nRrscz50q/mfCxfn5NvtewZFz6lNCdGm16usTb3gn8PidZ3nHHPtoSRn+aanXI74c2SHpzss5T/ekSbnGvuEeK8/uhGn3tSW6+fHWEfIbr5aJ0b64qT0a/HeovfTaJ31prBwU7+3QaHgkYBC7akfmudQfoVZPn6Trw+8b4vZabPP8wE5fcWlBtSp4fzLxnz4TPt7QzUWWt9k2Z+mzy8lPT3ATwiUwdPz2h7/1AnzZnUk87Hcn87YvJaz7NvObKiAMtmntetKX9TjcVyj02GdvjOAOnDRMfJM9XJvlWfkz4twGv/TSMbxkq/QX9hXH7Ksxe8vyJzDX9kyFjkA2Z8UocV71b4z3nhpQrN3nglRrfq7zmdZ0bN7kNf0+NGNv0xuLnpWtmdyblx8uou/Qplzt9fo8bwtIkZYzNsL3k0tmbdWePX0vKNe7r2aTLO87Y92vTbtaIY64fO2wJsfTG0Us14nc29Cb5Y1txeEjfIU1ET7Ofv8X1stb1Mv29Vdmj5VKoPzN+Er+11g4KPurTabDeuUHgoM5IPNbX/IyqyfNPwuTWz1xu8vy5ioOKNiXPn2vAYPiDUH/TxndH6LRM0zQ3AcwNhif12N6OPm3OpOoq97TIseQ1m5PE1Cj7L9D886It7fe+IUmFeE3/eRnJBv2mdkr7Sg/3GSiXN5f6bYXLoL+gvzBus5g8fzfTB/lzyLgqvUl0vEhwrKrxniNDyvVd8vqrNc6hXWHE9W4H1PMo59lnmc+IfbruutJ/LaPenq543Yg3KMtLf8SlFqrM7k3jH2/oVV364P5QL/G3EiZZ3nHHvuvLEdqTrgOZMg67mfBH8vrtFf9W/F2WN6i8U7SFw5aYySWiJyXdfPpX18va18tbNfvPuzK/0S0N+a21clAQv/TdPp2Gedo8ziBwuFfD5JLn6cZPr4zxey03ef5kmL3keW5zqH0TPt++r9mBjh3juE7+lQmeO8s1zU0Apz0Y/nlKf391nzYvd37n9guI14ttgVk5L9rSfm9Pynk2+feYRP19hDZZv6nd0kFRbjmWdOLDmytcBv0F/YVxm8VlW9JzNp6Lw5asKN8su1skaoY9JZ6uWftwjetJ3QkD6d+qO/vwvsyYLN74e7Dm5/ydfEa8Rl0L9dYx7ueHMPhp4xjfk2HpsqFPVvzs3JKlH9Yo22vJe18d8+9y0uUdZ+zLro44Vo+Ohno3k9MNt/9cRvxjuW+F4cn3dL3zSW7wnd4EPuZ6Wft6+U2oN9k5jd3rU77OtXZQEKfYxwXmrw/oNHwhSWAQOOBHXnVNyUGd/37J85PJ606M8XstN3meG1Tk1oJsU/I8d+d8kmuY5hKc91Q4t45m3rejwb+paW4C+MQyzseVcG+RALxbDHQmtdRE7tzu96ho/J38EVbuUWKad160pf1em5Tz69K/HS4Sgfe1qJ4lz1dO+RqV2wi07saiK3FN1V/QX1hJHydJkNUt/82uy5x731R4X7p0z9kK77kYqm8SdzZTz9trfKebYflLhrySKcPlUH3JvPv75DTSvtzJEcqW++x/i6RXnDXaXebgZnGNqZug/zrz+XWuScM2SV1pkyzvuGPf7+/cqXm9+SnUW+/8xWXkO94OoyVvv0+up+smdN1blcm57He9rH29PBSqL7Odnl+nG3Cda92gIN7huRHq3Xm/XXTIjxujjKW+nwvTmVFRd/bI8RUYIFVNnqevuzDG+htH8vw/mde1KXm+O1Rbx31c0iUKLg15/eNF5/pAzU7LtE1zE8DcExP7wuz7JNSbXXagz3XzsYD2e3JWZRIB3WtIHFTsFfe59daAfsWmZND53Rj+vv6C/sK4PRuml7gfh6cy8Ry2D8HmzHuGzcheXyNxsjGToPqlxndK95L5ehnxOZX5rh9UfO9LmffGGc5bku8X//u9Ncv1Wp/+YMyrnCsSS7vDaDcN7s3E/2KN96f71417HetJl3ecsR80Zq6z9E3uN3p0yHvSyYJ1ZoF/l8mpDHv6cPUE+gSD2t5Rbky4XvaOB8o3QPotKxTHqeUlXr6oGO9J/dYMCgy+Zz55nlvC4OWa37Vq8vx45gI7rsfRl5s8PxCqzWJtU/I89/eenWIy4NiQxu6volFOH0X7suHXjmluAphbz2xLmH2XM9/78JD3XAjDNxhlPtvvSbqTtJ0HarYF4j6btoX+61Kmy+29MIa/r7+gvzBuW5K/fb7lv9l0g8AqG8U9N8J7nqrR18lt/Ft148f1RZtUd2mAQYmpdJmVu6HaUzPpEj/lJzTSmdJv1yzXmUyMVmrJi9xYrc6a8ZN8Ynsa5R1n7MvSGzd1rqVvZvIBw66TN5JzfEPFv5V74qrK+ZxO+DsyweveO6H+7HHXy/7XyPK1Lt5c3FTqE75TOj/itfT5hlznDApYkfpuS/I8t2Fo3cfeqibPczFZzlqUcdDxRZ9/W+kNQ/t16tuUPI/+DZNdO68s3TRo0GNdccD7SfHf0yTnwYZfO6a5CeDzmU7erOv3OO+wx0z7bWT5YmDe2+9JupX8Xu+MMPgX99n0fXJubCz+//Ij5LGvs3ZMf19/QX9h3NI1WPe2+Pearqlc5abWyRHek05E2jnkt/F/of6SCtH7YeWfznsh85nvD3lPnLhUXgrhbulaGIrvk66bXGf25F+ZMq3UkhcnlxH/HWHyyypNurzjjH1ZujpD1aVvVmXKOOx8fTh5fZ2lttIkeNUnKY6GyS7t06+fUidx73rZ3ytF3cfz9nIxTrhb9MnOFOPUuntYTuq3ZlBg8D3zyfNcY3er5o+yavL8oczfihfPDSPEN96Bux76J9+XmzxPd3XvNxu/bcnz08uMy3LcDtUe64qN4d/FeZG7C9/0mdTT3AQwnQHw0xxcqw9lfgtVH9X/pM81aX1gntvvSUoHdR+JO4V0qYKXikFx+f/7fIx/X39Bf2Hc0pl+V0L9ZTeaIF2u4naoP6ElnudVboSV1++9MeS1v2Suy1Xi+3DxHa4m32lYUrpKoilds/jXIa9PN1D8pUJi6IURrzUr3Xb9NmL8o3T5jkmsYz3p8o4z9v1yD3/XeO/LmevTsJzFG6HeEi9lH4bRlv34PinjpKzJtLn/cb2sfL1MxZuC3RsEp0P9BPm0f2sGBQbfc1Pff4flzQivmjwPofdO4yiP1d5TdLauD2iYl5s8L3cgbg5oLNuWPE/X4zozoXMs7bycH/C6ePOmuzt1uu7q5eT1q0L1jTwmZZqbAKa/xY/C7Mtt7vJ5jWtJbr+Q9wPa78kon38nxZ2S9WHpsj5xlu67YXIzdfUX9Bcm4WLoXT7tnpb9VtNN/r6o8J5HQv1N39L1e9MnEtYlCZtbI1yX49+ICe64XEU5MTZsOYbuHh7DElqHQ70nHt6q0D97PYy+BN+dMbZdt0b87EOZvukPEziPJ13ecca+69URfpvd38GVUH9PiG+S9+xJ/n3Q+tQ/J++tsixHetM4zalsCOPbjDndN+Oa62Xt5Wu6YuL8Uqi+QXpdk/itGRQYfM9NfR8N+ZmbVX+46WM0/w547XshP1O+6p3ZeAewe2dw0FpSy0mePxiq73K9K4y+Luhykue5zXOqJM/TJw3+mtA5lib738q8ZnPRUXlvQKcnHdzF//1hxQHqseLcjA1IfIzuiTF912luApg+6v7kjF+7VvXpEDxT4zOOZN5/Z4wJC7TfZd0B59k5jPskr8ttlT5GfCVMboaZ/oL+wiTszFw7fm9ZG5wmvapMokkTSM9VeE+6fm/6VOzp5Pdyd4TrchzTfRd61+NPlxPbm3zP7lMxw2afp09b3Bry+nRGcy6BGROEN0O1ROdLYWnC7EomRlsr1ntMnH0e+i8TOEr8dxbXni/C4LXH14fBe0GMYtLlHWfsu9K1nquuE50+mVpl7evVyZgk3S8trl8dJ/9t7HMOpzP3N1b4m08MuSacDfX3sqsqzemkE5ceCflla1wve9VZXmYUk/ittXow1lR7i5PsSnFBiYPGeBfowQaWdZ7qe1Om09G9azbsbuXW0Hu3+W7oP/Ngc5+/9X9FR37QOl1xMNHdbObXMPhxmDR5/lmNeJQ7AJfD4FkU6zPf4/iAAVn6v9P3vlOxjO+G0ZLnoYhd+X1rJ3COpZ2qR5N/jx2Ei0Uju2pA4qDc8MSG8+9Q7XHmj/qcc8+N6ftOaxPA8m/rZhjfbIOm2NOnXuvcsV8d8k/fnNNkt1ab2u/vKyb0ZjHuk74ut9G+0H95vvcm8Pf1F/QXJuFwJt6xTEfCyj66Pg6bQ+8SBFVi+dMI/ZYPkvfsKv3ba53jz+Qcz423Bi1DcLQYZ92b+R2Uk+Jxc950Bnj3vP2gZlvx25D+WTmhdWfA2C9dc/hS5jVPZv7/zzMxeq3Cd7ivuD4OWloj92TjoA1S4x4+V4vfw5kB8Y8x+Dbkbywux6TLO87Yd/9uOpv4oQqfn86orrrnxL4B44jVRX+v35JCaaL3u4p/M00ql9fZfqOI07iu7eeSv/10cl28GnpvYrleVstb3Szes1I50nH/1lo/GGuanUVH95+iorprED5U+uHsNvieqkN9Bgvniwtdv0bzj5Cf+XmySGzFi3j6mOwrYfB67fFRrzhTPCahPy4GROUd2m8Uf7vORShewDdViMPjyd+psnZX2jDnBmgHQ++6frmNDqvOkD8RRr+D+HoYbTOM5UjXESt3frtPE1zNNFLp3eluXB8r6nhfxb9/u8+5NmhJnuWYxiaAW5Pv9skcXLeOZer03xE+550+58f+QBvpr7Uj7pO+LrfRqpBf7q7q2qLLpb+gvzApH/eJe+z/f1ice03cj+SlzPhnmHvDaMuMpLOwu0mnGJuYZH4kef03mXi+OqA/dbuUYEo3c11X+j3lltvs7vX1V4VrWvlzB82eTmdzfjvgtZsz49FDpX9fX5QtzTc8kolRzFcMShq/UIwRY0Jp0A3Fr0L1SVK7i3P9q+J//92nrqNToXpytY5Jl3ecsY8eDb2T+4atQ70jLL2JcDpUX7s6fZK/nJyMv5lBTxh+mrz39Yp/88yAa8LtMfcTbvS5RsR8y6U+7YrrZd7lAXmxa0WcXgqj7wky7t+awdgKerU4QS+G3uTlg2G09ckMvsfjkz4/2tgZiTOBni86Ms8X/7v7OOvJAT/4O8WPPfVZGG0j1Buh2u7FucHP5SGNyM6wmKSPg5k9FeP2ReZvXSwuOs8UjeXdTIft2cz7fq74N3/OvPepiu/dlMTn2ATOrbQ+Hik6Iy8UMb8R8o8opTcmNhbf80bNct8dcE49PYEOxSTWEk033npwxq9X64uGP5fgqKvfBs9Vb7qh/aZ+3Cd9XW6rD5fRV1gu/QX9hUl6f8SxQZ3jqxUuc7rvSpWlG9M+R9Wnj9JzfG3xWfE3k1ua4eU+46iDxW8qHvGp8O4NqwMD/ta+Ykz/VZ9ESnkM+fyQsVY5mTloMlQ6m/P1mufPzWLMuLFIAJ2q+He6CauYfO/eMFtb/P5/DNVn2PebmNZ9omJVcX3rzgr9LSwu1ZHeCLivuB7H2b5x4to49gWYRnnHFfvozeRzrw95/Y6w9GZ13f2Pvg69+8etL/IEfw+ps8sjXpOvh96Z0k8Wv9+Xxny9TtvKTUW5fy+Oda6Xfa+XqV2Zuswdd4vf1CjLuozzt2YwtkK6s2Ov9ElAlC9qtw2+G+G9Gh3Q74uG4PPMD/vbovO0ZoX+VreRrrreUjr4ulRcAGPZPisuft2yxaVi3i2954+aF6UHh5T7TuhNbMdE+l+h/6PY/RrYewYMLuLnVU34lwfjf05hMJx2Zh7t8747of/TCXUeQ/s+TPbR92lsAngqjL5RSdvE3+eFAXUaZ7BtqfhZjxW/gX6f9UfRkZj1JXBmif5aO+I+6etyW+X6GIcn+Pf1F/QXJunZikmEJiTP0zWO74ZqTyekk46qPtHR7xzvl+BYVYydhsXkTui9MXS3T+zW9flbp5OETL/NecuTp14d8n3TZaMeHvL6ewacO93lFfp5t+L580tYuvzDIFXj353gtXlI/LtPN28Z029vWuUdR+xD6J1JfCv0T2Q+VTp3roTRnrK6EfpP/BuUV0iXMvmnxt/sd02YxNNENwa00/e7Xg68XqaeK65R50Pv03f9juOh+lMR4/6tGYytgPId6H4b3pQ3BTph8N0YsXPy7YAfVLyov176wXaT5xeLAd3mEf7WoJk+vxUdrDoXiNyGodtD/pG0cgMfb+iMsr7iwT4Dvp+Tzt6RkN/NuV8yvPuIavdxwyrvuzVgcFluqMvl3TXmc+q7PmWNHeMHar4vxrTubOCtRd3n6uitMXzfSW8CuD7pJPxnRq9N79T4/XQ7rLlO0p7iOna7xmfdLd6zN9B0+mvtiPukr8tt9ksRp9vFNXCST8ToL+gvTFp3osjN0Ozkebo28rcV3rMq+V53a4w7ck+dDtsraduQ8UOcIPBI5n2vh8VJR3EC0qEhf+en0hjkbpEIeqk0jonl6M587DfzsyxdqqHqknxPh/wTiVWuWzHh92ER5+73iO/9sSj7KNe+eD25POScjDceNmau+enrLkzg2j+t8q507FeFfPL0bFhcqmJ9cb6cL40Z3gmjLw91MeQTycPKnj4JVOcmau6a8OmErtO5lQeu9bmeuF72/3vfFe99Jul3vVi0V3eH/BbrGsd1zmBsmcobvwzbdC0mIvY18Duo74WGMT6S8kLxA453xXaH3iT2Y0MGNFVsCItLwrxY/M34v+8b8fNuD2hIthcXqBeLI/73ldjVOHb0ni3FqunLZpQ3GTkz5r8V6/H70sD/fNGwDLshsr3okMf3xZsb8Y7pSm1Y1p15NY7HsCe9CeAbYbKP1UOTab/bG/dxXpfRX9BfaFd/YU0xFjhRxOlGWLyJNOpxtsW/w8eKc/tWkVR5uOL71he/4Uul31VM2LwcVm5D1nKScFUxto/LVfxT+ps/Fb/LLWOO08FSnOL1Y9o3iNYWv7ufijLFePxZnNf96jBOgvqjeP33YfBSOPNe3pw9oXe2cMxhxITvldI5GSfofVmM35f7W4hJ1YvFZ8ck8vEJnOtx/8Dfi+/yY1iagB23mOC9UHzfuNxNTLw2aanLJl8vQ1FXN4oyDlq+akPxt38Pk93M3GBsQmIDVb5DsrOl30N9t9ug5DmLndvfZuC3upzBcLxWbWz59yg/pno5NHNDLdB+i/s8XZf1F/QX9BcApuOdpD/yjZDQIK+GxZn622q874XQuzTVBYOxdjsfmrsJqPqeH5Ln1cTZ8Xdm4Pc6ygAy3kn+fAa+S3f9yFth9jcJBe337MZ9lq7L+gv6C/oLANOR7otkKTiaYlfpvHx5hPfH1R7K683fMhhrr52h3rpCBt+Mi+R5dc+X4vTGnHzn+IheXN9ra8u/R3n9OMscgPa7zXGfleuy/oL+gv4CwHTEjSnTdaIfFxYa4uvSeblhxM/4ICxdkshgrKWOhdF2w1XfrDTJ83reD4sbceye8e/abXAOtvx77AiLd55fcQqD9rvFcZ+V67L+gv6C/gLA9OxP+iJxZu4qYaEhbq3A+OTVsHQTU4Oxlkp3Gd7U4u+ivttN8ry+42FxZ/D7ZvD7xQ1wuo8sv9ry7xI3ablSfJdDTl3Qfrc07rN0XdZf0F/QXwCYrg+Tvsg5IaFByk9FjLoB6eHQghyXwdhwt2YoRuq73STPR9PdYCUOtLbN2Hf7JSxszPHkDAyE/woLj5Hvd8qC9rvFcZ+V67L+gv6C/gLA9P2c9EVeExIa5K/SuXlgxM/4ovQZDxmMtdedIHlOM89FG5BVF9fCvFEMiB+Yoe+1N4y+tlhTPFDUy+XO8R+nKmi/Wx73Wbgu6y/oL+gvAEzfxkxf5FFhoUE+Kp2bP43w/tied/NcnxmMtdu1JEbDHkWIy7qsVd9MoOG8ICy1bO8c33eOf2ZsQNxmsbGMj8h/3DnWCwdov8Ud/QX0FwD+68WkHxKXyLDeOU2yuWifu+fo6Rrt9L6wmG/9ITQ3j2pQUNGXSYz2DnhtnNERE5o71Tcr7Gim/uKxS2hqe0qnozFiw2q3eNB+izv6C+gvACyKk+f+SPohcRnXtUJDw8TN1m+UztOYEI+bsT8RFnKk3b5UnIj8SOd4OSwky7uvPxlacGPcoGC4nUmMzvZ5Xbzj8mNo9lqC6rt9F6G4QcgvIZ84L89Aj0u4xNk4DwobwMzRfos7ADD7HgsLE+f+7DP2v9g53u4cz3WOLcJFQ9zfOb4Lg/NW6RHzXE8YFMyWl8LSXWRjknJz8W/3do4jneNScaFT36yUU2Hh7nKdwwZlALNH+y3uAMDsixPoXqx4bBUuGiZu+Plu5zgXFpZz6eap4kbf8UmKuKxLzJ/uMCiYXXHNw+Od47ei8v+vOAG+7RyHO8c69Q0AaL/FHQAAMChAfQMA2m9xBwAADApQ3wCA9lvcAQAAgwLUNwCg/RZ3cQcAAIMC1DcAoP1G3AEAAIMC9Q0AaL8RdwAAwKBAfatvANB+I+4AAIBBAeobALTfiDsAAGBQgPoGAO034g4AABgUoL4BQPuNuAMAAAYFqG8A0H4j7gAAgEEB6hsAtN/ab3EHAAAMClDfAID2W9wBAACDAtQ3AKD9FncAAMCgAPUNAGi/xR0AADAoQH0DANpvcQcAAAwKUN8AgPZb3AEAAIMC1DcAoP0WdwAAwKAA9Q0AaL/FHQAAMChAfQMA2m9xBwAADApQ3wCA9lvcAQAAgwLUNwCg/UbcAQDAoMCgQH0DANpvxB0AADAoUN/qGwC034g7AABgUID6BgDtN+IOAAAYFKC+AUD7jbgDAAAGBahvANB+I+4AAIBBAeobALTfiDsAAGBQgPoGAO23cIg7AABgUID6BgC03+IOAAAYFKC+AQDtt7gDAAAGBahvAED7Le4AAIBBAeobANB+izsAAGBQgPoGALTf4g4AABgUoL4BAO23uAMAAAYFqG8AQPst7gAAgEEB6hsA0H7XsqpzPNM5Vos7AABgUID6BgC03yE81TkuF2VfL+4AAIBBAeobAJjn9ntX5/gpKbvkOQAAYFCA+gYA5rL93tE5vs6UW/IcAAAwGEN9AwBz135v6RyfhXzSXPIcAAAwGEN9AwBz136/1zkuhIX1zeOmoNs7x/UgeQ4AABiMob4BgDluv3dm/r8vguQ5AABgMDZWJ8Pgx39X6jitvgEA7feKeTtIngMAAAZjY7Oqc9wM40+c3wgLm1upbwBA+70yXg6S5wAAgMHY2OwJvUnuE53j2c6xq3OsCwsJ9irWdo6fQz55vl99AwAtab/b0oa3OXne1pgDAABjHBg0zfFS2eJGVOuW8Vlf9BkIvaW+AYAGux0kz6fdZ7rtNAQAgPnT9IHY30W5nlvm5xwO+cT5WfUNADSc5Pn0+0yS5wAAMIeaPBDbWZTpw2V+zu6QT5z/Gtq17uas1zcAkHcj04avakG525o8XxPy++MAAABzpsnJ1Lc7x9VlDrK2do5/Mt/zeufYrr4BgBa4nmnD17ag3G1Nnq/r03cEAADmTJOTqXFzz8PLeH8cVF4M+Vnnu9W35DkAtMT3mTZ8cwvK3dbk+bZMuX93GgIAwPxpcjI1Jr+X80jyyZBPnB9W35LnANAi50I7JwK0NXm+N1Pur5yGAAAwf2Y1mfpayCfOv1DfkucA0DK5CQH7W1DutibPn8yU+5TTEAAA5s8sJlP7bRD6U2jH+qDqGwAo+zTThj/TgnK3NXn+bKbcnzkNAQBg/sxaMjWuUZnbIPRaaMfaoOobAEgdyrThr7ag3G1Nnh/OlPsdpyEAAMyfWUqmrusclzLf6W7n2KWqZ66+AWBePJ1pwz9tQbnbmjw/Edo50x8AAFhhs5RMPRXyy7W8qJpnsr4BYF7syrThZ1pQ7rYmz89kyr3PaQgAAPNnVpKpr4d84vxjVTyT9Q0A82RNpg2/1IJytzV5nnuS8V6nIQAAzJ9ZSKbuDfnE+YXOsVoVz1x9A8A8up604bdbUOa2Js/vtDDWAADAGLQ9mXpfZjAZj787xybVO3P1DQDzKreUyLaGl7mNyfOtmTL/7PQDAID51OZkahx8/Zr5Drc6x05VO3P1DQDz7P1MO36g4WVuY/L8QKbMnzv9AABgPrU5mXo65JdreVa1zmR9A8A8eyrTjr/d8DK3MXn+ZqbMh5x+AAAwn9qaTH0r5BPnH6jSmaxvAJh392ba8dMNL3Mbk+e5yRm7nH4AADCf2phMfSLkE+ffqs6ZrG8AYMFfSTt+o+HlbWPy/EpS3rh56CqnHgAAzKe2JVP7bRB6uXNsVJ0zV98AwKLPM235/Q0ub9uS57nZ/eeddgAAML/alEyNg63fM2WOs652qMqZq28AYKlnMm358w0ub9uS50+H9q0rDwAAjFGbkqlnQ365lv2qcSbrGwBYakPnuJu05ScbXN62Jc8/zZT3UacdAADMr7YkU/ttEPqWKpzJ+gYA8i4kbfk/DS5r25Lnl5Oy/ut0AwCA+daGZOr+kE+cn13m58Y10repbwCgRQ5n2vOHG1rWj0J7kuf3Zcr6hdMNAADmW9OTqXEg82+mnL+uwODr3c7xpfoGAFpkS6Y9f6ehZT0V2pPoP5Qp6wGnGwAAzLcmJ1Pjup6XM2W8HpY/Yzy+/3bneEp9AwAtcz5pzy81sIybOsfNTN/jzYbG9KuknLHsq5xqAAAw33LLoTR1ENM9dq/QoPNO51ijrgGAlnkh06Y/0JCyre4cz3SO3/r0PboJ9CYtnZfbiPWE0wwAALgdmplQfbvPYOvwCnz2G2Fl1kxvmzSWt53+ANBKMUGdLms37aVbjof8TPNBR+yLxCcK90y57LmbEbucZgAAQBOT5wf6DLBWYtOm8uDouTmra8lzAJgdHyTt+p9CMrJvQ+/eOgAAAOFG6E2qTnN9xwf6lOmnzrF2GZ8bH8f9qPR58dHcjXNUz2syMb3h9AeA1toWepcaeVxYatucieMrwgIAAETXQ29Sde2UyhKT2bkNQq8VA5uqYvJ/XVh4BPjZzvF56H2M+Ns5q+d1Ib/xKgDQXl8kbftJIantzSSG/06xLwwAADTM96E3qbp5SmX5OtRbJ3M5x6E5q+dtmRj87vQHgFZ7IGnb4wzqe4Wllj9Cs9aOBwAAGuRc6E2q7p5COfaHySXOp3mDYFr2ZmLwldMfAFrvyyD5O6rdSexudY57hAUAAOg6GXqTqvuFZeY8mannU8ICAK13X1i6Zvc/YWGvE4ZLn3o8KiQAAEDZp6E3qfqMsMycZzP1/JmwAMBMeD9p418VkqHSJW/iXjBmnQMAAEscCr1JVQOu2XM4U88e6waA2bChc1wttfF/h4UN1Onvk6RfdERIAACA1NOhN6n6qbDMnBPBEwYAMMsOBpMhqtoali5181twswEAAMjYFXqTqmeEZeacydTzPmEBgJnyTamdjzPR1wpJ1kdJn+hxIQEAAHLWhN6k6iVhqWVvWNh49UrnuNM5boSFzTgfbFAZL2Xq+V5VBwAzZUtYWLu729a/LSQ9toels87tAQMAAAxUHmTF47aQVLKzc1zsHP90jteKAWv0UCmOuxtS1jvqGADmQnmT8Jul/gkLPg9L14bfKCQAAMAguSU9tgnLQHEd0ThrKSbPNyX/9mApjhcbUNatmfr9WRUCwMz6tNTmfykc//NQ0h/aIyQAAMAw74fe5OoBYemru/lmXKZlU+bf3wzNmuF9IFO/n6tGAJhZca3zi8Ga3qnvSzF5TzgAAIAqngq9yVVrZOZ9UorR3j6vebH0mhMNKPObmfo9pCoBYKbFJ8+uFe3+5bCwz808Ky9nE5Poq5wiAABAFfeG3uTqaWHpcbgUn3NDXhsT6/saUu7TmfrdpToBYObF9r6778nROY7Dhs5xNSw+OWjTdAAAoJa/wtLk6g0hWeI/YWGN8258drao7FeSuo2DaLOtAGA+PFPqAzwypzHoPjl4s2V9OAAAoCE+D72zk+8Xlv85H5q1CWhVuacKzqtOAJgrh8Li8i3r5+y77y71gfY7FQAAgFGUZyV1j+eF5b92JnF5p0VlfzpYzx4ACOFIaM5+LJMSbxR0n6580SkAAACMKq4FWV6WJB4nheW/jiVxadOspU9Db/L8UVUKAMyBz4q+z2tCAQAALNeFsDTJ+o+Q/NfFJC6bWlT2y0nZ/1WdAAAAAAD1HA69s5QfFpZwK4lJW9yXqc8vVCcAAAAAQD1bQm+y9R1hCXdCO5PnhzL1eUB1AgAAAADUdz4sTbZeEpJwLYnJmiGvj8u6rG1Aub9Kyn2zc6xSnQAAAAAA9b0QemcrPzDnMfkyicfeAa+NG6/GteN3TrnMuQ1gTzi9AQAAAABGszosbCpp6ZZFO5N4nO3zus2d48fO8WQDypy7CbLL6Q0AAAAAMLoPwtKk659CEl4KS2dyfxwWkuXRvZ3jSFhY4uaxhpT326QOf1WFAAAAAADLsy30LvnxuLD8d/ma453jt85xOyyuIx4T1Yc7x7qGlHNzpv5eUX0AAAAAAMv3RViafD0pJK3xZlJ3cRmetcICAAAAALB8cZZ1OQEbZzLfKyyt8EewZj0AAAAAwNh8GSRh22Z3Ume3Osc9wgIAAAAAsHLuC0vXzv6nc6wRlkb7OixNnh8VEgAAAACAlfd+WJqMfVVIGitdaud6MOscAAAAAGAsNnSOq2ExIft351glLI30SViaPD8iJAAAAAAA43MwmH3edFvD0iV2fgtucgAAAAAAjN03YTExG2eirxWSRvkoLL3B8biQAAAAAACM35awsIZ2Nzn7tpA0xvawdNb5Z0ICAAAAADA5z4bFBO3NsJBQZ/o+D0vXpN8oJAAAAAAAk/VpWEzUfikcU/dQWLpcyx4hAQAAAACYvLjW+cVgbe2m+L5UF+8JBwAAAADA9GztHNfCQsL2cudYIyRTUV5GJybRVwkJAAAAAMB07eocd8JC4vaocEzchs5xtYj/lc5xr5AAAAAAADTDM2Fx5vMjwjFRn4TFjVt3CgcAAAAAQLMcCovLt6wXjonYHRZvWuwXDgAAAACAZjoSFhK5J4Ri7OINir+KeL8oHAAAAAAAEMJnYSFx/ppQAAAAAACsjP8HFyEVsLt6vc8AAAOVdEVYdE1hdGhNTAA8bWF0aCB4bWxucz0iaHR0cDovL3d3dy53My5vcmcvMTk5OC9NYXRoL01hdGhNTCI+PG1zdHlsZSBtYXRoc2l6ZT0iMTZweCI+PG1mZW5jZWQ+PG10YWJsZT48bXRyPjxtdGQ+PG1zdWI+PG1pPlg8L21pPjxtaT5jPC9taT48L21zdWI+PC9tdGQ+PC9tdHI+PG10cj48bXRkPjxtc3ViPjxtaT5ZPC9taT48bWk+YzwvbWk+PC9tc3ViPjwvbXRkPjwvbXRyPjxtdHI+PG10ZD48bXN1Yj48bWk+WjwvbWk+PG1pPmM8L21pPjwvbXN1Yj48L210ZD48L210cj48L210YWJsZT48L21mZW5jZWQ+PG1vPj08L21vPjxtdGV4dD5kZXB0aDwvbXRleHQ+PG1vPig8L21vPjxtaT51PC9taT48bW8+LDwvbW8+PG1pPnY8L21pPjxtbz4pPC9tbz48bW8+JiN4Qjc7PC9tbz48bXN1cD48bWk+SzwvbWk+PG1yb3c+PG1vPi08L21vPjxtbj4xPC9tbj48L21yb3c+PC9tc3VwPjxtbz4mI3hCNzs8L21vPjxtZmVuY2VkPjxtdGFibGU+PG10cj48bXRkPjxtaT51PC9taT48L210ZD48L210cj48bXRyPjxtdGQ+PG1pPnY8L21pPjwvbXRkPjwvbXRyPjxtdHI+PG10ZD48bW4+MTwvbW4+PC9tdGQ+PC9tdHI+PC9tdGFibGU+PC9tZmVuY2VkPjxtbz4sPC9tbz48bW8+JiN4QTA7JiN4QTA7PC9tbz48bW8+JiN4MjIwMDs8L21vPjxtbz4mI3gyMDBBOzwvbW8+PG1vPig8L21vPjxtaT51PC9taT48bW8+LDwvbW8+PG1pPnY8L21pPjxtbz4pPC9tbz48bW8+JiN4MjIwODs8L21vPjxtaT5tPC9taT48bWk+YTwvbWk+PG1pPnM8L21pPjxtaT5rPC9taT48bWk+ZTwvbWk+PG1pPmQ8L21pPjxtbz4mI3hBMDs8L21vPjxtaT5kPC9taT48bWk+ZTwvbWk+PG1pPnA8L21pPjxtaT50PC9taT48bWk+aDwvbWk+PG1vPiYjeEEwOzwvbW8+PG1pPmk8L21pPjxtaT5tPC9taT48bWk+YTwvbWk+PG1pPmc8L21pPjxtaT5lPC9taT48L21zdHlsZT48L21hdGg+IUB3IQAAAABJRU5ErkJggg==\&quot;,\&quot;slideId\&quot;:278,\&quot;accessibleText\&quot;:\&quot;open parentheses table row cell X subscript c end cell row cell Y subscript c end cell row cell Z subscript c end cell end table close parentheses equals text depth end text left parenthesis u comma v right parenthesis times K to the power of negative 1 end exponent times open parentheses table row u row v row 1 end table close parentheses comma    for all   left parenthesis u comma v right parenthesis element of m a s k e d space d e p t h space i m a g e\&quot;,\&quot;imageHeight\&quot;:45.39452152258983},{\&quot;mathml\&quot;:\&quot;&lt;math style=\\\&quot;font-family:stix;font-size:16px;\\\&quot; xmlns=\\\&quot;http://www.w3.org/1998/Math/MathML\\\&quot;&gt;&lt;mstyle mathsize=\\\&quot;16px\\\&quot;&gt;&lt;msub&gt;&lt;mi mathvariant=\\\&quot;bold\\\&quot;&gt;P&lt;/mi&gt;&lt;mi&gt;c&lt;/mi&gt;&lt;/msub&gt;&lt;mo&gt;=&lt;/mo&gt;&lt;mtext&gt;depth&lt;/mtext&gt;&lt;mo&gt;(&lt;/mo&gt;&lt;mi mathvariant=\\\&quot;bold\\\&quot;&gt;u&lt;/mi&gt;&lt;mo&gt;,&lt;/mo&gt;&lt;mi mathvariant=\\\&quot;bold\\\&quot;&gt;v&lt;/mi&gt;&lt;mo&gt;)&lt;/mo&gt;&lt;mo&gt;&amp;#xB7;&lt;/mo&gt;&lt;msup&gt;&lt;mi&gt;K&lt;/mi&gt;&lt;mrow&gt;&lt;mo&gt;-&lt;/mo&gt;&lt;mn&gt;1&lt;/mn&gt;&lt;/mrow&gt;&lt;/msup&gt;&lt;mo&gt;&amp;#xB7;&lt;/mo&gt;&lt;mfenced&gt;&lt;mtable&gt;&lt;mtr&gt;&lt;mtd&gt;&lt;mi mathvariant=\\\&quot;bold\\\&quot;&gt;u&lt;/mi&gt;&lt;/mtd&gt;&lt;/mtr&gt;&lt;mtr&gt;&lt;mtd&gt;&lt;mi mathvariant=\\\&quot;bold\\\&quot;&gt;v&lt;/mi&gt;&lt;/mtd&gt;&lt;/mtr&gt;&lt;mtr&gt;&lt;mtd&gt;&lt;mn mathvariant=\\\&quot;bold\\\&quot;&gt;1&lt;/mn&gt;&lt;/mtd&gt;&lt;/mtr&gt;&lt;/mtable&gt;&lt;/mfenced&gt;&lt;/mstyle&gt;&lt;/math&gt;\&quot;,\&quot;base64Image\&quot;:\&quot;iVBORw0KGgoAAAANSUhEUgAABLQAAAHZCAYAAACfCWKAAAAACXBIWXMAAA7EAAAOxAGVKw4bAAAABGJhU0UAAAEE3lJnxgAAQQFJREFUeNrt3Q/kVvf/N/C3jyTJSGaSjJlMvmbMfE0mkZkkiWSSTExmJomZmZkZk5lMIslkJmaSyYzJzMyMmZmZxEySJJIkSdz3ed+fq/v76dN1/l7nXNf583jw9rvv329d53O9zutc1znP633eJwQAAACAyb2djP+zYJxQks44umjfvaskAAAAQN8dCg8HIr8lY4mydEbcV78u2ofvKAsAAADQV2+Eh4OQG8lYqyydsyYZ1xftywPKAgAAAPTN7vBwABLHNmXprG1j9udeZQEAAAD6Ymt4NPw4oiydd2TMft2qLAAAAEDXvZiMO+Hh0OOvZCxVms6L62n9sWjfxn29QWkAAACArnoqGdfCw4HH3WSsV5reWDfap4vXRntaaQAAAICuWZmMi+HRW9IOKk3vvDlmP/+TjFVKAwAAAHTFXDLOh0dDjp+UprfG7e8fw/xtiQAAAACtN26x8Nth/hZE+mlNMm6O2e/HlAYAAABou93h0VAjjgNK03v7U/b9a0oDAAAAtFVc7H3xEw3j+EVpBuOHMfs/Lhr/rNIAAAAAbbMijF8E/n7wVMMhiU83vDemDy6F+QcFAAAAALTGl2H87WYfKs3gvJ/SC2eUBgAAAGiLtHWz/k3GMuUZnKXJ+CelJ15XHgAAAGDW4pMLb4Xx4cU25RmsLSk9EddYW6c8AAAAwCz9FMYHF98pzeB9k9IbvyoNAAAAMCsHw/jAIi4E/4zyDF6cvXcvpUfeUx4AAABg2mJYcTeMDyuOKA8jh0N66OnplwAAAMBU/RDGBxU3k7FKeRh5LBnXU3rlF+UBAAAApmVfGB9QxPGu8rDIwYx+eUN5AAAAgKatDOkzbq4mY5kSsciSZFxK6ZkbwYw+AAAAoGHHQvpsmzeVhxR7M/rmhPIAAAAATflPSA8l4gycOSUiw4WM/nleeQAAAIAmpC0EH8d+5SHHnoz++Vl5AAAAgLptDWZnMbmsWVo7lQcAAACo01/B2llM7rWMProYBKMAAABATbIW9I5PNlyqRBQUA6tLGf30uhIBAAAAk4oBxL8hPYB4T4ko6VBGP10OZmkBAAAAE9oX0sOHu8lYpUSUtDwZt4JbWAEAAIAGxJky/4T04OGYElHR4eAhAwAAAEADdof00CGOZ5SIip7M6a3XlAgAAACo4o+QHjicVx4mdDajvy4oDwAAAFDWxpA9g2aHEjGhTTk9tkWJAAAAgDK+DelBw5VgjSPqkbVG2w/KAwAAABS1LmTPnPlQiajJO8E6bQAAAEANPg3ZIcNTSkRNVifjfkavHVUiAAAAIM+SZFwP6QHDj0pEzbJub72djGVKBAAAAGTZG7JnZ+1TImq2K6fnXlciAAAAIMv5kB4s3EvGCiWiZnFW4J2MvvtZiQAAAIA0a0P2TJkzSkRDTuX03tNKBAAAAIzzXsgOFXYqEQ3ZmtN7HygRAAAAMM5fIft2w6VKREPmknEro/8uKhEAAACw2PqQPUPmKyWiYZ/n9OBzSgQAAAAsFG/pygoTdisRDdue04MfKxEAAACwUNbthveTsVKJaFh82uG9jD68oEQAAADAA+tC9syYH5WIKfkmpxefUSIAAAAgOhiyQ4S3lYgpeTOnFw8pEQAAABB9F7JDhOeViCnJmy34gxIBAAAAcd2iuEZWWoBwXYmYsn9C9npuy5UIAAAAhi3vyXKnlYgp+zynJ7crEQAAAAzbZyE7PHhNiZiyXTk9eUyJAAAAYNj+CNnhwdNKxJQ9kdOTfykRAAAADNeKkB0cWD+LWfknpzdXKhEAAAAM044wzPWzlua876Lj6BS2EceZAfbmFzk12eHwBQAAgGH6JGSHBm/19H3HsCnOPrsdmg20riXjRjLuBoFWWXtyavKpwxcAAACG6XzIDg02DqAGjyVjXzIuhXoDrcXi7Z3x6XzfB4FWEc/l1ORHhy8AAAAMz1zInjl0f/TfDMXjybgSmgu0FvoiCLQm7c97A+tPAAAAIOTPgPl9gDU5EKYTaD0dBFpF5M0gfMFhDAAAAMOyO2SHBacGWJN1YTqBVnQtCLTynMipy26HMQAAAAzLsZAdFuwfaF3uh+kEWt8GgVaevND1pMMYAAAAhiUvUNky0LqUefLhJIHWmSDQyrMhpy7nHcYAAAAwLHnBzYqB1uVWEGi1xdKcutxxGAMAAMBwxLAqKyi4NeDaCLTaJe/JkysdzgAAADAM8XbCrJDguwHXRqDVLnl12uJwBgAAgGHYEzzhMI1Aq13ynnS4x+EMAAAAw3AkZIcEBwZcG4FWu+zNqc0xhzMAAAAMw+mQHRJsH3BtBFrtsj2nNqcdzgAAADAMv4TskOClAddGoNUu63Nq87vDGQAAAIbhdsgOCZYOuDYCrXZZklOb2w5nAAAA6L+5kB0Q3B14fQRa7XMnpz5zDmsAAADot6dDdjjw78DrI9Bqnz9y6rPeYQ0AAAD99krIDge+GXh9BFrtczanPq84rAEAAKDfdobscODLgddHoNU+X+TUZ6fDGgAAAPrttZAdDhwfeH0EWu1zLKc+rzmsAQAAoN8Oh+xw4O2B10eg1T77cupzxGENAAAA/XYyZIcDuwdeH4FW++zOqc9JhzUAAAD025chOxzYMfD6CLTaZ0ew7hsAAAAMWt4T47YMvD4CrfbZoj4AAAAwbOdCdjiweeD1EWi1z+ac+pxzWAMAAEC//RSyw4EXBl4fgVb7PJVTn98d1gAAANBv10N2OLBi4PURaLXPipz6XHdYAwAAQL/dDNnhwLKB10eg1T5Lc+pz02ENAAAA/XY7ZIcDSwdeH4FW+yzJqc8thzUAAAD0292QHQ4MnUCrnbLqc1d5AAAAoN8EWtkEWu0k0AIAAIABE2hlm1ag9U0QaJUh0AIAAIABywtPhq5MoHVigu38GwRadfXtfeUBAACAfhNoZbsUigdNP1XcxlMltiHQ0rcAAAAweIKBbOdC8aApzgx6ssI2ytxuGMdZu0XfAgAAwJAJBrJ9HsqFTWVvOzxS8vXjuGi36FsAAAAYMsFAtl2hfOC0vcDrrkjG6QX/5mooNxPscX2rbwEAAGCoBAPZVob5AKlMoHUnGS9nvOYr4dFF4N8uuY2P9a2+BQAAgKESDOT7IpSfpRVDsIPJmBuNZ5PxVjJ+H/PffpWMzRW28Vky1uhbfQsAAABDIxjIty6Un6VVdNxIxupQLdAa8v5SBwAAABgwwUAxB0P9YVYMyR7cmjhJoHUvzD/58HV9q28BAABgCAQDxVW59TArhFq4eHzZQOt6mH+i4rZkLNG3+hYAAACGRDBQzodh8jDrn2S8sOh1iwRaN5NxfPTfzulbfQsAAABDJRgo77lkfBvKB1mXk3EoGUvHvGZaoBVvS4y3E8aZWHNKr28BAAAAwcAk1iZjfzK+TMavYX4G1d3RuJOMK8k4k4yPk7Ep57XWj/79g7r/mYwDyVipzPoWAAAAeJhgoD2eSMbhZGxQCn0LAAAApBM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AThEMoG8BAACgIeuSsUIZBAOgbwEAAGi7Vck4moz7ydijHIIB0LcAAAC01ZJkvJ2MmwsuUgVaggHQtwAAALTSjmT8O+YiVaAlGAB9CwAAQKs8n4yfMy5SBVqCAdC3AAAAtMKaZHxe4CJVoCUYAH0LAADATC1LxvvJuFPgAlWgJRgAfQsAAMBMvZaMK8k4nYxNyZhLxtPJuBgEWoIB0LcAAAC0zPFknEnG+jH/t11BoCUYAH0LAABAy6zK+L+tDAItwQDoWwAAAHpysSrQEgyAvgUAAKBTF6sCLcEA6FsAAAA6dbEq0BIMgL4FAACgUxerAi3BAOhbAAAAOnWxKtASDIC+hQF6MRlrlIEJPJWMZ5UBAJjRxapASzAA+hYGIoZYnybjspMAKlqfjHeS8fuoh84oSXgsGduUgYFaqf+BGV6sOpcVDIC+hZ5akoztyTiRjGtOAqgoBqEfJ+PimB4aeqC1IxlXk3EvzM9Yg6E5O/os+CaY9QtM/2LVuaxgAGrt2z0FXqzOcXc0biXjRjL+GJ1UfZmMz0Z/z5Yw/wsiDMG6ZLyRjHOji+z/4ySAkpaG+SD082Rcz+mhoQZaq5Lx9YI6nPc9w0AdWnAc3EzGq0oCTPFi1blsi4MB6GLfTjvQKjPiDJWvkrE/Gc/Y5/REvIjeMQof/i15TDgJ4IEnQ/EgdOiB1ubw8IzH+APKEi3EgL0S5n9YfHBMxO+jZcoyaFumeH5f5HvoVkPb3mxXz/xi1blsi4MB6GLfziXjidEXWfyAOVXhInta469kvJeMtfY/HXZugmPASQBFvwQEWvM+WvT+j2od+H+eCw8HvX86vxq0+MCQGPbHuybi7er3GziP/2f0HXSgwN8TQ9bvQn3BVuzv02F+XUlme57iXLbFwQD0qW+3hv8tRN22cd+XEh12YHRRHcPZY2H+NqiiM2ycBPBA7KEPk3F89Hl4PQi0Foq3GJ5f9N4/1TbwkBhgXQoPz4zfoCyE+R+8N46+YyYJt2IotTMZyyf4W+Jt9VvGfKYXGSeDuzzadrHqXLaDwQB0tW+fDuVuZVk44vpYCx8Pv2x04hSnue9KxuFkfDvB6z8YJ0YXLtBlq5NxIQi0mOzi41QQaEVxsffFM40/0SKQ+v2zMNSK65x6CiILvRTKh1rx4Rt1394Xv+fuhOIzsp6161p5sepctqPBAHS1b78K1YKmQyW+nF4O81OLq4Zb8RfFLXqCjtsbBFpMZmWBi46+B1r/DY8+IfSE1oBMMdS6sui4sVg8C50M5cKsJm5fXRGKBWufjK4vaOfFqnPZDgcD0MW+rbpo/CsVtvV4Mo6E6rO13tUXdNiTQaDF5P4Mww20NoVH11s5oyWgkHhb1uJbl3cpCyNFfnRreuH193O2G/vXD9ztv1h1LtvhYAC62Lcbw/SfIhJ/Yb9Scbvv6w06ai4ItJjc2TDMQCt+V91e9F5/DZ7cBmXE9bMWz4DZqiyE4oHWuSn25sLxczLW2E2duFh1LtvhYAC62LfLw2weixunv1ddlH6n/qCnB7aTgH6JDwZ4oebXPBOGF2jFH0EWz8yKtx0+ocWgtP2LjqW4ZtHzyjJ4RW85fKmBbT8VHr2V3C2G3T2ndS7b4WAAuti3RWaNNDXdOC7meDdUW5DehQx9PLCdBPTHptE+3V3z6w4t0HpyzIXO/YYuqmAoTodH10RarSyD9ksotqZt3eJaXGl3bbjFsJvntM5lOxwMQFf7dlaBVvR+xe0f0SP08MB2EtAPa8P/1qqpe58OKdCKi+BfHPMeP9BiMPGxtThEiLfwLlGaQSq6GPupmre7PqSHWTFgc4thN89pnct2PBiALvbtLAOt+CV6u8L24xMTH9Mn9OzAdhLQDz80uE+HFGh9M+b9/a69oBZbgx8Lmbez4Ll3nU/GjLNsbwS3GPbxnNa5bMeDAehi384y0IpOVvwb9ukTenZgOwnovvcb3qdDCbTeHvPe4gyC9VoMajPuIRMvK8vgFD0PX1XT9uL34rglR2Z1i+HmUP0J7NMcJzpyTutctuPBAHSxb2cdaG2v+Dec1if07MB2EtBtG6ewT4cQaMX1Fcfd/mL2CNTr6THHWrwFzAz4YblW4PykrtmxR0L7bjEUaNV7TutctuPBAHSxb2cdaFV90uIVfULPDmwnAd21NuWiQKBVTrzN5K8x7yvemr5Km0Htjo853o4ry2A8V/Cc+/CE23k8PHw7fptuMRRo1XtO61y248EAdLFvZx1oRbcq/h3usadPB7aTgG6KofxvU9qnfQ+00h4U8pE2g0asSznmXlCaQThU8Hx7kltR4+zlq2H8LYZbW1ADgVa957TOZTseDEAX+7YNgdb5in/HE3qFHh3YTgK66ewU92mfA604y23cuir3fNZDo74LHsAwVEXOv+NncNUfkNN+pPhl9JnfBgKtes9pnct2PBiALvZtGwKtsxX/jpf0Cj06sJ0EdM/xKe/TPgdap1Le05faDBq1O+XY2600vbYkjF+vcPH4psJrrw7tvcWQZs9pnct2PBiALvZtGwKtM0GghQPbSUC3HJ7BPu1roLU+4z29otWgUUvD/CycxcfeP4KHXiv6UKYDJV93ZzJujHmd+L/bquy9P6d1LtvxYAC62LddnqHlNhT6dGA7CeiO46HYZ5RAq5jTKe/ntgtqmIq087DXlaa3ThT8Hltf8PVWhPSZtm26xZBmz2mdy3Y8GIAu9m0bAq3vg0XhabfYa1uS8enoxD8uZnonzP+qHf/nn8n4Ihmvhvlfu6sca3um8B7i4qxxTYuvw/zT5GJgcHfB+7g6en/xfcZfb5dMuc7x7/sqGRcL/vfPj97PmdHfHt/L/dF7uTB6rf2hvseBxxD9hxKfUW0MtGIfxAV+4+PTz4X5X80X9sClUX8cmNIFyFMZ7+e0jx6Yin0px+BFpemtfwp8h10t+Fr/zXg9txgO62JVoNXxYAC62LddfcrhVX3CFDwZ5sOdmyV6M4ZEHydjVcljramTgHWj8OJGheMsBhzHRqFDkzV+Lxn/LtjurZx/E9d2+aPE+4ghV1wH5NkJ/s49FWtYZBwt+DdMEmitGNX5Ssm6xaB2dYP7/5OM7e/t8GfH0in0xtIae/DMAD7Pl4bmFmwucgxvbvF+ygqWtzsV6J11BfvtVIHX+iCMX4srfl9uU2qBFgIt9G3fA601Ff8Gv9zTpGXJ+CiMX1fkwYV+DAbi7MKfRyHW4v8mhmCvzzDQioHayVBs0dciwcYno7rU4bFRbdJmO6UFWv8pGWSNG0cqvI83QrNPL2o60IoXpFcn+PvijMSNDRxnS0avnbbdpzr8GbJ09N5uNxxoXQv/m2Un0MrfJzdq+kx8MGLd4+1U+wts/9nRZ97dCY7DdxusT9pnxI9OCXrnzYI9tyvjNZ4c9b5bDF2sCrQEWjDoQOv1in/DPn1CQ+JtbBdD+hPXXgnjb8VbN7rYWHxREG/hWznlQGtbaGY20V8ThAwxRIozq+JMqXs52xkXaL1V44Xob6HcGnxx2+fGjLzt/JHy7xaPNxoMtD6rqWZxtl7dD+LYkXPx3hePjb6zLoXmws4ozsKL4WWV2/jPDOgzfm7UexcmOB7iBfuGUO1WqvhvNoXi4fzlMJ2HI3yV8Tesc2rQK0XWrr0/OncZZ29Iv7vi0+AWQ4EWAi307YACrZ8rbD9eDK/SJzQgXuTcTQkmii6MunxMiFDkwqmuk4D3Ul4/Hmuvj97H3IILq1WjAOyzUOz23zgjpOite/G1XxuFNvdKHOOLA60Tof5w7lKY/MESbV5Da1nB0K3srd6rpvR+vu7h58vjodwtn2UDrYW+EGjligHgb6HajNU6joNlBb4b4kzfac10eTfj7/jI6UFvLCn4ffzrmH8bA660h3i4xdDFqkBLoAWDC7T+W3H7x/UIDUhbFPdsqHar3Z6SfV3HScBnKcFN0V/340XaVwVDrbyZWktD9RlVtya4MC8z/hxd1PYt0Iq1XzxL5/LoovTlRf28ZtT7fzUcsJS9qPq4p58zB6YUaD0t0Cokfo7dneDzaVKf5Gzr4BRrsT3j7/jXKUJvvFKwzxeHmBtH3yNuMUSgJdACgVaYnxnye6g2O+tJPULNdqX02/dhsqnzr00x0PowjP+F9fEKr1Uk1PorZAd9MVSJsw/ir7mnRv/z35IXjMfG/O9joL1j0fuKf8eW0cXh9ZKfKV/2MNA6u6hmbxXo47kx9U77DH6ihveyLVRfu6XL1oXpBFrRNYFWIe+H8jO06rqlKuuYuxyme+tW3pqmLzhV6IVPC/b5ptF/H398+Djjv3OLoYtVgZZACwYZaH1Scdvv649anpTUlTGNi6wNYfxMkbpur/p8CoHWzjD+cetV//7HQrFFxD+pKXgbF2i9sej//06Yv50zz/Kck+9xY2ePAq3D4eFbZcv+al4kzHynhveSt7bXSz3+DC8zc3GSQOtbgVYhcZbmtZKfGS/WtO2s4+2tlvXmB06/euHPUGzNxBhSrQvpa725xXC45gRaAi0YeqB1oOJ2fwp+BRJo1evxjOCmrkeVx1CpyJPOqp4ExMDi5pjX+++Ef/ehUGymQtnFgucKhGX3FlxYxVlyqyv8/a+MTsqLrg21vIHPz2kHWgtnp31X8T09XqBuv9XwXvIWxF7a48/wMk8+PNpgvwi0/uedkt9Nh2u6KLwZ0kP9ZTOowz8NH/fM1uoSnwf7Mz6r/g1uMRyyJzJ6Z6/yCLQasrTB680i51p1XH+f0bf9CLSqzsz6N1S7dUqgJdCqcsH3U83bKfKkuarhx3djXuvzGv7mFaHYwrEnKrz2VwX3/4kJ38PLJXrtvR4EWg9GXAx+yQTbyVuE//6EgVPe+mp3e/4ZfisItNpmRUa4NG5cCZP/wLYz1Dv7tQ5nc477ZYEuK7oMQl7oHnthvXIO1q4WfnYJBoYRaN0I9T3x/MH5ZlwDcH+B7ccHYv0Qyq+7ufBH53f1bbcDrfjF93vF7cVbp1b7PBNo1SzrYqLuR6RvaSj8SHvdZ2r6u78JxdZUKruwepGnFn5T03soOvPieoUQqI2B1vkJw6xoa4HtbGnwM+yyQEugNQMfhnLfTzsm3N53Ga+9bkY1OJXznrdqk047XeP52XfKOVg/ZvTFBeURaDVsbvT9W+QJ8mkjhlgbQrUfpuK/iWsM/lFwW5cbuK7Ut1MOtF6c8As0zpQxM0ugVbd4wX8pTO9pTssaCj/+CM3OLnu94H7aXfJ1jxR4zadqfB+/N/Q+2hZoxS/3FTVsZ2nD721fmE6YKdASaJURfzi7V6Jm5yfY1tqM1/1hhjXIW3/QOqbdvggscrtzPAe6UfAYEHAOz+ECfXEsWCJGoNW8eL77W4VryzjDq441kpcVCNVuhuHent36QCvOeHg+PLo+S9yx8bG+rybjZCj+RLO08ZkPRIFWQzXMWsft4xkd2GUDgo0pr3Ooxr/5PwX30+mSr/tGyL/doU4vhuK36nU50KrzeMkLXSYJWvJmgXwl0BJozcjnodx3VNXg/b3Qzid87s15v19rkc56qWBPHwvF17q96Dy91+K5U1y6Yfvo3LjMdV38b+PthztGr/FSqOcHN8GAQGuh+B1c9hbAWzVuP28ppYP6tr2BVtPjn1DPkxQFWgKtceLJ16WMbW7sSKCVdrH635r/7iJfFFdqDrRuNVD/H0Ox2yeXzHCftinQyntC3iTrtH3T4GsLtARak3i+5HfURxW3k/YddHXGAcHOMOzbgfvsg4I9vX3Ug38X/O/fVtpeWtXAOf1RZRVoNeD9UH6GVl3fs8dyvi/n9O3wAq2442OSudSxSYO25gQaczM6sMuEH8vC+Ftj7jfw9/9a8Pgtc9zOItDaFeq/pbrPgdbZUO+svCIX8wtnCAi0BFqz8lOJul2v8Jm7qYGAbBrfj019xzAdRb7LFz7wo+iPp7dCPbfvAAKtKuLMv2slM4cXa9p21kOu3tK3wwm0bo8ujHY4SWJKsi7yfp7hgV0m/EgLZ2LIda7mcbWBIGgWgVaceVVkttmhGe3TtgVaeduaJNDK2w+fCrQEWjO0u+R5TNm1974M01k7sIpXCrzfp3u2v9eMjrNLo8+mGFIeb8G+qNPKgr28eP22bwr+u+M+NnBsC7RmqOgDoB6MwzVsM+YWNzOuY4b+VODWB1r3Rh8M4y5KHvzvb492cvzwOD/6UowXQCdGF7Pbe3hSRPstCdmL/p7qSKB1MrTv9tCdLQ+0oq8LvI8vBVqNbmuuQN32CbQEWjMUe/RKidqVWcR9ZcZ3UBueGrepwPvt09Oa4lOubmR8D/Vl+YuiM5TfWfTv4tM27xf8t8/66MCxLdCakRUZ4VLaUimTTqTJukX/E7ukX085hDbJu53ioxke2GXCjz9bGGiVCSFmFWjtL/A+vhdoNbqt5QXqtlegJdCasbJrcqwr+LpvZbzGtha879UF3uuOnuzj1SH/aX7xWO3DTK2iTxsftwbn4YL/9icfGzi2BVoz9GHJ7+1Jv8u+q+GcQKAl0ILS8h5JvmeGB3bRbcdfFNJ+MT3bkf0wq0CryNMOb8xgn846ZJrmtlbOoG5tI9BqvydC8ZkpZX6N/SM092txHVaE+m+xbKujBfftqR681yLry6R99z0W5u+2KFKrXT46cGx3OxjosBhk3ivxvX1+gm2tDfXM2u4zgRY05FyY3S/PdV3E/yfUM7tolmYVaM0VuEi9M4N9OuuQaZrbeikItARa3XC6RP1iGJD3hNSsJyh+0JL3XCTQeq0n+7fobaV3Ov4+iz65M2tdxP0FX+Pf4MFOOLY7HQx03OclM42qs/TeC4L9VvWtQIshybuQ3DbDA7voRfy2UM/solmaVaAV5f3SfHcG+3TWIdM0t7U5CLQEWt3wYih3bpQX9KQ93juG7Gtb8p6L3BLclzXuyvyS3+WQpuhiyXkz74oudfC+jw4c290NBjru+VDue7vqUjNpT+uOD9LykLsZ9K1Ai6FYWqC3t8zwwC56Eb+7pjBmlmYZaH0b8h9bPu19OuuQaZrb2hQEWgKt7vi9RA2z1hCKs7dup/y7cx37nvywJ/v2RsH9er/jFyg/FHyfq3NeZ2PB14l9vsZHB47tbgYDPfBTie/t6xV6IOs89iPln03fCrQYinUFersLM7ReC93/tWmWgVbekw7N0Gp2W+uDQEug1R2vlzw/Wp/yOntDN54auCwMZ4ZW0VtTvu/we1waiq0F92fNnylf+OjAsd3NYKAHdpf83i67LuSXof5bGPtIoAUNeLlAb2+f4YFd9CI+7wLrhQ7si1kGWl+E/F+Xp71PZx0yTXNbRdbo8ZRDgVZbxJlV10vU8UjK6/yY8t9fbtn7HdIaWk+H+TV08mZwPNfh97h9wr5dLF6sFb2d63kfHzi2uxcM9ECccVV0HbWyi7ivzPgM/E7pZ9e3Ai2GYkuB3n51hgd20fAjLwza3oF9MctA61TOti/PYJ/OOmSa5raWhOHMAEkj0OqWwyXqGAPxpWMurtL++/da9l6H9JTD6JWQfitovCDe0fH3d6Jg35aZJfhRwdf83UcHju3uBQM98X7JbGNdwdd9K8zmLp8uEmhBA4oEWodmeGAXDT/25bzO2x3YF7MMtPJO8L+ZwT6ddcg07W3l3QJztOefRQKtbnmy5DnSvoIBQDwOnmjZe11Z4P3t6Nn+jbOOTob5mXj3Rv/zZIkLnDb7p8D+jO+5zBoyMfS8WvBY2OPjA8d2t4KBnngiFLvd+sH4pODr/pHy768Ei8HPtG8FWgxFkUDrxAwP7KInfntzXuerDuyLNs/QOjWDfdqGkGma27qW89rHe/5ZJNDqnnMlavnLgn+XdevD2Ra+z5dCvbN5mJ11Bfu1ykMJ9hV87dj7K+wK6E4w0COnS3xvxwcJLMl5vawnKH6g3LPtW4FW92yuuN+6OOq8yHo5zPairq7wY1eBE0iBVrq8NbTeFGg1vq28cOBzgZZAq2U2hnLfXQ/WZtnasXOpIt+TT2uHTnizYK8eqPj6RZ8A6kIPBFqz8GLJ7+289SGPhfTZ1muVW6CFQGsaF1lFbhu50YFAq8hMs/UCrVRf1/j5JtCqJm+W3Feh3wRa3XShRD2Pjf7NNyn/939a+h63hn485p703qvrfGFDwdePt3p58hcItGahaPAex08ZrxNnb6WtyXZOmQVaCLSmdZE1V3Cba1oeaK0p8FofzaAv15U4MZ5loPVjqG8tEYFWNW/lvPa3Ai2BVgu9WaKecdHhtSF9DY+2rnW4M+d9XdMGnbAkFHsa4dUJt1P0lp6v7RIQaM3A66HcdWfadUzWci9uwxdoIdCa6kXWjQLb3D2jA7tM+HG3wEnq0in2ZNzW36Ntv9TyQOtWjUGKQKuavFmGV0K/CbS6aXlI/4U27SlvacH54y19j3v1SS+8UrBHT024nbUFzkcejI12Cwi0piyG+9dLfG8fSXmdtB/DLyuxQAuB1rQvsopc4H01owO7TPhxvsDrHZxiTx4t+cE+q0Ar75H0+wVaU9nW8pzXvivQEmi11JEavtdOt/j9fZDzt3+qBTrh04K9uKuGbb1fcFt/2i0g0JqBwyW+n+OPVosnBDyd8d+/p7wCLQRa077Iei8UW+/hsZYHWh+FYuuBrZxCP+6o8ME+q0BrW85+XyXQmtq2/s55/aWhvwRa3fVMDd9rbZ6pkre+3U4t0Al/F+jD+zWdI8QfKK4U7P037BoQaE1ZkTWUF459Ba+54mfoE8or0EKgNe2LrBcKbvdQywOtTQXfR9NPi/vPgovzMrfRzCrQ+jjUe+uFQKu64zmvv0mgNXGg9U0QaDXhfKj+nXah5e/tbM7fv9rub701BXvxlxq3ubvgNuOtP4/ZRSDQmrJzofj39MLPxriublpgf1ZZBVowK5cK9PilUP+TnOoOP64WPF63NVTHeGFzOVS7FWVWgdYfGdt8roF9urfmv79PgdaO0PytMG1VJtA6McF2/g0CrSZsDdUDrYMtf29ZPfOPXd8J+wr24oc1b/fXgtv9xC6C9gYDPbWx5Hf1cwW+7+UhLepbgRZD80HBPn97ysda2UCr6D3h8eL5+ZrfS5yJ9Vd4+IleZabdziLQWt/AxXzeYrh1XzD0KdBaFrKfwvVxjz+DLoXi37c/VdzGU2G2s2H77lIof+4U+31li99T/BHnfsbff8xu74SvC/bjhpq3+1zB7cYeW2c3QTuDgR67UOL7+sH3XdpMdz/wtKhv50K1QOtl+4gOW5tz0r5wYcAna9rmygLbO9DQ+3jwqPW6Qq01Y74U3i35GrMItD4J6QuQP1XxNW+GZp8gNe2QadrbOjfQgKXM1Pf7FT+HytxuWPfU+fhwhe9Hx/G90f+M//83w3yQ2QdvVzh3OtXy9/S0c7/OmwvFnsR5p6Htnyp4LJyzq6B9wUDPvVni+/pOznXW28rZnr5dHqoFWlvtIzruaMFe/7WmC7Ais8JOVnjd46Hch/NrE76P+Cjwa4teN87UWlLydaYdaD2ecZI/yRNKfgvNzK5Jk7e+TZ2hxDdT2NbekL3WSl99XvI7t+xth1WexHexpuMs77ajuBbFxh7sw/gAiXsla7yh5e9pR85n8lyg7YreVtPU05zXheI/tL1id0G7goGeWx6KBf4Pxu8hfbb148rZnr59KVQLtPbYR/TgYuRGKD5zYckE2yq6gHuVR1qvDuXW44njxzC/OH4Z8Xa9r1M+1J+t8HfnBVr3a/6yONZQ4HS6wPtYXuLzOM+3YXoB2o852/q2ppOLrFBgTU8/f3ZV+N7dXuB1Vyzqyauh3EywSY+570PxW+/6MNvnRIn6/tmB95P19NwTgS74OMx+LbeitzzGJzEKSaFFwcAAVPnBb/E4rYzt6tsdFXfkSfuIHthToufjhVqVtU/+G4oHZ3G8XmEbr1U8juMC6XF20pYwH/AttGr0v4+3Ev6S8Rr7K9b+jQJ/32c17ee0X6zjTLNJH7f7XoH3UeQx5Q8Cjrxbkq6F6c1sywtKr9a0nZNheAvDrwzFZzEsnGGZFQLF2Q6LF/Que1vcJOuWvVByW/FzseuB5XMl3u+bHXg/WbfCvuiUoROKrhGzrcG/ocy1xTt2GQi0puiZGgKtjcrYrr79tOKOvGgf0RNlbv2Jt8q8WvB146+O8RfQB4uGl1lA+K9RsBFnFR0djbwZYl/W8AFddhyZoO5vFNzGgQn37+owfpZKXQvlF5l9dy3nwn3h7aibMv67JQVDkDoWnX4sFJvRU8ev689nbOPzHn/2fFHhmLs/+lyZG404O/KtMH5afLylaHOFbXxWMWiqEqz3YdbPTwXe593RMdVmcyH9IRd/OFXohP+WOPaaDLRWlvg77o4uMAGB1rScn+Da54Lyta9vL06wQ7fYT/TAkgofbP+MQog4I2Lh7WRLR4HE++HhmRLxfu3nwmTh0dKc9xHX+foxTC/MmvRC9I2S26qyjtkTYfyv1THMeqmm/pkL+bOmHsxm2rcgbIq3hu0eXSgWXcvr5YL1eq2G97W34LbqeuLtL6HZWWBtVGatmbIjzn5aXTHQqnrSsb/C694L3V8kfnfoR3C3oeHPFJpX5kEQhxr8O8rOgLgQ2v30TxBo9cvWCc6HDipfu/r2kwlPcOt8ahrMUryg+q6hC8s7Cy76y/7bGJzFNU2KrlEVQ5IfphBmfVBDzd8ouc0YEJa5/WxzGD8z62oDn1sf1FDTvNu4l5TYt39PeHGwKhS/beXHmgKJbRnbeK7Hnz0HGzg+Y0j28oLjoOrrxLAprh9Y9DboXRW30/WHzMRQ+3LOe+zCuVLa59jlYJ2jLnin5HEXZ5w/0dDfUmXGeHzAylq7EQRaU1LmzpmF50XC9xn17ZLRBUc8oYqLyn4YJpuZNW4R4ndGFyTPjra1xD6kgxclR0O9F5Yx9H2xxIH94OIhhs0vVHwf8dg7EZoJsq7WePFZ5CmHn4Xxv+TGEOCZlPceP4fSwskfGjqBfyyUW3x78Tiesz9jUPBHhQAwBhErSr6PNyp8ycfgdV8NwdafKa//Uc8/e76o8Ri9Fx5ePL5soHV99PmxrcL3eAxCb1f4m/f2YB9mLTL7Y0feQ9rx95bTg9aKx+iOUOy217RzlHdCPbf8xdnqO0P+U07zfgCMx9KmIEQFgVazyq4xWmSdWxrq2z1h+uvqeCIOXfbK6AJ90v4/NyY8yQqKYnizoeb3UVdwHWd8xPX26vxVokigFUYnyNdD+tob8SIsPm3vSki/fSv++/0N982m0cl42ZP3t1IuUuLn5/mQ/QTAovvut9GX8M4x29o4+r/9Gia//e3e6G9+o2INt4f0kLfvPqzhOI2fW4uD8CKB1s0wH6puruEi8tUKfXSoB/sv6xarLszOejakB+OChfbtq7g+3t+h3luW74yCsdMFz0ViEB2fZvhjKP+k5aLfXbH/zobsH31AMEAVqyqcY29QNoEWdMXc6KL8z1BtxuLmAgf2g4vIJn+JjK+7bxRoVDmGL48utJt4ElnRQOvBl85nFb54Lo4ulldMqW9eGgVrRf62eEvGUymvs7Shz+SjFfZDlXFmghqm/bq/dQCfO/HWym8rHqeHwvh19jZnXCzGC8VtDXz+rB99tsXZlHfDdNZ8a4NTY97bhx3529NmmO1wOtA6W6Zw/r6nwN9xIkzveuKW3Y5gQKDVgDKfY38ql76Frlo/uuj/cnSxfXN0kRbH7dEHXPy1NM60eTrnteKFZ3xq28th+r96rx1dOMaLrvOL3sfd0f//p9H7jO+l6VkFZQKtBx4P8zOtvhzV/faifRFvy4u/LsdbEp+dUb8sG/2NZxbU+M4o6Pp6FDxYJyQ71Em7XXQo1i7o88WfOQ96KfbXxyH7qZgPPr9uLjohi08OndUaEHOjY3Thvt3Zk/0WZ1YeHtU7jnc68nc/FsbfKnrexxGAYGCA55zjxpvKpW8BFqoSaDEMab+Y/VdpKom3PsegpS1T5RfPHF9nF83U+2OOtRhwPaU0AIKBniuyBmH8QfExpdK3AAsJtEgTbzG9Frq7uDbZPg7DWh+tzeKs13Gzs95QGgDBwADsDpZR0rcAFQi0yLItpS+2KU3n/bxgfx5WjpkaNxvynLIACAYGIi6FcDmnvs8rk74FWEygRZWL7fjUqxVK01kL16uIC9M/qSQzs2HM8XUpzM+QBEAwMBRHMmrr7gB9CzCWQIs8y8P4J40eVZrO+mHBfjyiHDMTQ+F/Fx1X8YEDzyoNgGBgYJ4JZmfpW4CSBFoUERemvj6mPzYrTeccXLD/4hppK5VkZr4cc0xtVRYAwcBAnRpT1w+VRd8CpBFoUdTGZNxb1B8xEHlCaTpjaxBItvmzd5+yAAgGBmxJmF/X8+ZovKMk+hag7EWVQIs0u8b0yC+jExDa7ZUwfzvbg/3mJHF2NoX5tcsWHkeHlAVAMAD6FqA4gRZl7R/TJ6eVpdX2hocDFOtmzc76ZNxYdPwcVBYAwQDoW4ByBFpU8fqYXvlIWVonPgb7s2AtiraIT5O8GtxmCCAYAH07aMuSsT3MP2Xr2zB/j+3dML++S7wA/y7M/+LpsdeQTaBFVa8Gt0212bpk/L7oWH5VWWZmbTKuhIefZrhNWQAEA6BvhyMuShxvbblXYOc8OIHfo2yQSqDFJOJaQItvnzqgLK1wYME+OZeMNUoyMzHMurxgf8RZWh5BDiAYAH07EC8n47dFxb+YjA/C/FObViz4b59OxnEXWFDIu0GgxWTiTKALi/rmbWWZuXi74VdhPnRkduKaWQtvM/wxGY8rC4BgAPRt/z0V5m8pXFj0v5KxJeffLRmzs55VTnjEsZwPuTtKRAHxR4VTi3rnE2Vh4OKs8oUzGD9QEgDBAOjbYXgrPPyI8Qcng3MF/u2OMTvrlJLCI04V+KBbqkwUtGvRBfxp/cNAxeUOHiyPcCnMh1sACAZA3/ZcXPD9q0WFjgsPby/xGl+P2Vk3lRYe8VOBD7otykQJT4T5IOvBLatPKwkDE394+3t0DMRZsCuUBEAwAPq2/1akXGCXCbOWh/GLxt9VXnhIXKj4foEPuqNKRQVx7aatysBAbU7GBmUAEAyAvh2GODPr5zFFPljyddal7Kw/lBj+v3gb2LlQ7GmhMfR6UckAABAMCAbQtzzq7JgCf13xtf4a81rblBj+X+Abn/p5IRQLsxaGWifC/Pp0q5QRAADBgGAAfUsI744p7rUJLpzXhPmALK7f8msod8si9M0rYX72491QLsTKC7jiunTXgwcuAAAgGAB9O0DPpxR3t9JALfaH+TCrqfGVEgMAIBgAfTsk8UlA424P/E1pAAAAEAyAvm2jN1MKu0VpAAAAEAyAvm2bJcm4MqaoF5QGAAAAwQDo2zZ6LaWoB5UGAAAAwQDo2zb6KaWoa5QGAAAAwQDo27Z5IqWgfyoNAAAAggHQt230akpBjysNAAAAggHQt210MqWgu5QGAAAAwQDo2zb6LqWgm5QGAAAAwQDo2za6mVLQZUoDAACAYAD0bRvdVVAAAAAEA6Bv+1BYAAAAEAyAvm0lM7QAAAAQDIC+7ZTLKQV9XGkAAAAQDIC+baMzKQXdWsNrL0/Gt8l4U5kBAAAQDKBv9W1d3ksp6GcTvu6qZPycjNvJeEGZAQAAEAygb/VtXdalFPRWMh6r+JrPJuPfZNxJxiYlBgAAQDCAvtW3dTubUtQTFV7r9TA/K+tGMl5SWgAAAAQD6Ft924S1YT6AGlfYI8mYK/Aaz4f5Wwzjv/krGU8rKwAAAIIB9K2+bdKGkB5qxYBqfzKeXPDfLx39mwPJ+GX0391Pxkej/xsAAAAIBtC3+rZxa5LxdYFiLx7xFsOjYX6mFwAAAAgGQN9OXZyJdTDMh1sPFnePs6/ujf7fl5JxJhmfJGNbMpYoGQAAAIIB0LcAAADA/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0LcAAABApwgGZmNVMjYnY04p9C0AAABQjmBgulYm48Nk3B7V90YyjiuLvgUAAACKEwxMx2PJeD/8L8haOG4pj74FAAAAihMMNGtFMt5Lxs2MGgu09C0AAABQgmCgGcuT8W6Yv6Uwr8YCLX0LAAAAlCAYqNeyZBxKxvUCtRVo6VsAAACgAsFAPZYm42AyrobiQZZAS98CAAAAFQgGJrMkGQdCtSBLoKVvAQAAgAoEA9XMJePNZFwO1YMsgZa+BQAAACoQDJQTg6z9ybg0plYXknE0FFsIXqClbwEAAICKBAPl/D2mRr8l49UF/832INDStwAAAEBjBAPl3BrVJa6ZdTgZ68f8N3EW150g0NK3AAAAQCMEA+V8noxXwnxoleWHINDStwAAAEAjBAPNOBsEWvoWAAAAaIRgoBlngkBL3wIAAACNEAw0Q6ClbwEAAICGCAaaIdDStwAAAEBDBAPNEGjpWwAAAKAhgoFmCLT0LQAAANAQwUAzBFqz69v7ygMAAAD9djcItJog0GpWVj3vKg8AAAD0m0CrGQKtZgm0AAAAYMAEWs0QaDVLoAUAAAADditkhwNzSlSJQKs5S9UTAAAAhu1GyA4HlipRJQKt5izLqedNJQIAAIB+uxayw4HlSlSJQKs5j+XU87oSAQAAQL99F7LDgTVKVIlAqznP5tTzdyUCAACAfjsXssOBjUpUiUCrOS/n1POcEgEAAEC/5QUvryhRI3UVaFW3NaeeZ5QIAAAA+u3LkB0ObFOiSgRazdmRU88vlQgAAAD67WTIDgd2KVElAq3m7M6p50klAgAAgH57L2SHA3uVqBKBVnMO5dTziBIBAABAv+0J2eHAZ0pUiUCrOSdy6vmaEgEAAEC/bQ/Z4cDnSlSJQKs5p3PquVOJAAAAoN9eDtnhwNdKVIlAqznfBE/mBAAAgEF7ImSHAz8rUSUCreb8m1PP9UoEAAAA/TYXhC1NEGg1525OPeeUCAAAAPrvVkgPB+4HAUEVAq1mLFVLAAAAIDofskOCp5SoNIFWMzbk1PJ3JQIAAIBhyHtq3BYlKk2g1YwdObU8rUQAAAAwDB+G7JBgjxKVJtBqxoGcWh5VIgAAABiGXSE7JPhMiUoTaDXjVBC+AgAAAImXQnZIcEaJShNoNeO74PZYAAAAIOQ/Oe5vJSpNoNWM2zm1XKlEAAAAMBw3QnpIcD8Zc0pUikCrfitz6nhbiQAAAGBY8gKY55So1noKtMrbklPH80oEAAAAw3I4ZIcFu5SoFIFW/d7KqeMJJQIAAIBh2Rk86bBOAq36fZlTx91KBAAAAMPyVMgOC75VolIEWvX7M6eOLygRAAAADM+dkB4W3FGeUgRa9VoS5h9OkFbDe8GDCwAAAGCQzobs4GWdEhUm0KrX5pwa/qREAAAAMEzvhezQYKcSFSbQqteBnBp+qkQAAAAwTFtCdmhwXIkKE2jV6+ucGu5QIgAAABimvHWK/lSiwgRa9bqZU8OVSgQAAADDFdciSgsNYti1TIkKEWjV55mc+v2lRAAAADBsH4Xs8GC7EhUi0KrP6zn1O6ZEAAAAMGx5T5P7TIkKEWjV56sgZAUAAAAyzCXjXrCO1qQEWvW5FdwGCwAAAOTIC2NWK9HENRRoFfPfnNr9oEQAAABAlLdm0W4lyiXQqsf7ObV7W4kAAACAKM7AygoRTitRrm+CQKsOv+TU7hklAgAAAB7IChLuhPm1tkh3IQi0JvVETt0uKBEAAACw0KGQHSa8rESplof5xcqLBlrxvxUQPmpfTt0+UiIAAABgoSdDdphwXIlS5QUx48YmZXvEuZyaPadEAAAAwGI/h/Qw4ZryjLUiGf+E8oHW90r3SB2zZrldVCIAAABgnAMhO4TZqEQPiWs+/RjKh1kPxtHg1sMH9uTU6gMlAgAAAMZ5PGTPkvlMicLKZGwN82HU7VA9zHow/k3G+2F+jbKlA65r3u2GT2s9AAAAIM03IT1UuBGGN6NoQzKujt773TB5gJU37o62Fbe5cyA1zgtSf3ZYAgAAAFm2h+zAZcvA6rE5NB9ipY09A6nxmzl1eN1hCQAAAGSJM7CuhPRw4Wsloma/ZvRbvK1zmRIBAAAAeeIC3GkBw70wv44U1GF9yJ6dZd02AAAAoJC1IXtNo7eUiJp8ErIDrfVKBAAAABR1OqSHDH8qDzVYkozrGX12XokAAACAMv4bsmfObFAiJrQ3eAABAAAAULNfQnrY8IXyMKGfM/rrgvIAAAAAVWwN6YFDXGPrCSWioudC9uys15QIAAAAqOqvkB46vK88VHQyo68uJWNOiQAAAICqdoX04OFaMpYqESWtDtlP0XxTiQAAAIBJ/R3Sw4c3lIeSPszop8vB7CwAAACgBjtCegBxUXkoYXkybmT00+tKBAAAANTlt5AeQuxWHgp6OwhHAQAAgCnZGNKDiD+VhwLiemvXMvpohxIBAAAAdfsmpIcRO5WHHAcz+udn5QEAAACasC6kP53OLC2yxNlZV0N6oPW8EgEAAABNORzSQ4ldykOKrLWzTioPAAAA0KQVybgS0hf1nlMixvRM2pMNbyZjlRIBAAAATXs1pM+2eVN5WOTDjH55Q3kAAACAafk2jA8o4jpJK5SHkdXJuJ3SK78oDwAAADBNa0N6UPGB8jByIqVH7iVjvfIAAAAA0xZvLxwXVtwN84EXw/afkH6r4XvKAwAAAMzK92F8YPGV0gzeTym98ZvSAAAAALMUZ2KlPcFuk/IMVtqDA+JtquuUBwAAAJi1nWF8ePF3MuaUZ3DiQwGupPTE68oDAAAAtMWpYK0k5n0S3IYKAAAAdMDyZPwVxi8Q/5TyDMb6MD7M+icZjykPAAAA0DZxbaS4RtLiMOMHpRmMP8L4UPNZpQEAAADaalewdtJQHUrZ968pDQAAANB249ZQupmMNUrTW3F23t0x+/2Y0gAAAABd8X14NNz4Xll665cx+/vHZCxRGgAAAKArVibjQng05HhDaXrn7TH7+WIyVikNAAAA0DVPJuNaeDjouBPmb0+jH/4THr3V8HrwZEsAAACgw15Ixq3wcODxZ3ArWh8sS8bf4dHAcoPSAAAAAF33cnj0lrQjytJ5n43Zr9uUBQAAAOiLV4Pwo0+2jdmfe5UFAAAA6Jv94eEA5EYy1ipL56wd7buF+/KgsgAAAAB9dSA8HIT8Gqyn1SVxX/22aB++qywAAABA3x0KDwciJ5SkM46HjoVZ/xdFGP7Rix6e+wAAAh10RVh0TWF0aE1MADxtYXRoIHhtbG5zPSJodHRwOi8vd3d3LnczLm9yZy8xOTk4L01hdGgvTWF0aE1MIj48bXN0eWxlIG1hdGhzaXplPSIxNnB4Ij48bXN1Yj48bWkgbWF0aHZhcmlhbnQ9ImJvbGQiPlA8L21pPjxtaT5jPC9taT48L21zdWI+PG1vPj08L21vPjxtdGV4dD5kZXB0aDwvbXRleHQ+PG1vPig8L21vPjxtaSBtYXRodmFyaWFudD0iYm9sZCI+dTwvbWk+PG1vPiw8L21vPjxtaSBtYXRodmFyaWFudD0iYm9sZCI+djwvbWk+PG1vPik8L21vPjxtbz4mI3hCNzs8L21vPjxtc3VwPjxtaT5LPC9taT48bXJvdz48bW8+LTwvbW8+PG1uPjE8L21uPjwvbXJvdz48L21zdXA+PG1vPiYjeEI3OzwvbW8+PG1mZW5jZWQ+PG10YWJsZT48bXRyPjxtdGQ+PG1pIG1hdGh2YXJpYW50PSJib2xkIj51PC9taT48L210ZD48L210cj48bXRyPjxtdGQ+PG1pIG1hdGh2YXJpYW50PSJib2xkIj52PC9taT48L210ZD48L210cj48bXRyPjxtdGQ+PG1uIG1hdGh2YXJpYW50PSJib2xkIj4xPC9tbj48L210ZD48L210cj48L210YWJsZT48L21mZW5jZWQ+PC9tc3R5bGU+PC9tYXRoPtqyKjwAAAAASUVORK5CYII=\&quot;,\&quot;slideId\&quot;:278,\&quot;accessibleText\&quot;:\&quot;bold P subscript c equals text depth end text left parenthesis bold u comma bold v right parenthesis times K to the power of negative 1 end exponent times open parentheses table row bold u row bold v row bold 1 end table close parentheses\&quot;,\&quot;imageHeight\&quot;:51.13513513513514},{\&quot;mathml\&quot;:\&quot;&lt;math style=\\\&quot;font-family:stix;font-size:16px;\\\&quot; xmlns=\\\&quot;http://www.w3.org/1998/Math/MathML\\\&quot;&gt;&lt;mstyle mathsize=\\\&quot;16px\\\&quot;&gt;&lt;mi&gt;w&lt;/mi&gt;&lt;mi&gt;h&lt;/mi&gt;&lt;mi&gt;e&lt;/mi&gt;&lt;mi&gt;r&lt;/mi&gt;&lt;mi&gt;e&lt;/mi&gt;&lt;mo&gt;:&lt;/mo&gt;&lt;mo&gt;&amp;#xA0;&lt;/mo&gt;&lt;mo&gt;&amp;#xA0;&lt;/mo&gt;&lt;mspace linebreak=\\\&quot;newline\\\&quot;/&gt;&lt;mo&gt;-&lt;/mo&gt;&lt;mo&gt;&amp;#xA0;&lt;/mo&gt;&lt;msub&gt;&lt;mi&gt;P&lt;/mi&gt;&lt;mi&gt;c&lt;/mi&gt;&lt;/msub&gt;&lt;mo&gt;&amp;#xA0;&lt;/mo&gt;&lt;mi&gt;i&lt;/mi&gt;&lt;mi&gt;s&lt;/mi&gt;&lt;mo&gt;&amp;#xA0;&lt;/mo&gt;&lt;mi&gt;a&lt;/mi&gt;&lt;mi&gt;n&lt;/mi&gt;&lt;mo&gt;&amp;#xA0;&lt;/mo&gt;&lt;mi&gt;n&lt;/mi&gt;&lt;mo&gt;&amp;#xA0;&lt;/mo&gt;&lt;mo&gt;&amp;#xD7;&lt;/mo&gt;&lt;mo&gt;&amp;#xA0;&lt;/mo&gt;&lt;mn&gt;3&lt;/mn&gt;&lt;mo&gt;&amp;#xA0;&lt;/mo&gt;&lt;mi&gt;m&lt;/mi&gt;&lt;mi&gt;a&lt;/mi&gt;&lt;mi&gt;t&lt;/mi&gt;&lt;mi&gt;r&lt;/mi&gt;&lt;mi&gt;i&lt;/mi&gt;&lt;mi&gt;x&lt;/mi&gt;&lt;mo&gt;&amp;#xA0;&lt;/mo&gt;&lt;mi&gt;c&lt;/mi&gt;&lt;mi&gt;o&lt;/mi&gt;&lt;mi&gt;n&lt;/mi&gt;&lt;mi&gt;t&lt;/mi&gt;&lt;mi&gt;a&lt;/mi&gt;&lt;mi&gt;i&lt;/mi&gt;&lt;mi&gt;n&lt;/mi&gt;&lt;mi&gt;i&lt;/mi&gt;&lt;mi&gt;n&lt;/mi&gt;&lt;mi&gt;g&lt;/mi&gt;&lt;mo&gt;&amp;#xA0;&lt;/mo&gt;&lt;mi&gt;t&lt;/mi&gt;&lt;mi&gt;h&lt;/mi&gt;&lt;mi&gt;e&lt;/mi&gt;&lt;mo&gt;&amp;#xA0;&lt;/mo&gt;&lt;mn&gt;3&lt;/mn&gt;&lt;mi&gt;D&lt;/mi&gt;&lt;mo&gt;&amp;#xA0;&lt;/mo&gt;&lt;mi&gt;c&lt;/mi&gt;&lt;mi&gt;o&lt;/mi&gt;&lt;mi&gt;o&lt;/mi&gt;&lt;mi&gt;r&lt;/mi&gt;&lt;mi&gt;d&lt;/mi&gt;&lt;mi&gt;i&lt;/mi&gt;&lt;mi&gt;n&lt;/mi&gt;&lt;mi&gt;a&lt;/mi&gt;&lt;mi&gt;t&lt;/mi&gt;&lt;mi&gt;e&lt;/mi&gt;&lt;mi&gt;s&lt;/mi&gt;&lt;mo&gt;&amp;#xA0;&lt;/mo&gt;&lt;mi&gt;o&lt;/mi&gt;&lt;mi&gt;f&lt;/mi&gt;&lt;mo&gt;&amp;#xA0;&lt;/mo&gt;&lt;mi&gt;t&lt;/mi&gt;&lt;mi&gt;h&lt;/mi&gt;&lt;mi&gt;e&lt;/mi&gt;&lt;mo&gt;&amp;#xA0;&lt;/mo&gt;&lt;mi&gt;p&lt;/mi&gt;&lt;mi&gt;o&lt;/mi&gt;&lt;mi&gt;i&lt;/mi&gt;&lt;mi&gt;n&lt;/mi&gt;&lt;mi&gt;t&lt;/mi&gt;&lt;mo&gt;&amp;#xA0;&lt;/mo&gt;&lt;mi&gt;c&lt;/mi&gt;&lt;mi&gt;l&lt;/mi&gt;&lt;mi&gt;o&lt;/mi&gt;&lt;mi&gt;u&lt;/mi&gt;&lt;mi&gt;d&lt;/mi&gt;&lt;mo&gt;&amp;#xA0;&lt;/mo&gt;&lt;mi&gt;i&lt;/mi&gt;&lt;mi&gt;n&lt;/mi&gt;&lt;mo&gt;&amp;#xA0;&lt;/mo&gt;&lt;mi&gt;t&lt;/mi&gt;&lt;mi&gt;h&lt;/mi&gt;&lt;mi&gt;e&lt;/mi&gt;&lt;mo&gt;&amp;#xA0;&lt;/mo&gt;&lt;mi&gt;c&lt;/mi&gt;&lt;mi&gt;a&lt;/mi&gt;&lt;mi&gt;m&lt;/mi&gt;&lt;mi&gt;e&lt;/mi&gt;&lt;mi&gt;r&lt;/mi&gt;&lt;mi&gt;a&lt;/mi&gt;&lt;mo&gt;&amp;#xA0;&lt;/mo&gt;&lt;mi&gt;r&lt;/mi&gt;&lt;mi&gt;e&lt;/mi&gt;&lt;mi&gt;f&lt;/mi&gt;&lt;mi&gt;e&lt;/mi&gt;&lt;mi&gt;r&lt;/mi&gt;&lt;mi&gt;e&lt;/mi&gt;&lt;mi&gt;n&lt;/mi&gt;&lt;mi&gt;c&lt;/mi&gt;&lt;mi&gt;e&lt;/mi&gt;&lt;mo&gt;&amp;#xA0;&lt;/mo&gt;&lt;mi&gt;f&lt;/mi&gt;&lt;mi&gt;r&lt;/mi&gt;&lt;mi&gt;a&lt;/mi&gt;&lt;mi&gt;m&lt;/mi&gt;&lt;mi&gt;e&lt;/mi&gt;&lt;mo&gt;.&lt;/mo&gt;&lt;mspace linebreak=\\\&quot;newline\\\&quot;/&gt;&lt;mo&gt;-&lt;/mo&gt;&lt;mo&gt;&amp;#xA0;&lt;/mo&gt;&lt;mi&gt;u&lt;/mi&gt;&lt;mo&gt;,&lt;/mo&gt;&lt;mo&gt;&amp;#xA0;&lt;/mo&gt;&lt;mi&gt;v&lt;/mi&gt;&lt;mo&gt;&amp;#xA0;&lt;/mo&gt;&lt;mo&gt;&amp;#xA0;&lt;/mo&gt;&lt;mi&gt;a&lt;/mi&gt;&lt;mi&gt;r&lt;/mi&gt;&lt;mi&gt;e&lt;/mi&gt;&lt;mo&gt;&amp;#xA0;&lt;/mo&gt;&lt;mi&gt;v&lt;/mi&gt;&lt;mi&gt;e&lt;/mi&gt;&lt;mi&gt;c&lt;/mi&gt;&lt;mi&gt;t&lt;/mi&gt;&lt;mi&gt;o&lt;/mi&gt;&lt;mi&gt;r&lt;/mi&gt;&lt;mi&gt;s&lt;/mi&gt;&lt;mo&gt;&amp;#xA0;&lt;/mo&gt;&lt;mi&gt;o&lt;/mi&gt;&lt;mi&gt;f&lt;/mi&gt;&lt;mo&gt;&amp;#xA0;&lt;/mo&gt;&lt;mi&gt;l&lt;/mi&gt;&lt;mi&gt;e&lt;/mi&gt;&lt;mi&gt;n&lt;/mi&gt;&lt;mi&gt;g&lt;/mi&gt;&lt;mi&gt;t&lt;/mi&gt;&lt;mi&gt;h&lt;/mi&gt;&lt;mo&gt;&amp;#xA0;&lt;/mo&gt;&lt;mo&gt;&amp;#xA0;&lt;/mo&gt;&lt;mi&gt;n&lt;/mi&gt;&lt;mo&gt;&amp;#xA0;&lt;/mo&gt;&lt;mo&gt;&amp;#xA0;&lt;/mo&gt;&lt;mi&gt;c&lt;/mi&gt;&lt;mi&gt;o&lt;/mi&gt;&lt;mi&gt;n&lt;/mi&gt;&lt;mi&gt;t&lt;/mi&gt;&lt;mi&gt;a&lt;/mi&gt;&lt;mi&gt;i&lt;/mi&gt;&lt;mi&gt;n&lt;/mi&gt;&lt;mi&gt;i&lt;/mi&gt;&lt;mi&gt;n&lt;/mi&gt;&lt;mi&gt;g&lt;/mi&gt;&lt;mo&gt;&amp;#xA0;&lt;/mo&gt;&lt;mi&gt;t&lt;/mi&gt;&lt;mi&gt;h&lt;/mi&gt;&lt;mi&gt;e&lt;/mi&gt;&lt;mo&gt;&amp;#xA0;&lt;/mo&gt;&lt;mi&gt;c&lt;/mi&gt;&lt;mi&gt;o&lt;/mi&gt;&lt;mi&gt;o&lt;/mi&gt;&lt;mi&gt;r&lt;/mi&gt;&lt;mi&gt;d&lt;/mi&gt;&lt;mi&gt;i&lt;/mi&gt;&lt;mi&gt;n&lt;/mi&gt;&lt;mi&gt;a&lt;/mi&gt;&lt;mi&gt;t&lt;/mi&gt;&lt;mi&gt;e&lt;/mi&gt;&lt;mi&gt;s&lt;/mi&gt;&lt;mo&gt;&amp;#xA0;&lt;/mo&gt;&lt;mi&gt;o&lt;/mi&gt;&lt;mi&gt;f&lt;/mi&gt;&lt;mo&gt;&amp;#xA0;&lt;/mo&gt;&lt;mi&gt;t&lt;/mi&gt;&lt;mi&gt;h&lt;/mi&gt;&lt;mi&gt;e&lt;/mi&gt;&lt;mo&gt;&amp;#xA0;&lt;/mo&gt;&lt;mi&gt;m&lt;/mi&gt;&lt;mi&gt;a&lt;/mi&gt;&lt;mi&gt;s&lt;/mi&gt;&lt;mi&gt;k&lt;/mi&gt;&lt;mi&gt;e&lt;/mi&gt;&lt;mi&gt;d&lt;/mi&gt;&lt;mo&gt;&amp;#xA0;&lt;/mo&gt;&lt;mi&gt;d&lt;/mi&gt;&lt;mi&gt;e&lt;/mi&gt;&lt;mi&gt;p&lt;/mi&gt;&lt;mi&gt;t&lt;/mi&gt;&lt;mi&gt;h&lt;/mi&gt;&lt;mo&gt;&amp;#xA0;&lt;/mo&gt;&lt;mi&gt;i&lt;/mi&gt;&lt;mi&gt;m&lt;/mi&gt;&lt;mi&gt;a&lt;/mi&gt;&lt;mi&gt;g&lt;/mi&gt;&lt;mi&gt;e&lt;/mi&gt;&lt;mo&gt;.&lt;/mo&gt;&lt;mspace linebreak=\\\&quot;newline\\\&quot;/&gt;&lt;mo&gt;-&lt;/mo&gt;&lt;mo&gt;&amp;#xA0;&lt;/mo&gt;&lt;mi&gt;K&lt;/mi&gt;&lt;mo&gt;&amp;#xA0;&lt;/mo&gt;&lt;mo&gt;&amp;#xA0;&lt;/mo&gt;&lt;mi&gt;i&lt;/mi&gt;&lt;mi&gt;s&lt;/mi&gt;&lt;mo&gt;&amp;#xA0;&lt;/mo&gt;&lt;mi&gt;t&lt;/mi&gt;&lt;mi&gt;h&lt;/mi&gt;&lt;mi&gt;e&lt;/mi&gt;&lt;mo&gt;&amp;#xA0;&lt;/mo&gt;&lt;mi&gt;c&lt;/mi&gt;&lt;mi&gt;a&lt;/mi&gt;&lt;mi&gt;m&lt;/mi&gt;&lt;mi&gt;e&lt;/mi&gt;&lt;mi&gt;r&lt;/mi&gt;&lt;mi&gt;a&lt;/mi&gt;&lt;mo&gt;&amp;#xA0;&lt;/mo&gt;&lt;mi&gt;i&lt;/mi&gt;&lt;mi&gt;n&lt;/mi&gt;&lt;mi&gt;t&lt;/mi&gt;&lt;mi&gt;r&lt;/mi&gt;&lt;mi&gt;i&lt;/mi&gt;&lt;mi&gt;n&lt;/mi&gt;&lt;mi&gt;s&lt;/mi&gt;&lt;mi&gt;i&lt;/mi&gt;&lt;mi&gt;c&lt;/mi&gt;&lt;mi&gt;s&lt;/mi&gt;&lt;mo&gt;&amp;#xA0;&lt;/mo&gt;&lt;mi&gt;m&lt;/mi&gt;&lt;mi&gt;a&lt;/mi&gt;&lt;mi&gt;t&lt;/mi&gt;&lt;mi&gt;r&lt;/mi&gt;&lt;mi&gt;i&lt;/mi&gt;&lt;mi&gt;x&lt;/mi&gt;&lt;mo&gt;.&lt;/mo&gt;&lt;mo&gt;&amp;#xA0;&lt;/mo&gt;&lt;mspace linebreak=\\\&quot;newline\\\&quot;/&gt;&lt;mo&gt;-&lt;/mo&gt;&lt;mo&gt;&amp;#xA0;&lt;/mo&gt;&lt;mi&gt;d&lt;/mi&gt;&lt;mi&gt;e&lt;/mi&gt;&lt;mi&gt;p&lt;/mi&gt;&lt;mi&gt;t&lt;/mi&gt;&lt;mi&gt;h&lt;/mi&gt;&lt;mfenced&gt;&lt;mrow&gt;&lt;mi&gt;u&lt;/mi&gt;&lt;mo&gt;,&lt;/mo&gt;&lt;mi&gt;v&lt;/mi&gt;&lt;/mrow&gt;&lt;/mfenced&gt;&lt;mo&gt;&amp;#xA0;&lt;/mo&gt;&lt;mi&gt;i&lt;/mi&gt;&lt;mi&gt;s&lt;/mi&gt;&lt;mo&gt;&amp;#xA0;&lt;/mo&gt;&lt;mi&gt;a&lt;/mi&gt;&lt;mo&gt;&amp;#xA0;&lt;/mo&gt;&lt;mi&gt;v&lt;/mi&gt;&lt;mi&gt;e&lt;/mi&gt;&lt;mi&gt;c&lt;/mi&gt;&lt;mi&gt;t&lt;/mi&gt;&lt;mi&gt;o&lt;/mi&gt;&lt;mi&gt;r&lt;/mi&gt;&lt;mo&gt;&amp;#xA0;&lt;/mo&gt;&lt;mi&gt;o&lt;/mi&gt;&lt;mi&gt;f&lt;/mi&gt;&lt;mo&gt;&amp;#xA0;&lt;/mo&gt;&lt;mi&gt;d&lt;/mi&gt;&lt;mi&gt;e&lt;/mi&gt;&lt;mi&gt;p&lt;/mi&gt;&lt;mi&gt;t&lt;/mi&gt;&lt;mi&gt;h&lt;/mi&gt;&lt;mo&gt;&amp;#xA0;&lt;/mo&gt;&lt;mi&gt;v&lt;/mi&gt;&lt;mi&gt;a&lt;/mi&gt;&lt;mi&gt;l&lt;/mi&gt;&lt;mi&gt;u&lt;/mi&gt;&lt;mi&gt;e&lt;/mi&gt;&lt;mi&gt;s&lt;/mi&gt;&lt;mo&gt;&amp;#xA0;&lt;/mo&gt;&lt;mi&gt;a&lt;/mi&gt;&lt;mi&gt;t&lt;/mi&gt;&lt;mo&gt;&amp;#xA0;&lt;/mo&gt;&lt;mi&gt;e&lt;/mi&gt;&lt;mi&gt;a&lt;/mi&gt;&lt;mi&gt;c&lt;/mi&gt;&lt;mi&gt;h&lt;/mi&gt;&lt;mo&gt;&amp;#xA0;&lt;/mo&gt;&lt;mo&gt;(&lt;/mo&gt;&lt;mi&gt;u&lt;/mi&gt;&lt;mo&gt;,&lt;/mo&gt;&lt;mo&gt;&amp;#xA0;&lt;/mo&gt;&lt;mi&gt;v&lt;/mi&gt;&lt;mo&gt;)&lt;/mo&gt;&lt;mo&gt;&amp;#xA0;&lt;/mo&gt;&lt;mi&gt;c&lt;/mi&gt;&lt;mi&gt;o&lt;/mi&gt;&lt;mi&gt;o&lt;/mi&gt;&lt;mi&gt;r&lt;/mi&gt;&lt;mi&gt;d&lt;/mi&gt;&lt;mi&gt;i&lt;/mi&gt;&lt;mi&gt;n&lt;/mi&gt;&lt;mi&gt;a&lt;/mi&gt;&lt;mi&gt;t&lt;/mi&gt;&lt;mi&gt;e&lt;/mi&gt;&lt;mo&gt;.&lt;/mo&gt;&lt;/mstyle&gt;&lt;/math&gt;\&quot;,\&quot;base64Image\&quot;:\&quot;iVBORw0KGgoAAAANSUhEUgAABcMAAAEICAYAAACTcOwrAAAACXBIWXMAAA7EAAAOxAGVKw4bAAAABGJhU0UAAACALZwRvgAAYXBJREFUeNrt3Q/kFdn/+PEjb0myJEmSWEmSRJKsJLKStRJJ1koiyUdWlmQlK0tWkqxIkiSRJFkrsrKSRJJkJVaykkRWkre36Dev332d7329p/l355yZ++f9fDB2e8/cOzPn/zn3zBnn2rEg2TYn265kO59s95NtjwMAAAAAAAAAYIRsSbb9yfY62T7ptopgAQAAAAAAAACMosuuMxD+lqAAAAAAAAAAAIyqp64zGH6ZoAAAAAAAAAAAjKJ5rrtECuuFAwAAAAAAAABG0nbXHQxfTHAAAAAAAAAAAEbRBdcZCH9BUAAAAAAAAAAARpUMgstg+AWCAgAAAAAAAADQD9OSbW2yHU22f/X/8yxNtoMZf1+QbM+T7UjGvi9dd4mU7al9u5PtUbJNJNvDZFtR8ZpnJNveZPs92d7p5x8k25KMY8eSbaNe283UNa5JtifJ9izZ5kc6n3VBjz1LMgMAAAAAAACA/pHB7TPJdsd1B6x3FRx/W49P+04/+yZj3y7z3XP1b7OS7Yb5u98eVLhm+b5XrjP4/q3rDOavzvn8lmS7rMf7c2zSfTJA/sH8/ecI57PWp+5tPckNAAAAAAAAAPpLZk+/d51B2/M5x+zQ/Zcy9s1OtqfJNp6x77J+7on+e2ay3U22k64zOD7bdQeMJwqucbqe+5N+frbZN63k81t1/0e911WuMyP9tDn30YjnE+nB8A0kMwAAAAAAAADov2uuM2h7I2OfDAS/LtgvFrrsmdL+c6f039eTbZvZP911B4yf5Xy3DD7fdN2XcM5J7V+n+57mfP573X9H7+V+ss3Tfb8m20XXnbUe43yezKKXAfNLJC8AAAAAAAAAGAwnXP5SJzKD+rruf5zzeVn65HDqb0tdd6Bbliw55CYPhDv9tz8mb1a6ncGdnmEtA9f3dd++nM/72enHXGfge1NJWISeDwAAAAAAAAAwoPzs6Y+pv690nYFwv0zKu5zPywsm52f8zX+nvKwya11uvxSJbFsz9m82+68XfP5ywb352em/uPJZ2jHOBwAAAAAAAAAYUN+47iCwXx9bZkHL0idfmv0fMz4rs8KPZPz9in7mXrKdy9gv3//OddffnpFxzFNzXavN32XWuSx7IuuU/1RwXyvNdd9KtgUl4RB6PgAAAAAAAADAAFvuuoPAG/VvB1x3NvdXZv/M1GePu89nhQs/0C0v51yWsX+DK56FbWdpy/Issq73TtcZ1JbZ3rLe98KS+zqgn5dB7GMlx8Y4HwAAAAAAAABggMmsbD8Q/K3rDG7LCy1n6f6ZZv9a8zlZf/tgxvetNMefzTnnKXPMjoz9l83+J/pvWXd8XQ/35V+E+dFlD9jHPh8AAAAAAAAAYMDZgemrrrOOuPVR93+j/57nOrOmp2V8137zfctzzvev687anp6x/x/zHXVmZI+5zvIr8vkbFY4PPR8AAAAAAAAAYAjIoLQMBMtA+MOM/X7Zk+2uMwD+Z7Ityfmua3rso5z9q1x34DnvZZQT5pg6NrnimeexzwcAAAAAAAAAGAJ+sFu29Rn7H+i+Pcl2Itn25nyPDJR/0GOP5hxzxJxrt/m7/c4P5pixguuWJV6+yvj7CVf8cs600POlXdBznyVpAQAAAAAAAMDgeOM6A8F/5uy/rvufJtuVgu9Z64oH1cUdc8xi/dth13nhpXfTHJM38L5Ej1uZse+xfvaPivcfej5rvfmuonAAAAAAAAAAALTsrusM3K7O2X/RdV8uOavgew7pcTLTelrOMXZJkhn6mfQA+wrXna0u3yXrkM/UfTIofVSveXHG989z5QPbLuL50tKD4RtIXgAAAAAAAAAwGH53xS+aPJ1s75NtUcn3yEzsspdWvnKTB4tltnXWUiZLk+18sr113SVPnrvOOuObCr5/u/nuRT2EQd3zZTmjnz9P0gIAAAAAAACAwSGDt0Wznncl2/eRziWztWX29Ytk+8nlzyAH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lmQbJuTbVeynU+2+8m2h2BBn6xJtu3JdiTZLifbk2T7lmAZGbOS7Wiy/Zts48l2O9kWUtZhAC1Ktq0tpk/KUfI5MOj1KIhX9NniZLuYbM+T7VPOJgnov2S7pYnqyz5f85xke5xsD/T/gSrmJ9vxZHuabBOarqVBe1gLTJAviS/SRagtybY/2V6bOnTVCJeJe7QN8bagDfEx2T7oeS4l245kGyMLtmJdsu1OtlcmPjaRT0fCXI2ze64z0DhH4/cuZR1174A4qwMQ4yaNDOM9Vy1HRzENkM9BPQriFSNPOqb/mYruoSYkMTPZdibbC9OxPdTHa/3BXOdRog4VbHTdwZoJTcN2sOZvk95BviS+SBehLus9v50iZeKm1OevJdsXum9asi3TtODbEa+0XYF2XDdxPUY+HXrTtJP31uTTLRp/HyjrqHsHiPQhn+j9Ph7xcnSU0wD5HNSjIF4x0t6ZyjnrEah5qWN29Ok6j5prOE20oYQMwrx3ncf7Vpq/y///adLSJYKKfEl8kS4iear3fHmKlIkb3eTB8GU5x8mM85uUFa17qeF9m3w6Eg5pXB0xf/OzTQ9T1lH3DtjAhO87nhrxcnSU0wD5HNSjIF4xsualOrILco67YI7p16MG8mi3/OLzV8F1Ap6klb05+8ZMA29CG+0gXxJfpItY9ekgrq3ZRJm429zzq5JjZUD8mTn+INmxUUtMWB8hnw49yT9+cHERZR1174BbZ9LIMK+zXaUcHdU0QD4H9SiIV4y0Haaie1Rw3C5zHI8aIKuBV3e5kenJtjTy9XzlOmviFjlr0vT0KRRXsowBg//EEeLHz3ZTpiwesGtuqky8Yj5zocLxW93k95LMJzk1Zo8J6w2UjUPvgMblA8o6DEFe+dl1l9gc5jb2KJaj5HNMVf2oR0G8YoBdNhXdLwXH/c8c94ZggyGzG+RFrPJjSq8D4tJA/sN11ndaHfGa5GWvM0qOOabp+fUUiiu5Z14iQRyhmfjxT1C9GMDrbqpMfG/aBtsrHD8t9RkeXWyO/6Fi3I3GAPJULxsfa3weH4DwHuSyDoORVx640Xhx2aiVo+RzTGVt16MgXjHg7Msz1xccd8kcx7phsFa47gvZehkQ9wPh8rn3JemvCf6HoJ+mSDydcLwkjThCk/HjXxJ5YUjvr9cycY2bvMzanIqfu2Y+c59k1Rj/yOgNysahZ5dq2EJZhwHPK3Z5jWHPs6NUjpLPMZW1XY+CeMWAsx1ZGYzM+8V7jpv8As21fbhWuTYZdJWZZ8sLjpPHJGRWmyzl8oceL+sIXYl4Ld9po+idhpuswSovDbupf0s/DigznmVd1Yuus16qDWcZAJZf5GXGwdMIYdvmuSx5AVsvA+LTXfdlahJXbT96OF/D4Xrg90i879SG4tPUfUs6vaXn+cd1XjSXJn97o/vXNpT+ZN8dV/yY55heyxH9niOpcuKJpqf5PeRL2SdLIlzWPPmf+3z2v3z2vqaB3ZHiVtYKk5ku8ivxhKbLX/Uey8gx8hTMX3pN43p9uxrOc1XiKDQdVClHY5UfbZ3Hfuacfte4ibf/uTgzuarEz5cuf4b0bi0XJT0+1LCpYobG6+8ap/L5B9rwG4Qy8Sdzzw97+Nw5N3mpFDekeT/Gd9Qtez1p3xzUdDGuZe0+rZN9GP9vQPJpU/VXjHzTRtsxJI0dMGHQ5NJCU6Gs60cctpHX6uSVpsrWneY6NjZYdm5Ktt+S7WTg/YWUo7H6sW3230Y5n4e0A3qpn/rR/+sl/ELbFnX7GVXL0dBrq1vPx6xH246PXs7XRHkSkreazPuh8dp2Xhn0smNKOeLKZ3vP0kjxx7X9+ME2jayP5hqWFyRE2f+D/nuB6850exLhWpZr5T+uYTdPC5fzrvt4+cNUYfPaTZ45Z2cW7E/t+6SZoo42z5Vnlas2ID7D9XcgfI42skNmqyzW8LWP+9s09q2mExvez1PfcTy1/+/I6W+6Hv8pZ/N5fov+/yuzb5MpcD+Yv//cQ778WTsyu81xl1MD4W/N568Gxut0jdNxDY9lqQZ9Wdm1QfPEHa38xFLXfeHfhQbyXNU4CkkHVeIrVvnR1nm8eaZ+uuO67x5Yn/E9t2qmqarxY9+rMdfUnzcyPldlTbtdmiefa3kyTRu3TayJV7dM/NPc07EePnc2FR7Thyzvx/qOOmWvS9Uzr/W832gaWah10Unz2aV9zqdN1l8x8k3Tbce66eN9wf377Xyk6xu1sm6bDpJe1QFW+TF+jxnI84OuExovBxqKwzbyWt280mTZ6vNPlZcx9xqu0v4+rXnT3+OOnO+2633nPblUtxyN1Y9ts/82ym2akHZAL/VTP/p/vYZfaNuiTj+jqtBr6zUsmqpH24yPXs7XRHkS2sZuIu/Hitc288owlB1Tjv1V2P76Pk0r/f0acH72Vj+Xk/DLuRStV35fj0k3vCSRXgs8v0+gMni3NiMjTOi5T2R81r6kdK9pjMtAgvwiM9/FmyXX5rnqDIinB8I3tpiGpmk6f6nnf1uxA1RkrgnP06bw/FvDwu7/kOoo/K4VyuMK8RGS/sTtCp0i/2I7abCP6fU/0vvKe9y1Sr4Ufs1FvxbxbC2A5doX6feGvER1gV7rfxnh4wdG3xV8/lczIJ8uPzaWdLhi5bkqcRSaDsriK9a9tHGeL0xn+bl20qxPkQezyuInPXg203VmXpzUcmC2uaaJkkanX5bsrn7OlmFln2+rTBxLde6/7uG8FyIOhvcz78f6jjpl7xGTRmZlfJ8vC/7tcz5tq/4KyTdNth1jpA+b1y610FYapbLuXGoA8oqWeWN6/otm/4EG47CtvFYlrzRdttr3QvzRYN74wuzPm932wPRHssQoR2P1Y9vuv41SPg9pB9Stn9rq/4WEX522RWh9XVWdawsJi1j1aNvxUfd8scqTkLzVRt6PFa9t5pVhKDumhFkm8ch/X7jurxETGviPtOG41/X+YsTYg5gTFRL6x5wOjVz/2cCBcB9O63IKCp9ovynIYLIt1O/43XUfKxkz+0NfNNPmufKsyRkQTw+Ef91iGpJf0l657F8O/wj43qXme7bqwO6fpsCxjcU7+jdpSNpfF7eXNNZD05+tKPYW3Mv35jpn6wDBPNNhuZgqB6rmS+cmzzCZrx2fWMv0LDJxm/Xjiv8VPO8FQBdN+I/llD/+2v9qKM9ViaPQdFAlvmLcS1vn+dUcs78gzmJU9FXix8/EOKX/luVGtqUaJf6anhWE3U2TXtMz2da5eE/1hJaJ36TCuJflaK6bz34c4rwf6zt6LXsPu+6Pi3MLyoqimTFt5dM26q/QfNNU2zFW+vjaHLOn4bbSqJV1viP4QDuS6cecF1a41tA4bCuvVW3rNV222iezDjaYNzaVDMSsMp/PWkYlRjkasx/bZv9tlPJ5SFoNqZ/a6P+Fhl+vbYvQ+roXdfqcIWERox5tOz5CzhejPAnJW23V8bHaR23mlWEoO6aErS0Misbylas2O8vPRNiU+vvagAyywnUfkTicc8wmkyGyZridct1f1yWBy+P6M1ODx7EW/m/zXL0MiC903eUMxlseCLcNt8Wahm6nBn8O1vzObSbuv9DO1tycfCZPVsgaUUdyCuCjDaW/za7aY55+FsgxLfQ3RcqXYrmbvBzKL5HidJbrzg4+lXPMbD3fyox9x8x1rSw4T9YvtDHzXFkcxUgHVeIrxr20dZ5/C8Jsmdn3LkI6K4ufpanrPZTqNNqyoqhjbWcgbMho2PgZrPsGoEw84bIfwazCvrj7yRDn/Rjf0WvZawdovi1p1PuGdr/yaVv1V2i+aaLtGDN9HDLHrHDNGrWy7h8TtitLwn+8oThsq06s2tZrumz9xVzH6gbzxklXvMTeuYLBiFjlaMx+bJv9t1HJ5yFpNbR+arr/FyP8emlbxKive9FrnzM0LGLUo23GR+j5QsuT0HqgrTo+VvuozbwyDGVHsDmRtlkNNnhtI+EXN9j2uWoL4191xbNr6gwUPHXdx/DzXhDg15vM+1HBf4cMHpzVwQfL/7I24aq9hKBIm+cqYwfEJ0xnY9OApCu7btbLmt/xm+vOOjqQURAfT1U2pzO+wy8hsqah9Odn0L4quZfXpjy4FDFfer7i+CdCIypd2E+43p9eWWuu/0JJOVA0yzhGniuKo1jpoEp8xbiXts4zYc6TntG5p2LcVlWWh/aaho3k46x15S6VdKxt5/R6wecvD0iZ+Njlz8wvYjvZRY3sQc/7scqPXspeaRe+ceVr4J8y6XF2n/JpW/VXjHwTu+0YO33463vfQrtolMq6hRXjIG/ANVYctlUnVm3rNVm2ioeu+MedWOHql/E8lLFvgZv89PNYQ+VozH5sm/23UcnnddNqjPqpyf5frPCr2raIVV/3opc+Z8x6vm492mZ8xDhfaHkSUg+02Z+J1T5qM68MQ9kR7I0rX9S9yvZbg9f40tVb67MffKQ97iHz7Yhw3sPm+3YWHOfXP/01Y59dk0kKpKw3o1939V/w1q9zVZV+kd33A5a2rrneBnTT7rnuzJSsAaH7Ju1eyCg0x7Sied1Q+rPXcLHgO1aahu8t7UjEypfpCutGpLhbEjjgaQfzllYc1HjWUJ4riqNY6aAsvmLdS1vnsXVY2l2TnpdHSGtlecg3SqQ8OJexXwbr35mG5YyChmt6Np2kTXlMrq33dlQpE+elyvVlPXz/T6nPrhnSvB/jO3ote+3L3NZWGIy618d82lb9FSPfxG47xkwf4j8X5yXTU62sszN71+UcY9fmfNhQHLZVJ1Zp6zVdttp7udJg3rBPG2Y9vn/K5S+xErMcjdWPbbv/Ngr5PCStxqifmuz/xQi/XtoWserrqnrtc8ZIS6H1aJvxEXq+0PIktB5osz8To33Udl4Z9LIjikEfDLczs3pd67Mf/K//Jysc+9DcV8jLGeWXHz+r+WVJGPn1lLLWz9plMlheg8LPcDwYGE5tnqsKaRz9mUrTWS/V7KetJQ3qIjNdd+ZJ1i9/s8x3v3XZL/jxj2qeayj92XcDFHXyD7juzP1jDeRL2wH5ECnu7GO2vT7CusFVXyZqrzn2XAN5riiOYqWDKvEVq/xo6zy2QbLI/N3+APdDhHRWJQ/5TqHMTFhWkt6ulwzGPdYycqc2yl5rY2rhAJWJ280xvc5C/Md89t6Q5v1Y5UcvZe9cky+KfoD80pzv5z7l07bqr5j5JlbbMXb6sPF5oOG8P2pl3eUKZdQW9/mLrGLHYRt1YtW2XpNlq72XvLWoY4XrERNm6fJlhRls+OQmP14euxyN1Y9ts/82Kvm8blqNUT812f+LFX5V2xYx+xlV9dLnjBEWofVom/ER43yh5UlIPdBmHR+rfdRmXhmGsmNKOGAC6taAX6tNFFUK3zWpRDSv5nltg67ojckbXfH6WZdd8QwI+7b01ZEa/m2cq8wM110jfEIL26yXavbbUld/jUU7aLSlZH/eUkRncz4fK/3Zayj6pfOm+Z75DeTLxW7yy/pipL8HFe8ti10m6seSY2+4/NllMfJcURzFSgdV4ivGvbR1nnT+uaCNkhXaQJFw2B+pjCjLQyvN/ryX7dlZajtKwuSJ/vuQy5/N2O8y8aKrN2tkp5v84+jqIc37scqPXspeu4RN0WCIfbHs+j7l07bqr5j5JlbbMXb62O7KZzc7yrrCzmjRxKJTDefxturErQFlYqyyVVwpuZdY4fogZzBBypEjbvLs8/UNlaMx+7Ft9t9GJZ/XTasx6qcm+3+xwq9q2yJWfe0auLZYYRFaj7YZHzHOF1qehNQDbdbxsdpHbeaVYSg7poSbJqAODfi1bnG9r5F2y2XP9OjF1YqDfX+47ro/WfzjGzdz9vt1gWKsBdnmuYqkB8I3m87moA2IrwwIE18YvSzpEE8UdKxf56TtWOnPr0v1rOA7/OM2vSxh0ku+lEFKmXX3lTlPjBm7H1z+Mhll7CNERbMA55hrvt9QniuKo1jpoEp8xbiXts5jSR32t55TPiODs8silhFlech2rvOWZPEv+xzP6UTY2dILh6BMtD9sba/4vbPd5KVtjgxx3o9VfvRS9pYNmvrzvR+AfNpW/RU738RoO8ZMH+KMKTuafopzlMo6+6Pe5oK2z2vTJm0iDtuqE6u09ZouW6eZ8ud1g3nDLgGQ/qFDZvXZ5VU+pPJNzHI0Zj+2zf7bqOTzumk1Rv3UZP8vRvj10raIVV83cW2x0lJoPdpmfMQ4X2h5ElIPtNmfidE+ajuvDHrZMSXYSC9bL20Q/KzX+WfO/vUZkW1/VXlX87y2s5/3C+g607A7k7F/tfmO73K+45GLs4h9m+cqMsN1f2yRdJZ+WeagDYjvCOj4vnDFvw76gZ+rBWk3r/CNkf7Ek5L9znXfeNzL47Vl+TJd6frHl/7MCZM6LwOaCKisJyqEr7DrG69uKM8VxVGsdFAWX7Hupa3zOC07pKxp+p0XZXnoWs5girfK3PPlBtJy22Vi+gWYVV4sNs1N/hH+YuA19jvvx/iOXsve/yqc83yFtNZGPm2r/gpJB021HWOmD+e6a0e28RTnKJV1e1z5AOQP5lo2NBSHbdWJVdp6TZetGyqU8THC1b4g2z7Cv1f/beP1eoPlaKx+bNv9t1HJ53XPEaN+arL/FyP8emlbxKqvm7i2WGkptB5tMz5CzxejPInVxm5ajPZR23ll0MuOKcGuJdPGTJNQvlI+aDrVG1IDben1jGam7rGJgm+uNrL8AvnbMo45aBrjM3O+x6/Ltsdc+5Ya19vmufKUDYR7gzQgflcbx70+BmQbg1k/KK1w5ett+V9m7bqKuyKmv3kZ1yAzalamjjvhil+CUydf2krmekanwK4bvtHVWwPxmav28tNNGfE7XqGymGvS6U8N5bmyOIqRDqrEV6zyo63zONf9YWVZg+VDWfxMc90ZFEdzvuOI+Y7dqY67Z2dhjJWUsV/1uUz8n5u8Hl0ZeUT8d/OZ8xGusd95P8Z39Fr2fiw55zY3edblHrNvQcv5tK36KyTfNNV2jJk+xky8/9xwvh+1su5KSSd5ngn/Mw3GYRt1YtW2XtNl6/GcQYXTkcPVzs6bZ67nUirMZdtvwmh95HI0Vj+2zf7bKOXzumk1tH5quv8XI/x6aVvE6mdU1WufMzQsYtSjbcZH6PlilCch9UBbdXys9lGbeWUYyo40id8nWidvciPitMt/w/Yg8o9irdB/n9HE5MmvWllrmvl7vFPzvO8zGls2sd92nYX7/UtaFmnC+iJjsObPCgXeUnM/dWbrt3muvEx103QiyzLMKtfsgPhWLewfFFzLIVc8aF/ENwbf5Oz/wRSueb8e+l9mvzcNySMR059fS+uj/n26dhDThb1fW/GPCPnye01X0ulYp/doZ47adcq2aAO87i+6tuOVN5gu15O1Xqh9uVLeD4K+w3WxwTxXFkcx0kGVcjRW+dHWeWyn+qMOtkqnN/a7EMrixz6Onbeu6B1zzGL9m7z8077sxc6a3pvzPUv0uJV9LhP/cNVneG8yjWqJ1/9Fipd+5/0Y39Fr2WvLgnTnY6O2g+5npLU9GQ3ypvNpW/VXSL5pqu0YM33YmbabG25rj1JZZzv7x3P2+yVx7uZ0GGPFYRt1YtW2XtNlq12ne6GJ/zWRw/Wd+Y5Zej2PTflhZ38v0/iVAek5kcvRWP3YNvtvo5TP66bV0Pqp6f5fjPCr27YI6WdU1WufMzQsYtSjbcZH6PlilCch9UBbdXys9lGbeWUYyo6icePnbgRsdJN/lX/nmn+RYij/q48kJvn15tfU/t81cc4xf1vgel/2Ie26+Y5LmpCl4fadJoaNqQGZJaZR4Nzk5WiK3nDrj5mphUqdX7faPFeW6T0OhLcxIH7STX6U/3cdfJUB2m+08ffANE575V8ucaEk/dyqkLbvaVzciJj+bAH2TvPPNff5GonzKhSaveTL5+b7JjIa62OpyuSNVhZ1zE4NtO3R75+mna9r2kDPss9cQ9YyG34G+5mG81xZHMVIB2XlaMzyo63ziGOpPO43WUvtaEBDvZf4OeSy1yXNuh8fLoe0/LFWmA6+fNd+153RsUTv525O3LZZJq50k2fW/e0mv+l8ujZQD5oG27jGY8y16/qZ92N9R69lr53t6Acv5mgj+Jmm9/HUING+nGtoOp+2VX+F5Jum2o6x0of40fX+zhzKuskvANyRUXf7F0z9VVBPxIrDNurEKnmljbI1Hf8/us/fKREjXN+l6rKXqfrlY6ocvGbSQcxyNEY/tu3+2yjl87ppNbR+arr/Fxp+vbYtYvUzqqjT5wxNSzHq0TbjI+R8scqTkHqgjbwfK17bziuDXnZkOZOqa4fay5yBA9leDfB124GzvzIS/GtNGLe1MSSd8YsufF2rdKffb2/d5Je+3NMBvZ2pz3/jit/km9WoqztDts1zZdlUYyA8a0B8d8RrmqONvn+1oPyo939TG6IhM+JthznrMZZppqIpWv7jTSo+ZkRMf+lC+5NWHGn2TcyLIuTLvZoOXhSkhT16zBMX9quwr7CPuu4LFD9qhXTGlf/Q4We4vnDdWTpfaiX1zk1+PLapPFcWRzHSQVk5GrP8aOs8/qmDNbpJg+BpKoxeRBiALYsfn4aKXrryKvUdN132jD0Jk/OmPJzQtHzZxXk0LaRMlNl1V1Od4KxtXNPh73quba54XdhhzPuxvqPXsndVTpj/az4/ntp3rU/5tK36KyTfNNV2jJnGrrril2DFNEpl3f5UHpil7bLNWm981LJjWgtx2EadWDWvNF22ntAySDaZlfhVQ+G6T48b1zybnqGXbgucbagcjdGPbbv/Nkr5vG5aDamf2uj/hYZfr22LWP2MKur2OUPSUqx6tK34CDlfzPIkpI3dRt6PEa9t5pVhKDuyfKl1qjxx9a1DX0hG/KCNpFk5mcFpxryvjZiHrvv4QIiN2nAe18r/pMt/s2tdR/T+zrl6jzQOyrl2uOI3wxeRuDswBdP2D9pIPuWyf9UMTX879Pulkb+75Xw5LKTTdVfvRbYHmk/mtJTnqsRRjHIoRnxVKT/aOM9yLeuzniRZrZ3NT5EavzHy0F69H+n4/+QG/z0dU0WMvN90+ZFVFjwwZcGJ1LkO63U80wGjfpYHg1x/Nd12jJU+fKdnTwv5YZTKOj/g91DzxGu9Lnkc+liPAxKhcdhGXms6rwxb22u7DvbIQMDPDZajg9b+ok0zWP37kP7fVAuPJrVZjw6LNseeRi1eKTsAAEDfyAB32ayE2y78JXgA0C9LXHdGzyyCozL7AsDTBAcAUI9SjxKvQD/IejTyOIVMrZdBCflVfDbBAgCoqcoAt1/u4D+CC8AQ8kt9MKDbm3Wu+2TQNoIDAKhHCQriFWibrHcjawLLujgyjX+26760CwCAOj668h9VL9BQAjAk5OVL6Ude/dItCwmenvzkuoPhcwkOAKAeJXiIV6AtkljlxRuy4L4dsNjiuovMAwBQh6zVdrRgv6x/J2vDykujGQwBMOj8sh5f67/9S8kPEDQ9u6lh9w9BAQDUowQN8Qq0SRbjlzV8lqT+Lmv6yFtVVxBEAICa/Nu/zybbWtedLTDTdR6Ll8FyWTN8AUEFYAg80DJNJpDIS4DlhY881dK7Wdr/kLC8SHAAAPUoiFegLX6tvrMEBQCgIbL81h3XmTEgj8q9c50BcHmr91cED4AhsijZ7mlZJk+17CRIerY82a667hIpD7QumEHQAAD1KIhXoGm+Ifo1QQEAAACgYdtztjUEDQAAAJoms/NkMHw6QQEAAAAAAAAAGFUfXWcwHAAAAAAAAACAkfXUdQbDF2fs+1+yzSGIAAAAAAAAAADD7oDrDIbfTLb5+rcVyXY+2TYQPAAAAAAAAACAUfFjsv3jOkumvEm20647MA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BhMyvZjibbv8k2nmy3k21hA+dZlGxbG/ruQbcg2TYn265kO59s95NtD0kPIH8iijXJtj3ZjiTb5WR7kmzfEiy0Uygfht48Df99yXYx2Y5NwTJnFMo38hEAAAAGxtxke5xs91xnsHpOsn1KtruRvv+sdlrH9Xs/6Tmmmi3Jtj/ZXptwWEXyQ4/maH590HA+aus85E/Esi7ZdifbKxOHm0jbtFMoH4bajmQ77TqDvz7sDw9ZmTNs5xqlfER5DwAAgM9M087lW+1s+saqNFA/RDzPTNOReTzFw/yyhsNbkh9q+MF0Io+OwHnIn4jtusbhRLKNkbZpp1A+jIStJt+uHbIyZ1jPNQr5iPIeAAAAnzmkDcQj5m9+FkXMmTfSmX2n5zo1xcP8qYbDZZIfajhqOnanR+A85E/E9lLj8DZpm3YK5cPIOOC6P4BMG7IyZ1jPNQr5iPIeAAAAk8j6m36AelHD51pnGqNTeQ3XeSYcWCcRdcx3nVmSf7nO+pvDfh7yJ2JaYuLwCGmbdgrlw8i4qmF/dQjLnGE816jkI8p7AAAwsq65wZslMgz8LJsHLZzrZz3Xx2SbPoXT5HbTCVhMEqRMAvkTUe0xcbiB8oR2CuXDSJD4eK9h/78pXOYMU/lGPgIAAGiQvFH+LsFQy2NtjB5v4VwPXLsvuxrUNHlBw+EFyY8yCeRPRHdF41Be2DxtxNMr7RTKh6lijesOoC6bwmXOsJRv5CMAAIAGnXC8EKUu+6jllobPZR+JPDrF0+QL3X+BJEiZBPInovNLatygPKGdQvkwMg5q2L+e4mXOMJRv5CMAwFCRt1FvSrbfku3kgF3bF9oIPu86Lw3Jskj3HWjxur7Txog0TOTRvb2uM1vhpv5tekYYb3SdNd5uuslrvcmMhyfJ9sx11jbLM0PP87ueQ94k/kA7DIMQtiHXJ+eRmQSP9XPyhvFfXfab0iWc77jeHhWU75FHK2XNOHn5jsyquJ9su0o+UzfODmijXc71h+s8FihrX16JnG97vSd7fT785jecV3aac22MnI5WJ9vuZLuocWFnyqx3nZkpEi7ysp61Fc4tnzmn3zVuwvR/rngWTpU0+aXZvz21T+7hkd7rw2Rb0XCcxA63mHopC2LkiRhhUadM6rUOcXptKzT9LG8wXts6T2i+q6pf+TN2nT0I+aXfdavTuvSghuW41rX7km2licP/DUjarpPX65QnddIa7ZTRKh+WaXvrgqbPuWafpPVbGv7/5LTF5G9vdH9Tabtu2vtDw/6S+dsGDXu7rdNwjR3mIWVOr2Kdq436Z9DbwUXl/TDll5jtpLbTBQAMLFmr67R2PHzltCPnWLtO2ZyWrm+3FvwvXfH6Yjt0378tXNNyrazHtQM3Tyuh89oh/aSVuCUDzvLG7FfmPjaZyvSD+fvPOefdpZ9/7jovIJymnba6aynGDtu61ycV/1ENz2Ou+/ijbzAdTx37yFxvest7K/kGbejc0Y62WKoNirzZCSFx9p3+/Qf99wL9rk+a12Koc0/vC8LOb+cbyDP+3icqNNiqpqP12kGw125nyuzPuLenBeedpw3fTxqmS8150t9zq2aa3GX+Ptd0em5kfK6p9VFjh1tMvZQFMfJEjLCoUybVqUO2aZr4aL57eQPx2tZ5QvNdL2mqX/kzdp3d7/wyCHWr07B8ref9RsN1odatJ81nl/Y5bdfJ63XbOHXSGu2U0SkfFut12LB7ksoz46lrfJ76juOp/X830Beqm/amafvxk37WG9P0JH9/bNJY7DCvW+bUEetcvdyrlI0yGU5eTCo/Wv3nui+23O26P2RN6HUdGKB8lKeovB+2/BKzndR0uwQAhtIXpiDN+2XQr/n7qA/XZ38N35JTUbzWSqZJvoKUmVdrMyo631g7kfP5ra77EkFpxK3S8Dzt8peRkEbGJdddb3l2qoHoBxn7FbYh17dA7/+/jPD0lfy7nM/eLukcer+67tvn0wOxG135j0B14uy+/j19PvnctQjpMPSexkwD8VLDeca+9OiPkk5pnXS0w9zvXtN4/1PLsvlm/3hB+ffMNHhnpfZ/qjhAUJYm0529mXqvJ7VTMNuca6LheIkRbjGFlAWheSJWWFQpk0LrkP90/5uG47WN88TKd1W1lT+brrP7nV/6WbceMeE6K+P7fP75t89pO0Zer1KehKQ12imjVz7MNddw2oT135q/7P4PqXuTWaLyg9rjFtJ2r2nPppcFqX0/us7EnukNhXmMMqeqGOcKuddzbvLAsczS36V5Ub73otl/YEjawUXl/TDkl1jtpDbaJQAwtDaVdJ5WmQK3X8uo+BnMh3P2L3PNzgz/1nTc1uV0Tn0YfZPzHd+77i+7s7VBOM90HC66yY9pSQV103VfNJKekb/OxZm5WTdsQ65PHu32M8OyHj/b7/JfsGI7SXsL7ss33B657EfGp5k4+ytSnDlzbemGvlzr2cC4inFPX5tj9jScb+3MhYM5x4Sko63m+xfqsb+bsBkz+++WdNo/abrLC8+ihmKVNOlnHZ7Sf193ndkrtrHqz/Ws4XiJEW6xhJQFMfJEjLCoEv+hdYidHXepwXht6zwx8l1VbeXPNursfueXftWth113zeC5BfmraOZwW2k7NK9XSa+haY12yuiVD0vNNWzVsuJPM/BlBxrv6N+kT2efwNjuiic+xegL9Zr2juaEqwzU7isJk5Awj1HmVBWrfAtJX36wVCa/yYBvemmihSVpfNDawWXl/TDklxjtpLbGEgBgaPlHr67m7D9XoXHTtGt6/rz15Ga68lnCdcl6Y/7R3bwB402mwsuboeB/ET+mnYVNJee1M6Q2ZFRufnbFvj6Fbd3rm+W6v3SfyjmnNEJ+cZ2Z62mbXfmjgsfMMSsL7j3rV/+QOBN+JnT62LWBnbpY93TIHNP02tS/mHOtbiCdn3LdWRGSZm5pevXWuPIXcP1bkJ6WmX1FMy3L0uTS1HUcSnUAnP67yeVqYodbDKFlQYw8ESMsyuI/Rh3ylSufTRnjXto6T4x8V1Vb+bPpOnsQ8ks/6lY7EPRtzjHfpwY2+pW2Y+T1Km2c0LRGO2X0yodtJl19oXnMDqzaH3p+cp31ko/k5KOjDfaFek17fh3q0+ZvByv2R+uGeawyp4pY5wpNX/+YPLmyJN+OD0E7uKy8H4b8EqOd1NZYAgDkmhNpm9XQ9T3XgvBQxr4FrvtLr3+ctR98YZ4322mXVlSxSeX01HUfUcq7f78GXtEsSv+LuHRUyx77tI2K6xn7/S/4l/sUtiHX58834bJnQJTxv5S/ytm/1lzbhZK4LftVvZc486664hlPdcS8J39971vItw9LOryh6dznTXm8UGYUpde932/CIi/vTphrSM9U2lMx3MvS5F5Thspgys8F9xrasaoiRrjFLNfrlAWx8kSMsCiK/1h1yD5X/jK5GPfS1nli5LtYdUaM/NlGnd3v/NKPulXavm9c+Xqop0wczu5T2o6V18vSa4y0Rjtl9MqH31x3Zu8B9/mPCHad4y1u8uCyd0X3r2mwL9RL2ptu+qBbtR982pWvDx4S5jHLnCrjAzHOFZq+FlbMu0U/Yg1aO7isvB+G/BLaTmpzLAEAcr1x5S+EqbL91sC1LTffv7GgAo7daO7V96YSzXLfNfNjwWFz/0WD7Rf0mF9z9q801y8NngUVB6vSM2rll2GZJSG/yv/Ux7Cte31LIgxy+F+xL+bsf+yqvWTGdtyeRYizrMbHjkhxFOuehF9D72rDedaurXqlgXRuv18GLnZlHHO9QifDvkQ27a5JA8sD0qRvMN9znSdt0qSR+84MDsxoKV5Cwi1UaFkQI0/ECoui+I9Vh/hOy+OG47Wt88TId7HqjBj5s+k6exDySz/qVvvSuLUFxz00cdivtB0rr5el1xhpjXbKaJUPTq/Ph9n+gvt8rGkwPUA3ptf/usG03Wva22LKCgm3J676j4F1wzxmmVMm1rlC05edeb4u5xi7hvbDIWgHl5X3w5BfQttJbY4lAECuQR4MP2IK0/SvjitMZfHJff54UJvsY2RzMirxXxs4p/yy+1bP+TIjfCy/hmfeY3sHXPfRsmM9dFIeawNkp3a+Xuu9Luxj2IZcn32Ets6v/rNcd5ZIViN6g6u+1vFec+y5wDjLa7hKQ2ljYPzEvKcvXfkLcGKxb43f20A632XKrryGtZ9VcbDge2yjdZH5u13v/IeANOlMA19muS0riePrLcVLaLiFCikLYuWJGGFRFP8x6xD/BNfJhuO1rfOE5rtYdUaM/NlGnd3v/NKPunWuSUuPC46z9drPfUrbsfJ6WXqNmdZop4xO+TDT3MfdnPv01yDpdElBX+Bcg/VYr2nvpCkr7I8tZW2TumEeu8xxLZRvMdKXX7bqVcExW9znL5wc5HZwUXk/LPklpJ3U9lgCAAylBzmVgRTmR1KNj/V9vE5b8G9MNSbuuWZmhdvBvBMFx2105Wvk3TTHzK/YKPHrVsq/ZQmbdQMStiHX98DlvxW+iq0ln7fr2/9Y8l03XPFMiF7iLG1NqiE1LyB+Yt7Tdlc++yOWK654llhoOr9c8v0bXfl65d5Z151xKQ3XFdqIlbjfH5gmV5r9eS8ms0/g7Gg4XmKGW4y6p05ZECtPxAiLoviPVYfYjtk3DcZrW+eJke9i1Rkx8mcbdXa/80s/6tb9FQe/fq3QTm06bcfK62XpNWZao50yOuWDvY8tJft/KSmPtzTYF+o17T1y3ScxvjB90hcN9aNiljmupXPFSF9+ULZo0t2pgnw5aO3gsvJ+mPJL3XZS22MJADB07COh6QpQZuvYRxk/uOJfN5tmK7bN5u/XXLW14+q46qq9OPQP1113LIt/lOqTdgLK/GPOu3AAwzbk+j64/Ee+qvBrvOU9WmsfCSuabTLHxMn9CHGW5ZbLn0XRi1j3JM647iybJvOzfLd/SdLrhtK5f4z6Zs5+v95f1TVHpZH4t4bhe214LouQJm2HJ+9Rxn9NvExvOL/HDre6QsqCWHkiRlgUxX+sOsTPyCpagzvGvbR1nhj5LladESN/tlFn9zu/9KNuLRs09ed7PwBpO1ZeL0uvsdPaVG6njFL54AfMXubsP2fSf97A8+uc/BErbfea9ma7z18sadeB3tZAPypmmdPWuULT19KcPmC63PbveXg0BO3gsvJ+2PJLnXZS22MJADB07MsX7GO3e/XfP7j2Ht0vM5ZxrT+6Zt9+/MqcM69iXmc6AWdyjtnkevu1e8KFDRg3HbYh1xd6b09KwnqiQpyJn1zx7MVe42x9RmPDzix4FxA/se7Jue4aeLcaTlP2cceLDaSF1eaz3+Uc42cUlb0YZq4OfnzdUJq8VtCBEKvMvTT9EpuY4RYqVjlSN0/ECoui+I9Vh/ys+/9sOF7bOk+MfDdI+bONOrvf+aUfdet/Fc55vmL52XTajpXXe2nj9Ip2yuiWDy9c8UxUv/bw1YK0kfcDVYy0XSft+ScEZAbsTP3bTNddbiO9fvbMCGEes8xp61yh6cuPBRT9UGjHAzYMQTu4rLwf9PwSo53U9lgCAAwd++vlPNNRuZSqvGTzj+LMc/1bLmXCdKCkkXSuz4M1UknJjwT+BRh5sxROuN5eCGJngI0VHCff9VUfwjbk+p654rd72w5z+lG7ee7zQXv5jpXmmPEKlb/Em1/P7adIcXbcfb6O60xzLeMBcRPrnsZcd428nxvOO8dzBjxOR0pHB038zMz5nO8w7THxkfU45J96XJ3ZqGVpcpq5z6M533HEfMdu8/e9DcRLzHALFVIWxMgTMcKiLP5j1SG+Lj5o0tWGBuK1rfOE5rtBy59t1Nn9zi/9qFs/lpxzm5s8I3mP2beg5bQdI69XaeOEpDXaKaNZPtiBxKyXMK5w5e8b8G02e927IqbtOmnPz85Nz5y1y4Z8k+rTjgWGecwyx7VUvoWmL7+k4a2CfOLz7ZkhaQcXlffDkF9itJNilzuS5p5oWtjEEBqAUfDOFJSyVIa8LFHWY/tC99tfrZdpYSoVzJyc7zurDRr5RfW7Bq7XPyp2VSvtsYbD5737/McCW5nddp0Xm/iXjC7SSuWL1LF+jbs/Kp73pit+8aBYoset7EPYhlyfHSTNWyNP0mHWunV2loiE8XRtxNkOtX3ha97jtf5HoIsF99hrnF122evg+Wu5ExA3se7Jztbe3HDese8a8LOB5EUwayKlI99A/LNCQ3CpiaO1BZ14SVe/u84Pf1XXyi5Lk3apqbwfEe+YYxabsGrixWExwy1USFkQI0/ECIuy+I9Vh/jHh1fov89ohy52vLZ1ntB85wYsf7ZRZ/c7v/SjbrX5Jz3QtFHr3PsZ8bMnY4Ch6bQdI69XaeOEpDXaKaNZPviBxDc5+/2s3gmXP1PVP/XwvRmEPBIxbddJe36Zh/Ts3fnmml7oNex3kweL64Z5zDKnrfItNH35sYDjOZ/1y9nczekbDmI7uKi8H4b8EqOdFLvcOW2+7zlDaABGgR0M92tn2cfY7K/WMlguA+F5j7UuTH1X0bpgodf7yDXzwsy06+ZeLmlFJY3877Qi2JiqrJaYStybV6EySlth7vWDVn4zTcV1VBsli/sUtiHXJ2sAPjOf3aONq2k6UHpNG0BFFfE7bTjIsel19ux6glmPlflH54oeS6sTZ79rA8j+ULTAxXkZTIx7Ej+68kchY7EzI2boubdHSkd2zdkDFa5hpg4Q5c0yO5ZRdvm1zo/mNFCrpslDrvydC+mwOqQdidhih1uokLIgNE/ECouy+I9Rh9i6eIYODPzaULy2dZ7QfFdVW/mzjTq7n/mlX3WrfTrRD67M0UGHZ5pGxlPt1H0519B02o6R16u0cULSGu2U0Swf/Mt1L5T0ZYqWnfH5457G1Y3IabvXtGf7lN8WpBO/3Y4U5jHLnLbKt5D0tbIgDiT/+Zcw/lVQJw9iO7iovB+G/BKjnRS73DmTGi8CgKG3TwtKKZAvus9/wXyaKnzPFnzXNG3s2Aot9uzwN1oAz28pfFa6yT8I2Def2xcE3dNr25nxHdvN5xb1cG6ZeXTedR9Nm9BKVBomTTye1GvYhlzfbK2E/ctAPupnz7jur/hFDRS//ZhznH8picwY8TMBvtSGzzs3efaIixRnr/U+bmsjfrrmqSqdvypC70n4WVk3W8g7J7RckU1m2n0VMR19Y+JnacE12B/78hq10mB/pINJa7RRmy73Xrj8l8+UpUkfb0UvinuV+o6brtrSPL2KGW6x1C0LQvNErLAoi/8YdYhzk2ca/ZUaJIoZr22dJzTfVdVm/myjzu5XfulX3boqZyDgX/P58dS+a31K2zHyetU2Tt20Rjtl9MoHO6C8Nadv5vtlB0v6ADZtz4ictntNe9+7z9cLTzuv9ybxNCdSmMcsc9os3+qmr/2p756laWaz1tEftc6ZNiD5qKq88n5Y8kusdlLMcudLPb+sGvAtQ2gApoLt2oB963qfHfify19rq66Yy4JUtVEro3GtrE+6/DdLD7N+hG2vdmgDRxqKu0uOlU6X/OL9QTeZCXDE5S/xE8q/ZEUGJO5rennouo/QxRB6T77xtsdNDUc0nM7lNKqXa1zNzdi3WhvQn0o65r2kyTx79TqlUftTSadjEMJtkDSdz8vCokr8x6hDjup1XHD1n4qqEq9tnCdGvmuizhiW/Nnv/NJ23bpRz+Hzz4nUuQ7rdchMyn19zkOheT1GeqWdQvlQxw8aFqdc9oz80LTdRtobtDJn0M6VxQ9kP9RzvdbzyXJWMit50ZDmoxjlfT/zS5vtJABAZPLr4VvXzlImAMotcd1ZAeTLjpuufDblbRf+YjEA5DsAtFOAQWFfbHma4KCdBAAIJw1Y+ZV7B0EBDIz9NHg/U6UB6R/j/Y/gAsh3AGinACNgnevOLt5GcNBOAgCEkVkdMhC+m6AA+kbW6k8/uucfS11I8PwfWdNvdskxF+icA+Q7ALRTgBHyk+sOhs8lOGgnAQDCyCM9iwkGoK/8Y49f67836b8PEDSTyHp+Rwv2y5qwsm7iSzoKAPkOAO0UYETc1Dz3D0FBOwkAAGAUPNAGrswqkBetyAtxmDnwue0aTmeTba3rzlCb6TqPjEpjVNbkW0BQAeQ7ALRTgBEgS5pOaB68SHDQTgIAABgF8vb3e67zuLHMHNhJkOTammx3XGeWmoTXO21gypvfvyJ4APIdANopwIhYnmxXXXeJlAda784gaGgnAQAAAAAAAMCo2J6zrSF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LgFybY52XYl2/lku59sewgWAAAAAAAAABgss5LtZbJ9TLZPGZv8/bw5fnuyjecce6Gha5yTbI+T7YH+/yDZkmz7k+21CYdVJCtMkfQ/7Nc/7GFLfgAAAAAAAKhhbrI9dJMHt08n2xc5x581xz1Ntq8avLYfzLmODmj4Xdbre0tSwhRM/8N6/cMetuQHAAAAAACAmuwA9/2C42Yn23M97pLrzC5v0lE3eYB+ED3V67tMMsIUTP/Dev3DHrbkBwAAAAAAgJpuu+4gw76cY2QGuTye/iHZdrd0XfOT7V6y/eU6a3QPmnkm3FgvHFMt/Q/z9Q972JIfAAAAAAAAapjpJq8bvjTjmBXJ9sJ1ZkEvm4JhdC3ZpmX8fbsJt8UkJYxoOgdITwAAAAAAYCRsdd0B3ecZ+2WmuLw4U5ZFmTkFw+dYst3N2XdBw+0FyQgjnM4B0hMAAAAAABgJ51x3MPyc+bssAfK76yyLsmuKhs0JV/yythe6/wLJCCOczgHSEwAAAAAAGAkvXXcwfIv+7Ztke+36uyyKPF4vy7PIUiTLC447oNcqg/Z/6PHyYs8rAeeWe75jwmVDxjFfmv3bU/tkTfVHyTaRbA/1PqqYkWx7XedHiHf6eVmnfUnEcF3kOrM2H+v3v022X5NtrMJnv0u2G3pt7/VaJaxu6t+mp8Jwp+v8UCDpaK7ZJ/F5y3WeOPgn2TZmnEv+9kb3r20g/Mb0HEf0+o+YfWuS7UmyPXOddYpjhEfs9L9a09lFvU67HMV615mVO65hvzYgndcNpzauv24ZULVsCckzsculfuSnXtN3v9KT7JMnnC5rmP+n6cuSz9537b7zAgAAAAAADBhZH9wPXMi64TLAcsZ1Z4n3Y1mUba4zgGnXMc8bsPpO9/+g/5aXql3Wvz2pcW4Z3HlkzpveLptjd5m/+4EpGey6kfG5BxXOLd/3ynWWqvnWdQZ4Vvfw+Sr3JjM1ZcBMBvb8jxx+UP94wWeXa7jIZ2Xwap5e33n9Lvn8Qz12sYbBe3P/Ni6+1e+x4ZNenud4av/fkcNvi8blK3OOTbpPBuo+mL//HBgesdO/DBS/ToXPDbN/f0b6e1ozndcJpzauv24Z0EvZEpJnYpZL/chPvabvfqYnp8dK/t9tjrNltQyEvzWfv0rVDwAAAADA1CSzF/0Awb+uMyNP/v/8AFzbf3otbwqOua/HpF/SJgMz1wLPf9t9PqhipQe35IcDmc160nUGx2ebsJ0oOI8MJF3S4+7q57xpFT5fxQINEwnT9KzQ9XqOdzmf9YNtbzM+u1yvTT5/IrVvrrn/0/o3GfCSgbhVqf0fUuEqM7tl4PGx7h9vKPz8evkygDam1/VIr9df29FI4RE7/e8w17hX/yaDgX+6zkz4+Wb/eEA6rxtObV1/nTKgStkSkmeaKJfayk+h6btf6cm7ose91n9LefBAr32Rfu9Sqn4AAAAAAKYmeUzdDz7cNv8vsxDn9/G6ZBDJD7pcKjjOzwJMDzrJ4NrZgPOPme/em3OMn916Sv993XVmMXrTTXg+K7hPHwey/vic1P51rnxmbBkZAPIzMbOWT9jv8l8C+q3rDlqty9i/wNzjN6l99qmDrXodMtDpB6vtjwV39G/yQ4Kdib1d9z9qKPy+N+eX65FBzHm6T5bBkCU85kYKj9jp3774dqFez++uu3THmNl/NyCd1wmntq6/ThlQ5dpC8kxT5VIb+Sk0ffczPXn2iR2pw2QW+FoHAAAAAACmPBm48AMMssnsvL/Mv/v5UsivzHXsKDjOLx2wKfV3GfzYE3D+zeb8WbMI7cCUPPp/yE0eCHf6b39M3kx7OxMyvb6uDAD5Gab7at6HLNviZ/ufyjlGBqN+SbaVqb/L0gJ+2YLDOZ/d5LqDZ9Nz7l/2feE6M0XtAJcdDP3JddZDPpL6Dj9odrSh8POz+2Xph4sZ6ShmeMRO/6dc98kEiUNZM9oua7TGff4ugF7TeZ1wavP665QBZdcWkmeaLJeazk8x0nc/05O33E1eDuUXqnoAAAAAAJo3J9I2q8Fr/NYMGvhHz5e5yWu9rupT+O1zk2f35bmqx/wV+fy/6ve+ytm/13UHhWTQLmtd6Utu8kzONDtwdL3g85cD7sMPFsuPHnN7+JwMdD113fWH814U6NdGzpq5+5vrrtcty/GkXyJq1zHe4rpLP1h+yYM1DYWfn93/iyuecRojPGKnf389slyFzDZenNq/38T9WM103ms4tX39dcqAsmurm2eaLpeazE+x0nc/05PlB/X/cWE/SgEAAAAAgIreuPyXifWy/dbgNZ5y2S+GtLNtH/Yp/PxA5uOS4+yA6I6I5/czii/m7PeDSvdc50WjaTIr+Z3rDqrNyDjmqbn21ebvMqNSlg+QdXt/CriHJa7+LP/D5rM7C467oMf8mrHvnuvOztxfEMaP9XvSA3D+yYXXOecODb+VrvuDhsxKXtBweMRM/3Y9bRlM3pVxzHXdfysgnfcaTm1ff50yoOjaQvJM0+VSk/kpVvruV3pK8z9G3KApAgAAAABAO4ZhMPyZyx6wkRnpb121wZGmPNdzn6xw7EPXHXTeGOHcMhv/oyseyPID3bIcwrKM/Rtc8axlO1gmAzxzNZxlcEgGq2SwaWHgfRxzxTPT80w38f/Sfb7useXXVU6vHzzThOHdnDD21ybnWpJxjH9y4VxD4edfHjuuYdVkeMRO/35d5I8u/8cYvwTSwYB03ks4tX39dcuAomurm2eaLpeazE+x0nc/01PaSff5i0QBAAAAAMAUJksS2EH39HIAP5p9MgAyq8VrswM7VQYV7drCMqgzL/D8du3drFmLK83+vJfh2Vn3WQNDl83+J/pvWXd8XcRwfFByH3nsC+hOFBy30eWvH2zDcEtJGOet6Xu24PMxwu+muf75DYdH7PRv739pwbWkZ833ks57Dae2r79OGVB2bXXzTNPlUpP5KVb67md6Stdtr3pMPwAAAAAAYMT5Na9le5SxX2YH/m2OOdbitW1x1dYKtm6Zaz0deH6/Nu+znP37zbmW5xzzr+vOfswaOPrHfMfChsLxgzlHL666aoNPf7juGsZpfuDtZc5nz5k4zhskfF2QBkLDz7489kYL4RE7/f+nx9zM2e/Xj34fkM57Dae2r79OGVB2bXXzTNPlUpP5KVb67md6svWWzMj/ypznB6p7AAAAAADg1+MtWv/VLvUhAwuLW7q2n/Wcf+bsX+8+HwC1sxLfBZ7/iX7PmZz911z+jwhilctei92acHEH3WKew86qzJvhLDOwnxaE0wtXPNP0peuuf5wXx0UDZqHht8lVX9M5RnjETP+rzfV8l3PMI1f+8tAnFa63l3Bq8/rrlgFl1xaSrposl5rMT7HSd7/SkyU/ohzQ//8zJ0zGHAAAAAAAmFLseryyFa1n+7s5rq2XkfnB5oPmejeY/TLgkV7Pd6a5zvGAc89zn68ZLI/yrzTX4mePHs35jiPmO3abv+81/29noBYNzsiLN7+qeS92Tfii5QhkgMoua1A2IChL6siPKf5lettS++2PAWszPr/Cla/L7GcG2zDbFTH8Trjil5u6iOERO/0fNNc+M+c7/Jr2e0z+2NJDOq8TTm1ef90yoOza6uaZJsulpvNTjPTdz/Rk48S+n8EPott1wze68jXoJV5lYP+tficAAAAAABhy8ii8XS+86IVpm1PHftPC9fklRlbov2Wm4SqzX2aLZq3V7a/xTsC5t7vuerZfuM5MySuuO3Cz1pxnfc533DHH+Nn0h113xqK4aY7Zm/M9S/S4lTXv5bg5R94A0Pfu85e0vjefSy+5IANjt5Pty2S7p8cs0vD5Qo/xPwa8yTnnD647IJY3E9XPDP5e/71XvzdW+D3Wz/5RIRxDwyN2+vczXotmyvofC5aaPLO2h3ReJ5zavP66ZUDZtdXNM02WS03npxjpux/p6XsNcymH1+k9zjafs+vOb9Fy4FaF8502n3tOcwEAAAAAgOEmgx32JXFFswnFwdSxsu7shoav8aOeSwZSZCZhehkXma0uAzhzzN8WuN4fv8/iB0Le6fllVqJ9KeMh151tmPcjgp1pOUM/cyV1zArXnf0q3yXrkPtZsjKIK7PO77qwpWlkYOiZOYfMsh3T616j93Y443N2CZ1LrjO4JZ+RJS1kcMg/STCuxyxJXadPXxdyrst//60KaUAG4GSG542I4Wdnse6tEI6h4REz/ds1lw8UfIc/RsLkNw3DXtJ5nXBq8/rrlgFlZUvdPNNkudR0foqRvvuRnp67yct4pWfNj7nJA/3yY8KiCuc7Yz7zkiYDAAAAAADD67zrDiykNxk0sMulyIDDeM6x/vjNDV2nHcD4y32+DMZrvQ+ZsShr9MosxIsuznrN11P3+WNqv3+JXNGSMa9S3yGzk7OWBFiqcfLWdQd0ZIBHZjvGejxfBvdkYPhv/f6Peg4JpxU5n1mZk07eptKIDKzJANNO8zc7+Jf1I4tdoqdouYI35ntuRQ6/7ea7qwyOhYRH7PRvn+pYWvAd71Lh12s6rxNObV5/3TKgrGypm2eaKpfayE8x0nc/0tNeraNeFOT3PXrME1f9CRuZBS/ro8tLXr+l2QAAAAAAAJomA1EyK1NmQs7K2O9fiCYDU/ddZ7DjoesuARBCZm/K4Is8mr+75nfs1euXQZqfXPEyNINKBsEeadjK4P5J9/kSCk36QePhlBuMF961GR5l6b+KI/od51z2Dwkx0nk/r79uGRDj2vI0WS41nZ9C0/egpy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+D9rkm17sh1JtsvJ9iTZvh2ye1iQbJuTbVeynU+2+8m2p6FzzZti6WMeWQSobFayHU22f5NtPNluJ9tCyvKBLMsHyaJk29piWsFwG6R8QhuB8KCPAwAAgKGzLtl2J9urZPuk26Yhu4ctybY/2V6be1jVwHkOJ9vVKZY+LiXbL8k2rQ/nnpNsj5Ptgf4/MMjmanq95zqDm3O0LLpLWT5wZfkgOOs6P5aMm3ulnMMw5ZOp2CYa5DYT6teLtDcBAACmqOvaSJxItrEhvYfLeg9vI3/vbNcZtLgwRdPGiWT703VmvbbpB9N5OUoWxQCTgY97WvbM1b9t0bT7gbJ8YMryQTPTdWYqyr0+JhthSPLJVG8TDWqbCfXrRdqbAAAAU9RLbQTeHuJ7eKr3cDnid8rA1t/JdmOKpw+ZxXiv5c7dUdM5OU0WxQA7pOn0iPmbn2l2mLJ8IMryQSQ/orzTez1FNsIQ5BPaRIPbZkL9epH2JgAAwBS0xDQCjwzpPcwz9xBr7UyZtSePTD6jQ/P/B20eJtvvLZ5zvnYm/3KdNVKBQSRlgx/QXERZPpBl+aBaZ+6VdWwx6PmENtFgt5lQv16kvQkAADAF7TENxQ0Dfq3XXPZajNvNPSyOdK6L+n1rSSL/3zINjwMEBUry41RyQPPFA8rygS3LB9XPep8fk206xQllUA/6kU9oE9Fmoo9DuQcAADAyrmgjcXzAG1fHXP7L6C7oPbyIdK7N+n03SR6T/KHphJkzKMqPU8ljLSuOU5YPZFk+yB64dl+yShk0OtrOJ7SJaDPRx6HcAwAAGCn+Ef9BXgPyhCt+sc0L3R/rhU7+pWZbSB6TbNNwOUdQTGll+XGqsI9fD0JZQVk+POwyF7ywjTKoV23nE9pEtJno41DuAQAADB1Z3/Gg68xEk9kRr5NtX7KtNB3y/1X4nhnJttd11kGUBuaEfueShq5bHjO944ofcfzS7N+e2rc72R7pdcr6jSsqnHOD6z66PhZ4/fL5Tcn2W7KdbDnOv9CO63nXeXlQlkW670AP6ciHzcIGr32axpXE5/KC4w5oWv7gOjOwtus1Xol4Ld9pJ0rS+3tN/5Iub+rfpg9A3ITkSzmPzDR6rJ97m2y/5qT9KvkxKw9I2fKXxpOUP/eTbVfJZza6zvqeN93kdT7XuM7AjKxbOz9C/Na5Ppv+fFjMbylfU5ZXL8vbyn91yoid5l43tlB31InvQSxf65RBTYZRrHqil3K4rXwyam2iUW4z1U1LMevDftb5IfViWXtzteari3oNdnb5eteZpS3nlBfarh2gcq/tOh4AAGDgfKsNQ2mofaMNuYXauDxpGldLS75HGrKvku25fuc0bSRmrZe7TTs7V7VB/J/rvuRpt2kkT+h1pTsW07VD9ylnu5y6Lv/3uaZhfCPjc1XW9fWPHz8MCHNZw/O0686mkm1HzrF2PcM5keJcwvicdtqK1hXdofv+7eG7n+lnDjWQVrdpHH001728oDMh+3/Qfy/QdPFJwz3Uck2D49oxm6dp/rx2NOumkdhx00u+TOexo3p/x7SzZQdajtfMj+lBlKfaiVujf1tq0lDWrMYt+n2vzPdv0n0btdzwf/85wiBPr9f3viAc/HaesnwgyvKm819IGeHLqonU4EoTdUedMmLQyte6ZVBVdcvR0Hqil3K4zXwyam2iUW0zhaal0PpwEOr8uvViWXtzvX6vzU92dvn+jPz2dEDKvbrlGQAAwMg44rprks5K7duqHfGyhr00xi6Z75lt9k0zHfos51KNzCvaSBvT771o9ufNtLld0uhLd9Bn6nWe1I7ibHOOiQph9jZS51p8Yc6dNxvDrxv7qIH4t7Nish5vnqeN/fEevvOaft+9BtPtf3qONwXH3Ndj0mtAPtJrDPGthomkhbUZnRmfb070MW5C8uUCDaf/Mu5vvX72Xc386P2qx13NiKONFQZEtrrJsxFX6TWfdnGWlwi9vjHTib5EWT6QZXmT+S+kjJCw9j+q/NFg3RES34NcvlYtg6oICaPQ+6hbDreZT0atTTSqbaaQOj1GfdivOj9GvVjW3txhzr9X/yY/nvypaXi+2T/e53IvpDwDAAAYGYe14fPadWcPpRtmZTMZpfF003Vf1JSepbPOFc+G8I2yB9qASz/iuNBcw7OSAae9OefwMzdO6b+vu86MD9s4LDpH3vWcjhAHm0o6IavM+Zp6ZNjPdDqcs3+Z622W0zkX75HpvDTnOwVFg4wfcwZrJJ2cDRyo8fe3LqfT6ePsmz7FTUi+lEeo/QysrOUZ9rv8F7NVyY/iohnMGMu5fh+Gf+V8x/e6/4526O7rQITvdF/MKdeqiHF9X5tj9lCWD1xZ3mT+Cy0j1pv9BxuqO0Lje1DL16plUNW6pm4Yhd5HSDncZj4ZxTbRqLWZQtJSrPqwH3V+rHqxrL251XzPQs3vv5v7HDP77/ax3Ast8wEAAEaCbQR+W9Lw/KSNvSx2RsaGjIaXnz22L+fz/+h+ecxxZc4xRTMqNrviR/+XusmzeA6lOoXOdV9gVGX5gm/MsfsjxIN/RPNqSScpxsBqHj8rKW+d15mutxlfv5hrXt/A9X7lqs1C8jMrN6X+LjNu6g5OrnDdR3IPl3TmP7p664XHiJu6+XKW6z6ufCrnnLM1jlfWyI/imDlmZcG9fzJlQxY/+/GYdoI3RUpfsa7vkDlmhWsOZXm9sryp/BejjLBl6OqG6o7Q+B7U8rVKGVRV3TAKvY+QcrjtfDKKbaJRajOF1ukx6sN+1Pmx6sUq7c1TrvskhoTlLU0D3hpX/DRBW+VeaJkPAABQ2ZxI26wGruuNNnpuFRx3yjS+Zpc0vq5n7PczBfM6BXZG0YWaDWT/2OWrnM/uNfcgDdKfC66zqEHs2cchv48QF89d/lqRC1x3pkdTM4ZsAzlvVpAsdbCzh+/b3UN41rHPVXsp4VVXPMuoV9IBearf+bwgPvxaunf7FDch+dKfT2ZC1ZlVXZYf11bM83bmYt4ju3724y8u3jIkMa/Pp7/3DdcxlOX1yvIm8l+sMuJhyaBQaN0RGt+DXL6WpaOq6oZRjPsIKYfbziej2CYapTZTSFqKUR/2o86PVS9WbW/6/C7Ll8hTMem15Peb+xrrU7kXo8wHAACo7I0rf5Fale23yNdlXxhT9GZz3yG/V9IATM9ek1kJ8hijzP77qeD77ayMdTnHzDXHZL2cyc9kuJjz+SvmHs5l7JfZEO9MQ3VGSdh9H7Hjt9x818aChnrMAYeie/qYs1/CuJcfZOzLu3Y0cL2+0f64h8GMGNdx2HxfUUfXv0zs1z7FTd18uaRip7VIWX587KrN2rQd6KzH+FeacLmlgyQxxLo+4dcZvdpg3qUsr1+WN5H/YpQRdn3ZKw3VHaHxPcjla1k6qqpuGIXeR2g53HY+GcU20ai0mULTUoz6sB91fqx6sUp705bXJzQu0667/IH5tsq9GGU+AABAZYM4GD7Xdde/KxpM/NIVv53ddoQf6/fu1Mbea22wLSy5Fv/IY9EMri0ufz3KWa47SyivA+E7fTI7c1nG/g2ueLZEWsxZUEdM4z697uoKbaD7cx1pMJ3ax0nnZHT6eh3UtR277Q1cr585VmW90Iem078x4Jwye8e/JOxlRnxZfm3Ob/oQNyH50j7KXGd2Wll+tHmtbNb8XnNs1oDOAdddbuNYpHQV8/ps+XmgoXxLWR5WlsfOf7HKCFt+7m2g7ogR34NavlZJR1XUDaMY9xFaDredT0axTTQqbaaQtBSjPuxHnR+rXqza3txl0mzej0/+eg72qdyLWeYDAAAMrf2u/MVcznUfuctbw/Cy2f9E/y2Pta7r4Vp8465osN/OBEp/t31pTdYskZVm/9kK31+l82w7QbsD4+JBTidhunb0Hrtm19727MvaNqY6Ffdc78v02Ed+t0S+1lmut/VC7VqN0umYV/O8trN6ouC4jS7eeuF14iYkXz4oyU9lyvKjXev1x5LvuuGKZxrfNOE8P1Lainl92135TGnK8v6W5bHzX6wy4oorn0kZUnfEiO9BLV+3BpZhoWEU4z5CyuF+5JNRbBONSpspJC3FqA/7UefHqhertjcvl5TXG13++x/aKvdilvkAAABDq6zBKWSmi385Vt56t/+4yW9P75V9ydPmnGNk7Ty/RuCjjP2/ueJlCmyjeHnOMf+67myTKoOXy1z+7MZe2Ecr0wNIMuvFPjIq68ZOazBNzMqJi2s62NEr28lYG/la/ezSrLUX89yKEGdXXbVB+D/0mAd9ipuQfPnBfLaOsvz41BU/Am/LHz+T6n5OueD334iYtmJdnzhjypWm8i5leVhZHjv/xSgjppn4et1Q3REa34Ncvpalo6rqhlGM+wgph/uRT0axTTQqbaaQtBSjPuxHnR+rXqza3vTLod3M2X+84DxtlXuxy3wAAICh9J9pFOV1hM6bY/JepjLhwgbO9lRoZP7g8t98Lp7ovjM5n79WMPgiVlW4z6zBinEXvibpHpf9+Ope/be99+sNp4mxjGuRWTx13yjv1zb82ECH9Wf97j9z9q/PaOzbWTPvap73VYV8s850/s70KW5C8mVoni7LjxMVwlD85PJnUolNrpn1VWNdn3Pd9TtvUZYPbFkeO//FKCPssgIXG6o7QuJ70MvXsnTUdFkY4z5C4qcf+WQU20Sj0maK1R6oWx/2o86PVS9WaW+uNt/zXc4xjwrO01a5F1rHAwAAjISPJY2ibW7ybI49Zp99/M7OOCmaoSsvZ/oq4+9XSgaL5HHrtwUNvHkZnRGZWbTSdND8NR7NOccRl/14796SMPQvw7kdEA92Rsg80+C/lOrUyrbf3HNTjwZPmI6GLPFwLuC7/LU38YIr/90HTTzbwbXj7vO1MWeasBxvqFM5V9OF79Ru61PchOTLZ+azRY8hb3KfP4pblh+dGTAp6pDNNfk+72VOJ1zclyTGvr4xU87+TFk+0GV5zPwXo4w4njPoczpi3RES34NcvlYpg6qqG0Yx7qNuOdzPfDKKbaJRaDOF1Okx6sN+1Pmx6sUq7c2D5rpm5pzvXeo8ctyWlsu90Do+TcLpicbbJrrVAABgWLx3+WvLyWOMss7kfXPMYt23J9UQu+nKX/K1RI9bWdBAPJ7zWf/o9d2cxptfk1cavl+4zqyKK6ahbB+pzess3cm4T3mze9kL77534UsgvDPnnqXf+VjvRdjZLcs0DKRhPifn+87q9chLeL4LSBdXNezHAtKYn+3SxIsD/SPeK/TfMri2yuy/7LLXSvVheSdCvpmX0WGRQQB5IZN/wdciTYtfRMyzVeImJF/agbiDBWn/txr50bnJLz+bVjIgUjTD0K8b+0fktBXr+uzs3s2U5QNdlsfMfzHKCLsm8kJzH2si1h0h8T3I5WuVMqiqumEU4z7qlsP9zCej2CYahTZTSJ0eoz7sR50fq16s0t780xXPHBd+IHqpKUPXtlzuhdbxaafN9z2nWw0AAIaFnV3jG0zSmZAZQ8+0MTWe6pTsc5/P6FthOi/S2JOZOjNNo+qoDn4szrgG+5Kn9COPY677spe/XP5gom+MvdN7kPuy6wMecuVrS9pZGTP0M1cqhKFd//armvFgO37+TfL28fOPqTi45vIfD12Y+q6i9ULLrueR6/3lT9YCE+5zGki/H018yWyhX1P7f9cOxpyMawpZVuO6+Y5Lmi6naSf7ueuuh+nzzpKctB+SVqrETUi+nO26M8k+aOdwTO9zjabBwzXzo9NyxIfh1xnf4R9JLlriYF6FTl1dMa5P/Oh6X9eesrw/ZXnM/BejjEjfx4862BGz7giJ70EuX6uUQVXVDaMY91G3HO5nPhnFNtEotJlC6vQY9WE/6vxY9WJZe9OuY170I4Y/RsqP39zkp8XaKvdCyvwsZ1L5FAAAYCisyugkyCYzIBalGl5+u5bzXTLTQdbee2sGf57rAEjRo3P7U989SxuAm7Vj8VEbZ9Mqdp6z3lTvXzhT9LKdV6nvuOmqzyI7oJ85GTDw9k7D+qL7fFbI09S1nS34rmk6SGE7ur3OhHqjjdr5genLr+v5S0Pp186k+ct9Ptj4WtPPbe0QT9fwDV1HdmWqM+63t27yi6HuaVjujHjPvcZN3XzpO8+S9/7Wz33Uz55x3dlRdfJjOl++cN0ZVjLz6YLmhz0l17fdnGNRA+kr9PrEVVf8Qi3K8sEqy2PlvxhlxAmNM9lktuFXDdUddeN7kMvXqmWQa7AcjVVP1CmH+51PRq1NNCptprp1eqz6sO06P2a9WNTe/MbsW1pwPfZHnlt9LPdC2oVpX2p+lKc1vqVbDQAAhok0sh5og/CVdsDtjBSZKSKzB565+i8EchUGPx7quV7r+eRRyGMVG7w7tKEqDdzdNa9jr55XGuk/ud4e75VG8T/u81lysWzXRrQ0XHtdd1gaqFt7/EzVxyNdSQf0uYbnrIbS7lGNsws557iq/5VO3n1N45LOvo+Ubx6ZfHMyo8PehBhx07Re8qN0fu9qPH7QsuhIQ/mojtDre+M+X4uUsnxwy/KY+a9fZUSsuqPMIJevMdKRG4D7aFKT+WTU2kSj0mbqd33Yjzo/Vr1Y1t6s4oh+h6wpP2OEyz0AAABUaPz7NfROD/m9yGOmMqvjtwG6pi+1s9iPjtUhDY+1JHNMUUtcd9bVrBG/11EqywHQJqLNBAAAAKARspadf5xv2wjcz169l0F4o7p09mQ2zI4+nFs6wRN9OjcwKPyyIVNhcHjUynIAtIloMwEAAACI7ifXHUCZOyL3JGv0yWO4K/p4DUu007e7T+d+RacOU4ysQXvKTV5H1C8dsZCyHMAUNdXbRLSZAAAAAEwi6yzK4Mk/I3Zf0qmRtR/7tbazdDoX9+G88rIiWR94HUkbU4xfIuRr/fcm/fcBynIAU9xUbRPRZgIAAAAwiTyyKo+FygDKxRG8P1mb8sQUi9NfHLNCMTU90LJsdrKtdp2XR06VtbNHvSwHQJuINhMAAACAIMuT7arrPlYvA0lfuey3qwPAoFuUbPdcZ1kUmem3k7IcAAAAAAAAYnvOtoagAQDKcgAAAAAAMPj+H3+OldS9Cex4AAAN9HRFWHRNYXRoTUwAPG1hdGggeG1sbnM9Imh0dHA6Ly93d3cudzMub3JnLzE5OTgvTWF0aC9NYXRoTUwiPjxtc3R5bGUgbWF0aHNpemU9IjE2cHgiPjxtaT53PC9taT48bWk+aDwvbWk+PG1pPmU8L21pPjxtaT5yPC9taT48bWk+ZTwvbWk+PG1vPjo8L21vPjxtbz4mI3hBMDs8L21vPjxtbz4mI3hBMDs8L21vPjxtc3BhY2UgbGluZWJyZWFrPSJuZXdsaW5lIi8+PG1vPi08L21vPjxtbz4mI3hBMDs8L21vPjxtc3ViPjxtaT5QPC9taT48bWk+YzwvbWk+PC9tc3ViPjxtbz4mI3hBMDs8L21vPjxtaT5pPC9taT48bWk+czwvbWk+PG1vPiYjeEEwOzwvbW8+PG1pPmE8L21pPjxtaT5uPC9taT48bW8+JiN4QTA7PC9tbz48bWk+bjwvbWk+PG1vPiYjeEEwOzwvbW8+PG1vPiYjeEQ3OzwvbW8+PG1vPiYjeEEwOzwvbW8+PG1uPjM8L21uPjxtbz4mI3hBMDs8L21vPjxtaT5tPC9taT48bWk+YTwvbWk+PG1pPnQ8L21pPjxtaT5yPC9taT48bWk+aTwvbWk+PG1pPng8L21pPjxtbz4mI3hBMDs8L21vPjxtaT5jPC9taT48bWk+bzwvbWk+PG1pPm48L21pPjxtaT50PC9taT48bWk+YTwvbWk+PG1pPmk8L21pPjxtaT5uPC9taT48bWk+aTwvbWk+PG1pPm48L21pPjxtaT5nPC9taT48bW8+JiN4QTA7PC9tbz48bWk+dDwvbWk+PG1pPmg8L21pPjxtaT5lPC9taT48bW8+JiN4QTA7PC9tbz48bW4+MzwvbW4+PG1pPkQ8L21pPjxtbz4mI3hBMDs8L21vPjxtaT5jPC9taT48bWk+bzwvbWk+PG1pPm88L21pPjxtaT5yPC9taT48bWk+ZDwvbWk+PG1pPmk8L21pPjxtaT5uPC9taT48bWk+YTwvbWk+PG1pPnQ8L21pPjxtaT5lPC9taT48bWk+czwvbWk+PG1vPiYjeEEwOzwvbW8+PG1pPm88L21pPjxtaT5mPC9taT48bW8+JiN4QTA7PC9tbz48bWk+dDwvbWk+PG1pPmg8L21pPjxtaT5lPC9taT48bW8+JiN4QTA7PC9tbz48bWk+cDwvbWk+PG1pPm88L21pPjxtaT5pPC9taT48bWk+bjwvbWk+PG1pPnQ8L21pPjxtbz4mI3hBMDs8L21vPjxtaT5jPC9taT48bWk+bDwvbWk+PG1pPm88L21pPjxtaT51PC9taT48bWk+ZDwvbWk+PG1vPiYjeEEwOzwvbW8+PG1pPmk8L21pPjxtaT5uPC9taT48bW8+JiN4QTA7PC9tbz48bWk+dDwvbWk+PG1pPmg8L21pPjxtaT5lPC9taT48bW8+JiN4QTA7PC9tbz48bWk+YzwvbWk+PG1pPmE8L21pPjxtaT5tPC9taT48bWk+ZTwvbWk+PG1pPnI8L21pPjxtaT5hPC9taT48bW8+JiN4QTA7PC9tbz48bWk+cjwvbWk+PG1pPmU8L21pPjxtaT5mPC9taT48bWk+ZTwvbWk+PG1pPnI8L21pPjxtaT5lPC9taT48bWk+bjwvbWk+PG1pPmM8L21pPjxtaT5lPC9taT48bW8+JiN4QTA7PC9tbz48bWk+ZjwvbWk+PG1pPnI8L21pPjxtaT5hPC9taT48bWk+bTwvbWk+PG1pPmU8L21pPjxtbz4uPC9tbz48bXNwYWNlIGxpbmVicmVhaz0ibmV3bGluZSIvPjxtbz4tPC9tbz48bW8+JiN4QTA7PC9tbz48bWk+dTwvbWk+PG1vPiw8L21vPjxtbz4mI3hBMDs8L21vPjxtaT52PC9taT48bW8+JiN4QTA7PC9tbz48bW8+JiN4QTA7PC9tbz48bWk+YTwvbWk+PG1pPnI8L21pPjxtaT5lPC9taT48bW8+JiN4QTA7PC9tbz48bWk+djwvbWk+PG1pPmU8L21pPjxtaT5jPC9taT48bWk+dDwvbWk+PG1pPm88L21pPjxtaT5yPC9taT48bWk+czwvbWk+PG1vPiYjeEEwOzwvbW8+PG1pPm88L21pPjxtaT5mPC9taT48bW8+JiN4QTA7PC9tbz48bWk+bDwvbWk+PG1pPmU8L21pPjxtaT5uPC9taT48bWk+ZzwvbWk+PG1pPnQ8L21pPjxtaT5oPC9taT48bW8+JiN4QTA7PC9tbz48bW8+JiN4QTA7PC9tbz48bWk+bjwvbWk+PG1vPiYjeEEwOzwvbW8+PG1vPiYjeEEwOzwvbW8+PG1pPmM8L21pPjxtaT5vPC9taT48bWk+bjwvbWk+PG1pPnQ8L21pPjxtaT5hPC9taT48bWk+aTwvbWk+PG1pPm48L21pPjxtaT5pPC9taT48bWk+bjwvbWk+PG1pPmc8L21pPjxtbz4mI3hBMDs8L21vPjxtaT50PC9taT48bWk+aDwvbWk+PG1pPmU8L21pPjxtbz4mI3hBMDs8L21vPjxtaT5jPC9taT48bWk+bzwvbWk+PG1pPm88L21pPjxtaT5yPC9taT48bWk+ZDwvbWk+PG1pPmk8L21pPjxtaT5uPC9taT48bWk+YTwvbWk+PG1pPnQ8L21pPjxtaT5lPC9taT48bWk+czwvbWk+PG1vPiYjeEEwOzwvbW8+PG1pPm88L21pPjxtaT5mPC9taT48bW8+JiN4QTA7PC9tbz48bWk+dDwvbWk+PG1pPmg8L21pPjxtaT5lPC9taT48bW8+JiN4QTA7PC9tbz48bWk+bTwvbWk+PG1pPmE8L21pPjxtaT5zPC9taT48bWk+azwvbWk+PG1pPmU8L21pPjxtaT5kPC9taT48bW8+JiN4QTA7PC9tbz48bWk+ZDwvbWk+PG1pPmU8L21pPjxtaT5wPC9taT48bWk+dDwvbWk+PG1pPmg8L21pPjxtbz4mI3hBMDs8L21vPjxtaT5pPC9taT48bWk+bTwvbWk+PG1pPmE8L21pPjxtaT5nPC9taT48bWk+ZTwvbWk+PG1vPi48L21vPjxtc3BhY2UgbGluZWJyZWFrPSJuZXdsaW5lIi8+PG1vPi08L21vPjxtbz4mI3hBMDs8L21vPjxtaT5LPC9taT48bW8+JiN4QTA7PC9tbz48bW8+JiN4QTA7PC9tbz48bWk+aTwvbWk+PG1pPnM8L21pPjxtbz4mI3hBMDs8L21vPjxtaT50PC9taT48bWk+aDwvbWk+PG1pPmU8L21pPjxtbz4mI3hBMDs8L21vPjxtaT5jPC9taT48bWk+YTwvbWk+PG1pPm08L21pPjxtaT5lPC9taT48bWk+cjwvbWk+PG1pPmE8L21pPjxtbz4mI3hBMDs8L21vPjxtaT5pPC9taT48bWk+bjwvbWk+PG1pPnQ8L21pPjxtaT5yPC9taT48bWk+aTwvbWk+PG1pPm48L21pPjxtaT5zPC9taT48bWk+aTwvbWk+PG1pPmM8L21pPjxtaT5zPC9taT48bW8+JiN4QTA7PC9tbz48bWk+bTwvbWk+PG1pPmE8L21pPjxtaT50PC9taT48bWk+cjwvbWk+PG1pPmk8L21pPjxtaT54PC9taT48bW8+LjwvbW8+PG1vPiYjeEEwOzwvbW8+PG1zcGFjZSBsaW5lYnJlYWs9Im5ld2xpbmUiLz48bW8+LTwvbW8+PG1vPiYjeEEwOzwvbW8+PG1pPmQ8L21pPjxtaT5lPC9taT48bWk+cDwvbWk+PG1pPnQ8L21pPjxtaT5oPC9taT48bWZlbmNlZD48bXJvdz48bWk+dTwvbWk+PG1vPiw8L21vPjxtaT52PC9taT48L21yb3c+PC9tZmVuY2VkPjxtbz4mI3hBMDs8L21vPjxtaT5pPC9taT48bWk+czwvbWk+PG1vPiYjeEEwOzwvbW8+PG1pPmE8L21pPjxtbz4mI3hBMDs8L21vPjxtaT52PC9taT48bWk+ZTwvbWk+PG1pPmM8L21pPjxtaT50PC9taT48bWk+bzwvbWk+PG1pPnI8L21pPjxtbz4mI3hBMDs8L21vPjxtaT5vPC9taT48bWk+ZjwvbWk+PG1vPiYjeEEwOzwvbW8+PG1pPmQ8L21pPjxtaT5lPC9taT48bWk+cDwvbWk+PG1pPnQ8L21pPjxtaT5oPC9taT48bW8+JiN4QTA7PC9tbz48bWk+djwvbWk+PG1pPmE8L21pPjxtaT5sPC9taT48bWk+dTwvbWk+PG1pPmU8L21pPjxtaT5zPC9taT48bW8+JiN4QTA7PC9tbz48bWk+YTwvbWk+PG1pPnQ8L21pPjxtbz4mI3hBMDs8L21vPjxtaT5lPC9taT48bWk+YTwvbWk+PG1pPmM8L21pPjxtaT5oPC9taT48bW8+JiN4QTA7PC9tbz48bW8+KDwvbW8+PG1pPnU8L21pPjxtbz4sPC9tbz48bW8+JiN4QTA7PC9tbz48bWk+djwvbWk+PG1vPik8L21vPjxtbz4mI3hBMDs8L21vPjxtaT5jPC9taT48bWk+bzwvbWk+PG1pPm88L21pPjxtaT5yPC9taT48bWk+ZDwvbWk+PG1pPmk8L21pPjxtaT5uPC9taT48bWk+YTwvbWk+PG1pPnQ8L21pPjxtaT5lPC9taT48bW8+LjwvbW8+PC9tc3R5bGU+PC9tYXRoPjWtdhMAAAAASUVORK5CYII=\&quot;,\&quot;slideId\&quot;:278,\&quot;accessibleText\&quot;:\&quot;w h e r e colon space space\\nminus space P subscript c space i s space a n space n space cross times space 3 space m a t r i x space c o n t a i n i n g space t h e space 3 D space c o o r d i n a t e s space o f space t h e space p o i n t space c l o u d space i n space t h e space c a m e r a space r e f e r e n c e space f r a m e.\\nminus space u comma space v space space a r e space v e c t o r s space o f space l e n g t h space space n space space c o n t a i n i n g space t h e space c o o r d i n a t e s space o f space t h e space m a s k e d space d e p t h space i m a g e.\\nminus space K space space i s space t h e space c a m e r a space i n t r i n s i c s space m a t r i x. space\\nminus space d e p t h open parentheses u comma v close parentheses space i s space a space v e c t o r space o f space d e p t h space v a l u e s space a t space e a c h space left parenthesis u comma space v right parenthesis space c o o r d i n a t e.\&quot;,\&quot;imageHeight\&quot;:51.75617792421747},{\&quot;mathml\&quot;:\&quot;&lt;math style=\\\&quot;font-family:stix;font-size:16px;\\\&quot; xmlns=\\\&quot;http://www.w3.org/1998/Math/MathML\\\&quot;&gt;&lt;mstyle mathsize=\\\&quot;16px\\\&quot;&gt;&lt;mi&gt;w&lt;/mi&gt;&lt;mi&gt;h&lt;/mi&gt;&lt;mi&gt;e&lt;/mi&gt;&lt;mi&gt;r&lt;/mi&gt;&lt;mi&gt;e&lt;/mi&gt;&lt;mo&gt;:&lt;/mo&gt;&lt;mo&gt;&amp;#xA0;&lt;/mo&gt;&lt;mo&gt;&amp;#xA0;&lt;/mo&gt;&lt;mspace linebreak=\\\&quot;newline\\\&quot;/&gt;&lt;mo&gt;-&lt;/mo&gt;&lt;mo&gt;&amp;#xA0;&lt;/mo&gt;&lt;msub&gt;&lt;mi&gt;P&lt;/mi&gt;&lt;mi&gt;c&lt;/mi&gt;&lt;/msub&gt;&lt;mo&gt;&amp;#xA0;&lt;/mo&gt;&lt;mi&gt;i&lt;/mi&gt;&lt;mi&gt;s&lt;/mi&gt;&lt;mo&gt;&amp;#xA0;&lt;/mo&gt;&lt;mi&gt;a&lt;/mi&gt;&lt;mi&gt;n&lt;/mi&gt;&lt;mo&gt;&amp;#xA0;&lt;/mo&gt;&lt;mi&gt;N&lt;/mi&gt;&lt;mo&gt;&amp;#xA0;&lt;/mo&gt;&lt;mo&gt;&amp;#xD7;&lt;/mo&gt;&lt;mo&gt;&amp;#xA0;&lt;/mo&gt;&lt;mn&gt;3&lt;/mn&gt;&lt;mo&gt;&amp;#xA0;&lt;/mo&gt;&lt;mi&gt;m&lt;/mi&gt;&lt;mi&gt;a&lt;/mi&gt;&lt;mi&gt;t&lt;/mi&gt;&lt;mi&gt;r&lt;/mi&gt;&lt;mi&gt;i&lt;/mi&gt;&lt;mi&gt;x&lt;/mi&gt;&lt;mo&gt;&amp;#xA0;&lt;/mo&gt;&lt;mi&gt;c&lt;/mi&gt;&lt;mi&gt;o&lt;/mi&gt;&lt;mi&gt;n&lt;/mi&gt;&lt;mi&gt;t&lt;/mi&gt;&lt;mi&gt;a&lt;/mi&gt;&lt;mi&gt;i&lt;/mi&gt;&lt;mi&gt;n&lt;/mi&gt;&lt;mi&gt;i&lt;/mi&gt;&lt;mi&gt;n&lt;/mi&gt;&lt;mi&gt;g&lt;/mi&gt;&lt;mo&gt;&amp;#xA0;&lt;/mo&gt;&lt;mi&gt;t&lt;/mi&gt;&lt;mi&gt;h&lt;/mi&gt;&lt;mi&gt;e&lt;/mi&gt;&lt;mo&gt;&amp;#xA0;&lt;/mo&gt;&lt;mi&gt;p&lt;/mi&gt;&lt;mi&gt;o&lt;/mi&gt;&lt;mi&gt;i&lt;/mi&gt;&lt;mi&gt;n&lt;/mi&gt;&lt;mi&gt;t&lt;/mi&gt;&lt;mo&gt;&amp;#xA0;&lt;/mo&gt;&lt;mi&gt;c&lt;/mi&gt;&lt;mi&gt;l&lt;/mi&gt;&lt;mi&gt;o&lt;/mi&gt;&lt;mi&gt;u&lt;/mi&gt;&lt;mi&gt;d&lt;/mi&gt;&lt;mo&gt;&amp;#xA0;&lt;/mo&gt;&lt;mn&gt;3&lt;/mn&gt;&lt;mi&gt;D&lt;/mi&gt;&lt;mo&gt;&amp;#xA0;&lt;/mo&gt;&lt;mi&gt;c&lt;/mi&gt;&lt;mi&gt;o&lt;/mi&gt;&lt;mi&gt;o&lt;/mi&gt;&lt;mi&gt;r&lt;/mi&gt;&lt;mi&gt;d&lt;/mi&gt;&lt;mi&gt;i&lt;/mi&gt;&lt;mi&gt;n&lt;/mi&gt;&lt;mi&gt;a&lt;/mi&gt;&lt;mi&gt;t&lt;/mi&gt;&lt;mi&gt;e&lt;/mi&gt;&lt;mi&gt;s&lt;/mi&gt;&lt;mo&gt;&amp;#xA0;&lt;/mo&gt;&lt;mi&gt;i&lt;/mi&gt;&lt;mi&gt;n&lt;/mi&gt;&lt;mo&gt;&amp;#xA0;&lt;/mo&gt;&lt;mi&gt;t&lt;/mi&gt;&lt;mi&gt;h&lt;/mi&gt;&lt;mi&gt;e&lt;/mi&gt;&lt;mo&gt;&amp;#xA0;&lt;/mo&gt;&lt;mi&gt;c&lt;/mi&gt;&lt;mi&gt;a&lt;/mi&gt;&lt;mi&gt;m&lt;/mi&gt;&lt;mi&gt;e&lt;/mi&gt;&lt;mi&gt;r&lt;/mi&gt;&lt;mi&gt;a&lt;/mi&gt;&lt;mo&gt;&amp;#xA0;&lt;/mo&gt;&lt;mi&gt;r&lt;/mi&gt;&lt;mi&gt;e&lt;/mi&gt;&lt;mi&gt;f&lt;/mi&gt;&lt;mi&gt;e&lt;/mi&gt;&lt;mi&gt;r&lt;/mi&gt;&lt;mi&gt;e&lt;/mi&gt;&lt;mi&gt;n&lt;/mi&gt;&lt;mi&gt;c&lt;/mi&gt;&lt;mi&gt;e&lt;/mi&gt;&lt;mo&gt;&amp;#xA0;&lt;/mo&gt;&lt;mi&gt;f&lt;/mi&gt;&lt;mi&gt;r&lt;/mi&gt;&lt;mi&gt;a&lt;/mi&gt;&lt;mi&gt;m&lt;/mi&gt;&lt;mi&gt;e&lt;/mi&gt;&lt;mo&gt;.&lt;/mo&gt;&lt;mspace linebreak=\\\&quot;newline\\\&quot;/&gt;&lt;mo&gt;-&lt;/mo&gt;&lt;mo&gt;&amp;#xA0;&lt;/mo&gt;&lt;mi&gt;u&lt;/mi&gt;&lt;mo&gt;,&lt;/mo&gt;&lt;mo&gt;&amp;#xA0;&lt;/mo&gt;&lt;mi&gt;v&lt;/mi&gt;&lt;mo&gt;&amp;#xA0;&lt;/mo&gt;&lt;mo&gt;&amp;#xA0;&lt;/mo&gt;&lt;mi&gt;a&lt;/mi&gt;&lt;mi&gt;r&lt;/mi&gt;&lt;mi&gt;e&lt;/mi&gt;&lt;mo&gt;&amp;#xA0;&lt;/mo&gt;&lt;mi&gt;v&lt;/mi&gt;&lt;mi&gt;e&lt;/mi&gt;&lt;mi&gt;c&lt;/mi&gt;&lt;mi&gt;t&lt;/mi&gt;&lt;mi&gt;o&lt;/mi&gt;&lt;mi&gt;r&lt;/mi&gt;&lt;mi&gt;s&lt;/mi&gt;&lt;mo&gt;&amp;#xA0;&lt;/mo&gt;&lt;mi&gt;o&lt;/mi&gt;&lt;mi&gt;f&lt;/mi&gt;&lt;mo&gt;&amp;#xA0;&lt;/mo&gt;&lt;mi&gt;l&lt;/mi&gt;&lt;mi&gt;e&lt;/mi&gt;&lt;mi&gt;n&lt;/mi&gt;&lt;mi&gt;g&lt;/mi&gt;&lt;mi&gt;t&lt;/mi&gt;&lt;mi&gt;h&lt;/mi&gt;&lt;mo&gt;&amp;#xA0;&lt;/mo&gt;&lt;mo&gt;&amp;#xA0;&lt;/mo&gt;&lt;mi&gt;N&lt;/mi&gt;&lt;mo&gt;&amp;#xA0;&lt;/mo&gt;&lt;mo&gt;&amp;#xA0;&lt;/mo&gt;&lt;mi&gt;c&lt;/mi&gt;&lt;mi&gt;o&lt;/mi&gt;&lt;mi&gt;n&lt;/mi&gt;&lt;mi&gt;t&lt;/mi&gt;&lt;mi&gt;a&lt;/mi&gt;&lt;mi&gt;i&lt;/mi&gt;&lt;mi&gt;n&lt;/mi&gt;&lt;mi&gt;i&lt;/mi&gt;&lt;mi&gt;n&lt;/mi&gt;&lt;mi&gt;g&lt;/mi&gt;&lt;mo&gt;&amp;#xA0;&lt;/mo&gt;&lt;mi&gt;t&lt;/mi&gt;&lt;mi&gt;h&lt;/mi&gt;&lt;mi&gt;e&lt;/mi&gt;&lt;mo&gt;&amp;#xA0;&lt;/mo&gt;&lt;mi&gt;c&lt;/mi&gt;&lt;mi&gt;o&lt;/mi&gt;&lt;mi&gt;o&lt;/mi&gt;&lt;mi&gt;r&lt;/mi&gt;&lt;mi&gt;d&lt;/mi&gt;&lt;mi&gt;i&lt;/mi&gt;&lt;mi&gt;n&lt;/mi&gt;&lt;mi&gt;a&lt;/mi&gt;&lt;mi&gt;t&lt;/mi&gt;&lt;mi&gt;e&lt;/mi&gt;&lt;mi&gt;s&lt;/mi&gt;&lt;mo&gt;&amp;#xA0;&lt;/mo&gt;&lt;mi&gt;o&lt;/mi&gt;&lt;mi&gt;f&lt;/mi&gt;&lt;mo&gt;&amp;#xA0;&lt;/mo&gt;&lt;mi&gt;t&lt;/mi&gt;&lt;mi&gt;h&lt;/mi&gt;&lt;mi&gt;e&lt;/mi&gt;&lt;mo&gt;&amp;#xA0;&lt;/mo&gt;&lt;mi&gt;m&lt;/mi&gt;&lt;mi&gt;a&lt;/mi&gt;&lt;mi&gt;s&lt;/mi&gt;&lt;mi&gt;k&lt;/mi&gt;&lt;mi&gt;e&lt;/mi&gt;&lt;mi&gt;d&lt;/mi&gt;&lt;mo&gt;&amp;#xA0;&lt;/mo&gt;&lt;mi&gt;d&lt;/mi&gt;&lt;mi&gt;e&lt;/mi&gt;&lt;mi&gt;p&lt;/mi&gt;&lt;mi&gt;t&lt;/mi&gt;&lt;mi&gt;h&lt;/mi&gt;&lt;mo&gt;&amp;#xA0;&lt;/mo&gt;&lt;mi&gt;i&lt;/mi&gt;&lt;mi&gt;m&lt;/mi&gt;&lt;mi&gt;a&lt;/mi&gt;&lt;mi&gt;g&lt;/mi&gt;&lt;mi&gt;e&lt;/mi&gt;&lt;mo&gt;.&lt;/mo&gt;&lt;mspace linebreak=\\\&quot;newline\\\&quot;/&gt;&lt;mo&gt;-&lt;/mo&gt;&lt;mo&gt;&amp;#xA0;&lt;/mo&gt;&lt;mi&gt;K&lt;/mi&gt;&lt;mo&gt;&amp;#xA0;&lt;/mo&gt;&lt;mo&gt;&amp;#xA0;&lt;/mo&gt;&lt;mi&gt;i&lt;/mi&gt;&lt;mi&gt;s&lt;/mi&gt;&lt;mo&gt;&amp;#xA0;&lt;/mo&gt;&lt;mi&gt;t&lt;/mi&gt;&lt;mi&gt;h&lt;/mi&gt;&lt;mi&gt;e&lt;/mi&gt;&lt;mo&gt;&amp;#xA0;&lt;/mo&gt;&lt;mi&gt;c&lt;/mi&gt;&lt;mi&gt;a&lt;/mi&gt;&lt;mi&gt;m&lt;/mi&gt;&lt;mi&gt;e&lt;/mi&gt;&lt;mi&gt;r&lt;/mi&gt;&lt;mi&gt;a&lt;/mi&gt;&lt;mo&gt;&amp;#xA0;&lt;/mo&gt;&lt;mi&gt;i&lt;/mi&gt;&lt;mi&gt;n&lt;/mi&gt;&lt;mi&gt;t&lt;/mi&gt;&lt;mi&gt;r&lt;/mi&gt;&lt;mi&gt;i&lt;/mi&gt;&lt;mi&gt;n&lt;/mi&gt;&lt;mi&gt;s&lt;/mi&gt;&lt;mi&gt;i&lt;/mi&gt;&lt;mi&gt;c&lt;/mi&gt;&lt;mi&gt;s&lt;/mi&gt;&lt;mo&gt;&amp;#xA0;&lt;/mo&gt;&lt;mi&gt;m&lt;/mi&gt;&lt;mi&gt;a&lt;/mi&gt;&lt;mi&gt;t&lt;/mi&gt;&lt;mi&gt;r&lt;/mi&gt;&lt;mi&gt;i&lt;/mi&gt;&lt;mi&gt;x&lt;/mi&gt;&lt;mo&gt;.&lt;/mo&gt;&lt;mo&gt;&amp;#xA0;&lt;/mo&gt;&lt;mspace linebreak=\\\&quot;newline\\\&quot;/&gt;&lt;mo&gt;-&lt;/mo&gt;&lt;mo&gt;&amp;#xA0;&lt;/mo&gt;&lt;mi&gt;d&lt;/mi&gt;&lt;mi&gt;e&lt;/mi&gt;&lt;mi&gt;p&lt;/mi&gt;&lt;mi&gt;t&lt;/mi&gt;&lt;mi&gt;h&lt;/mi&gt;&lt;mfenced&gt;&lt;mrow&gt;&lt;mi&gt;u&lt;/mi&gt;&lt;mo&gt;,&lt;/mo&gt;&lt;mi&gt;v&lt;/mi&gt;&lt;/mrow&gt;&lt;/mfenced&gt;&lt;mo&gt;&amp;#xA0;&lt;/mo&gt;&lt;mi&gt;i&lt;/mi&gt;&lt;mi&gt;s&lt;/mi&gt;&lt;mo&gt;&amp;#xA0;&lt;/mo&gt;&lt;mi&gt;a&lt;/mi&gt;&lt;mo&gt;&amp;#xA0;&lt;/mo&gt;&lt;mi&gt;v&lt;/mi&gt;&lt;mi&gt;e&lt;/mi&gt;&lt;mi&gt;c&lt;/mi&gt;&lt;mi&gt;t&lt;/mi&gt;&lt;mi&gt;o&lt;/mi&gt;&lt;mi&gt;r&lt;/mi&gt;&lt;mo&gt;&amp;#xA0;&lt;/mo&gt;&lt;mi&gt;o&lt;/mi&gt;&lt;mi&gt;f&lt;/mi&gt;&lt;mo&gt;&amp;#xA0;&lt;/mo&gt;&lt;mi&gt;d&lt;/mi&gt;&lt;mi&gt;e&lt;/mi&gt;&lt;mi&gt;p&lt;/mi&gt;&lt;mi&gt;t&lt;/mi&gt;&lt;mi&gt;h&lt;/mi&gt;&lt;mo&gt;&amp;#xA0;&lt;/mo&gt;&lt;mi&gt;v&lt;/mi&gt;&lt;mi&gt;a&lt;/mi&gt;&lt;mi&gt;l&lt;/mi&gt;&lt;mi&gt;u&lt;/mi&gt;&lt;mi&gt;e&lt;/mi&gt;&lt;mi&gt;s&lt;/mi&gt;&lt;mo&gt;&amp;#xA0;&lt;/mo&gt;&lt;mi&gt;a&lt;/mi&gt;&lt;mi&gt;t&lt;/mi&gt;&lt;mo&gt;&amp;#xA0;&lt;/mo&gt;&lt;mi&gt;e&lt;/mi&gt;&lt;mi&gt;a&lt;/mi&gt;&lt;mi&gt;c&lt;/mi&gt;&lt;mi&gt;h&lt;/mi&gt;&lt;mo&gt;&amp;#xA0;&lt;/mo&gt;&lt;mo&gt;(&lt;/mo&gt;&lt;mi&gt;u&lt;/mi&gt;&lt;mo&gt;,&lt;/mo&gt;&lt;mo&gt;&amp;#xA0;&lt;/mo&gt;&lt;mi&gt;v&lt;/mi&gt;&lt;mo&gt;)&lt;/mo&gt;&lt;mo&gt;&amp;#xA0;&lt;/mo&gt;&lt;mi&gt;c&lt;/mi&gt;&lt;mi&gt;o&lt;/mi&gt;&lt;mi&gt;o&lt;/mi&gt;&lt;mi&gt;r&lt;/mi&gt;&lt;mi&gt;d&lt;/mi&gt;&lt;mi&gt;i&lt;/mi&gt;&lt;mi&gt;n&lt;/mi&gt;&lt;mi&gt;a&lt;/mi&gt;&lt;mi&gt;t&lt;/mi&gt;&lt;mi&gt;e&lt;/mi&gt;&lt;mo&gt;.&lt;/mo&gt;&lt;/mstyle&gt;&lt;/math&gt;\&quot;,\&quot;base64Image\&quot;:\&quot;iVBORw0KGgoAAAANSUhEUgAABcYAAAEYCAYAAAB2jyX0AAAACXBIWXMAAA7EAAAOxAGVKw4bAAAABGJhU0UAAACII0eZjAAAaYlJREFUeNrs3Q/kFdn/+PHjLVlJJEmSSJIkkZUkiSRJEklWkkjWWkmsJEmWlSRZsZJk5U2SJIkkWUmsJOstkayVZFkfSZLoN6/vPfO7r/c0f87MOfPn3vt8MLZ937kzZ86cf3PumXOMac+saNsWbUsMAAAAAAAAAABDaHG0XY6229H2Ltq+2G0LUQMAAAAAAAAAGGbzo+296XWKf4q2KUQJAAAAAAAAAGDYxR3j94kKAAAAAAAAAMCwW2T606gcIzoAAAAAAAAAAMNun+l3jK8mOgAAAAAAAAAAw27c9DrFPxAVAAAAAAAAAIBR8J/pdYyPExUAAAAAAAAAgGG3zPSnUdlPdAAAAAAAAAAA2jIWbWuj7WS0vYq2LQX7n462qSl/XxJtr032opo/mH7H+KLEZ9JR/jTaPkXbk2hbXiLse6LtWrS9s99/nHL82Ap7rivR9sJ+P3Yw2v6NtjuJv/ueUx9fppB5Fm3zSHYAAAAAAAAA0I410XbJ9Dql407rn3P2X273WZry2X772duM716zn79Sf5sVbffVuePtT4ewb7DHehNtO0yvw3qV/f4fiX1ltPr1aHupznFTfX4+cf6tAc6pTUsc/yJJDwAAAAAAAADaNd30Rj5Lp+31nP2e2H02pXy20PTmEP+Y8d339ruX7P/PjraJaPvN/num6XccfyoI7zG7n3R0z0189iUnDNPVOY7Yv52ItkfR9lx9tjPgOePzflbHv0SSAwAAAAAAAID23TW9Ttu/Mz4/YPodu9sz9vnW9Dq7k1YmvvuN6U0/slftM0Xt8yInnCftPjKNSXL6kqX2szcZ352hziHTx8jI8Fv2M5kK5p9oe2B6HdmhzqnjT34c+CvaFpDcAAAAAAAAAKB9F0yvg/dzymcy5clj0x/1vCfjGDK1yNmUvx9Ux5aR4TLHd3IBzg2meET1brXPDymfX7Sfnc74/nbTH5Eu83z/ZcOTx/ecAAAAAAAAAICOktHbcQfw7MRn0mkuo6vj6VB+yTjGRtNb4DLpuv2edK5LR/O5lH3OmPwR6dKR/c5+/jzl8x2mP+J9Vkb4ztl9ZIHNy9G2rSBOQpwTAAAAAAAAANBR0kkcd0xvVH9fbXoLZIpnJn9E96mUv8ko8g/2ezJS/KHpTZuSFM/xLaO5v0n5/JIK34HEZzKCXUajyxQsedOUPFfhuO8QJyHOCQAAAAAAAADoqPXm6xHb0qktneFL7f/ftJ9fTfm+jARfnfL31eq4Mvo6bUT5IrXPjZTP55v+NC6yyGXccS7zhMvob+lMl075aTnXN1edQ+YSX14QHyHOCQAAAAAAAADoMFlwMu44jucQPxRtv6p9rtjPbye+K1OOXMw47hF13AsZ++iFPXcVHOOxDdMr+++j5uupX9LoqWLuOOwf4pwAAAAAAAAAgA6T0eFxR7AsoCmd3a/N5Lmzf7Of/5v47i27f5rb6rgLM/aJR6LLyOypOZ/Hi1xuztgvz7hJnyrGFITJ55wAAAAAAAAAgI6T6UGkI1hGf8uUJocTn39vP/+g/nY82n7ION6YOua9jH2mqH3GM/aJF8CUrWrn9H/2+28c9w9xTgAAAAAAAABAx8WdwTIHt0wbMpb4fJfpdxbLZzIv+d2c460z2YtXxjarffapv3+v/v1Z7VPFCjN5NLwL33MCAAAAAAAAAAaATJESdwbvTvl8i/pcOpv/irY5Occ7pvbPmmrlrNpnkf2bzG2uO8b16O0ZOeeTsKTNUX5YfX+9Y1z4njPpoOmNtH+WExcAAAAAAAAAgIb9aXodwRMZn682/c5imZpkQ8Hx7tl9n+fs81Qd8xvTW/TySmKfa2qfwxnHWWV6C2OmdTrfsd99b74eBZ/F95zaNHWseKoaAAAAAAAAAEAHxAtl7sz4XHfwHik4lp47/HzOfp/M5E5j6cROzum92PTnCJf9ZUT5dPvZEtMbdS6d8HMKwjFeIi58zpkk39NTs9AxDgAAAAAAAAAdcdP0RnDn+WL3K7LJ9DuCt+fsdyLaPkbba9ObeiVrRLdMs3Ip2t6afme1zIMuo8s3OIZjV8n4qHrONDLHuoxYl+ln5pPUAAAAAAAAAKAbZGT3yoJ9HkbbLKI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AKzom1btC0hKoD/MyPaNkfbGqICpCVQjwMAAAAAMBwWR9vlaLsdbe+i7YvdthA1cDQWbauibVe0XYi2/UNwTUei7WEiT1zhVoO0BOpxYCDMi7bz0fY22j5G2137N3C/gUJno+2BqlCT22eb0P6LtpvRdjTaFnTsGqbaa3gTbSu4paVJ4/1T4r6/cvjedps20tLM9hGIt722AH5v4++dzSObSFLke3T+fpJ+jJlvy68vtgybQjIk/TiQzphHiXp/WOr8MVuPx9d1sgPthNXRdinanuS01eM8/CHanpleJ+wum07R7bREXURZTj0O+Ftrev1VN6JtbrTNsfniIVHD/QbKOJpoYJ9Tlav88nLIJr644/OnDoV9lwr3PW5lJTNNb9SBTgOuow5+VN+5anqv8w2z2dH2uOAB9RxJinyPTt9P0k9P/EB9nyRI+inphmoTzhii67qs7u3GjrUTniaOccD0OmCFdPB9G23Hou1f+7n89yDZtdNpibKEspx6HPCz1PR+eJY6Mu6/2m7zxQeih/sNlHEg0dhO69xcaR+A4n268ursHhWmF9zKyqabySPH7zh+b6rdX344mTbkcSTX+me0vbYPm4vtNUveOJnIHztJUuR7dPZ+kn6MWaTi4BhJkPRT0oS9/idDdl3PTX/05VjH2gn31Xfz4l0GO9xT+8rI5W/Itp1MS5QllOXU40B1Urb+ZfPAevV3GUH8jHzB/QbK+t2xsX1L7fdPR8I+xz6gyS9EO7iVlc01X49oWujwvaV23wsjEEfHo+0P+9CZZp+Ku9skqf/fSUC+5/517X6OSvrJu3+6vFpNUh+I9NOVqTF0e+H0kLaDqo4eraudIA+DevDCzwX7y2CH52r/cbJtJ9PSoNdFgz5dzyDEP/U4kO0Hww+L3G8goJeOje0jZnLH6XSibmjssw9dz0s+8MYF1OZA4ZBXsn3m+ZNXalbWED+S1p/mPOzGD67xvOv/kqT+b7TccaKB+4dO3r9xw2uH5Mdq9prhXOztO+M3+rLOdsL6RPt7vcN3NphqU+Sh/bREmQTqcaDYK+P2YzG430ChRSUa2/sS+84l+obGNdMb1XJQ3V+ZHqVoIRd5RbfqK8dJ8jD5yJ53VYXvT1Hh2Ro4fmTuzrUO+8Vzez4Y8fS0yTCChfuHLt+/eN0QRpKSH8uKO2OGbbG3cdX+WVvh+3W2E35WYftQos2lB748IisNTFqiTAL1OJBP/2C8nujgfgO+DpRobJ9U+4bqDEX7xuy9l0VVZ5jJr+vuy/neFLvvzUDhkB9p3pp+p3yZznEJi57q54eW4jEeCTbKC17ttuniA2UE9w+dvH/LTPfWC8Fg5EcJw7Au9vbGlO94bqqdoBfzvF7ie5fM5AEt88hSQ5OWKJOox6nHMcouGvqkuN9AQDdKNLb1wj9dmkN5rKCxP9/0Vod/bxsZEnZ5zVFGKJ+PttkBw7LQHvOtffh5GG3rom2B6XUgyyq6ab9ySVhklPMJex8uJT7fZnoLOskxZbqTkKM04l/g4ilILhi3Oefj0QwHAoZlsSnfOZ7sFG+rUzqOjxAr28tiXfLas7yCK6P5kyPL1tr8KOlBRoRtSDnGmsQ+q2tOw3MTD+FXc86xwjbkr5jePGG6gpP7JyPq7hRUfEX5vg0SHhnZ90w91NwqEfdyTd/b+/3Bxr/MV5u3SFuosqPM/QuRXlzvZ11lY5Pnk5Gk50xvmoUPNm38HW2/mt4PgiGUuX8/qP2S599vw/nJlv/LS8TnHltevbPffxzw+kK3Gcrms6bTT9X8WHd5tVaF6XiN8T1my5HjNh1mvaG4xobZtZyV+XoPmd7o6Y+23JI2zJKa49qnnSADFvSinWXaXHrwyxeb/ga5vgt1jBBtkFBpqem6r4k2nm/d0ORzW9PxTz3uX3ZUScNtPleVjdcQ5VOotrlpoCytku7G7L5f7LWFLA+avldlzllXuRSiPq+z7Ah5v9vKX4NUBo2keMSvS2N7ZaJxvaalMC+wjaNfTO/VsQn7wPBTTuMq7mg9po5xzf7tY8Cw7bPHkwbcUvu3pbaQOWqyf+V6YvojiOJtt/r8vPl6YcznAcN92kye6zJ5r7Pm7D5jP18c+B6X6RzvSqf4TFu4jtuCz4fM5f9X4h78kii0k+nhVco9Te4zUWMavp94cE9u8Rz0y2xFrl/vvpmT1rdWyPdSsZy1cSjXcjFln902zt6ZcPPjH7PnO6vibqG6lqKFnVbb63qiytelKq7S5vwPVXa43r9Q6cX1foa6vqbPF5OH9/jH57e2URIvpLUl5Vi7K6a9svfvWkq5MctM/vE73v50OP8Ge6w3Np2P2XL7i+2kqloPnDK9xcFv2nzw3nYcfGPv3WPT/6HhL9tBZmrIZ02nn6r5sYny6oTaZ10N8S33XX6c/0ed5++c4+tOpFkOYXllj7fdptOFNnwnK3Y8N9FO2JG4/2XaXLsT3907wPVdiGNUbYOESktt1UVNtfFC1A11Pre1Hf+jVo/XUXZUScNtPleViddQ5VPVfF5GqLCWiZ+rOflDb1XXPmjjXpU5Z13lkm+erKvsCH2/28xfg1IGjbRNichdkPOAqh9STrUY5rk23DsThcO3GftfVvvouTDHbAKeCBSuOCOkzfMmjeb/2c/vZnx/zPRflf2sHvAu2kw7396fLzV06E+khPuJOteFjO89s4VLHVw6x6fYQikO56GW0uQKW/G8NeVGOhW5qK5tgyo4n9pzzjGTp0GKjduCbpntmHNNM75pWB+jaA2C6Wq/I6rD5ZGZvADszpL5/kfTG0Wz3abreL/5icrpi0P6LtPZ8cBWgpsSn61y7Nz50eb7+7bTL6tTZFPNZYfr/fNNL2XK8RDX1/T54jQeN4Leq8aTFh/jr8D1UNH9i6fCuKQ68CW//Gb/PdNMnjatqEH9xdYFc1Ouz7eu0uXcH7ZuuG0brGM2rLccOzWr5rM20k/Z/NhUefVQhbvoodqnXJulPr+ck8fiwR1PHTqX4wXGZ6d0Huv7urBj7YSLOQ9KRfYk6ruDLacf33QR6hhl2yCh0lJbZUnTbTyfuqHO57Y243+U6/FQZYdvGm76uapqvPqUTyHyeRk+YfVJd786dGCW0ca9qnLOkOVSiDzZRNkR+n63mb8GpQwaSWdUxL42/ZFsxv5bRgP9ohoPUgn/1KHwv1Mdp1k+qGtMPsTJA/T1AOHYa4//IqWBLjYat9Xpn5jJv95IZv09URi6THFSxjx7vO8Sf9+faFDNSmlcymfnary/S3I6x6cmOsWPNJz2xux9vW6+/vXusQkzxYdebX7MFrh/2AJdTEt0GImzZvJrVVPVPk8bSMN3VAGcZ4aZvDDVVtu5Fd/3f2xlPb1ivhe71Dl2qb/dsceVNyFOed6rGTZes+Z41K+6/ptxjCOqDE4b8ajv4c2ayw7X+xcqvbjez5BlY1Pn+0XtcyLl8yklHlpdudw//UbQdnv/HpvJI0l12F7kHCseGSlxmnwdb6n97I3nNc1XYZGG8dWUcmGxQzkXIp81nV5d82NT5ZWe0qNobRHf+F6TUn4nHVL7nM0Jyxb1ALA45/OQcR2ynaBHN5X9IfeECTdivCv1XYhjVG2DhExLTZYlTbfxfOqGJp7b2mh7jHI9HqLsCJGGm3yu8onXquVTyLZ5mXtbJay+6e6hOu8Mz2to4175nDNEuRQiTzZRdtRxv9vMX4NSBo0k/auIJIL3pj/65pP9f6loZQ6ePRmdVG3Rc/jlrcatRwQkRx0vN/6jRZepONuYsc82U7yKrs6k8uPDOpsp9WiJFSb84pJxB/jclAeLd+p8hzMKhy0132fJuMnO8bY7xY3NDxdt3nhgvn798VWAgvuFerCTAu1R4pj6AeyoDdN4Tto7WXMaHlPHuVhwbdtVOSOdAzJidmbAfG/M5F+EL9mH2IcZlVlVN03+InTxXGM3beWbtNO4var2RVVudZUdrvcvVHpxvZ8hy8Ymz6ffslqR8vmqgvtapRPO5f7Fr+t9tnnuSkqjeEMi76TZXRAH8aiI057XpfNIXjmR9yNDiHzWdPopU562UV4ddLxnVeNbj5qc59CGzWqLLFJtmZ8cwvtbx9oJi43fHOHjJtwc412o70Ll5SptkJBpqcmypOk2nm/dUPdzWxttj1Gvx33LjlBpuKnnKt94rVI+hWybl1ElrL7xM0XVp888w9/GvfI5Z6hyyTdPNlV2hL7fbeevQSmDgpCOmFmBtro7oeclGssbzWA5rML+Xc5+eqTOuZQGiO+k8/GvdnkLARwzxfN5bTeTf72SjD8nozM65LzeMv9t1q9NZ032yJdxez1TGrjXyc7xB4lCowvktZYziTx1wuN4uuKTeXPvpaTVk4mH3bRO3ws5Dxih07BuhG8vuL5zdj8ZGXO5xMO6a76Pxb+GP7eVT8j58PeZ4nn488xVD9mPCx6U8l6ZClV2uN6/UOnF9X6GLBubPJ9evyMtDo47PLSW4Xr/rqs0t9ukv/VzpuBY81TaTZu/MJ7K4G9TPO9zET2H9B6HjrCPNeWzptNPmfK0ifIqeS9W1lyu3Tf5U4foB4O8tshDdZyssui4qWdxyhDtBP323mdT/ofdV4nzzWsp/YRIFyHzcpU2SMi01GRZ0mQbL0TdUPdzWxttj1Gux0PUPSHScFPPVSHitUr5FLJtXkbZsIaIn/UmzI/Zbdwr33OGKJd882STzwAh73fb+WuQyqAgbhm3SeJdtuumXvsTDccxM1h052jeHGwrEg9PCwKGQc/duMMhrHdy9ol/uZFfkuRV8bT5k+KRP6Fe9Y1HJmT9WrQkkSY3qO+9N/3XTpqgO8dDvwYWkn716IXHcfQcmZdN+uvP90z/19OHGWn7tekv/Fd3GtavbBcVtPFIvysm+9dqn3wf03OShZyDXjph3tjjPqp4jIuOcb/I5I9+C1V2uNy/kOnF9X6GLBubPN9rda609POPqpeWBkiTLvdPyu4PKu89zOhQfK7C9k1BB+mBlDTy2cZfiPo27tj7L6edol8r/LumfNZ0+ilTnjZRXhl1jHc1l2vTTX900OWMdKwXMcqqQ4pGzCQ7map0PNfdTrim9n1Q8jzJ0eZPW0w/IdJFyLxctg0SOi01VZY03cYLUTfU+dzWVttjVOvxEGVHqDTc1HNViHgtWz6FbpuXUTasIeJH/7DlM3CgjXvle07fcilEnmzyGSDk/W47fw1SGRTEIHWM61/kb5rBoiemd1m0TP9q/sSEG40/oRreWQ/segGEvI7cl+qh/veMfeIJ/UPN6x0vvrrJsfF42/5trQmziFPZxtVdM3lBglUdTZ9PTf5I0TIPkZ9N+g8QU0x/RKqkv30p++gfNi42kIYfOObJuWbyFE7La8r3xkz+ZX1zwHusK8nDFb4/T3X8vC1IJ9sKyupQZYfL/QuZXlzvZ6jra/p8x0z2iA398Ls3UJp0uX+rEx1GKwo6lW6kfD5fpd2P6oF7rW0MSrkkc/dPC3BNen7xvNfn9XzU4zXls6bTzwMTbmFW3/LK2HK6aOqBUPGtp6NIW/zokJn8w9OxgvLqQ04npa5LH5jmuLQT4kEIVQcDHE88V/zQUvoJkS5C5uUqbZCQaanJsqTJNl7IuqGu57Y2yvJRrsdD1D2h0nATz1Uh4tWnfAqRz8soG9ZQ6U7/YDzHo33Z9L0KcU7fcsk3Tzb5DBDyfnchfw1KGTRy9Bxmab8mdJ1+BeSs4/X+ob5zNUAY9IP45Zz9TpmvR1wnLVT7yENQ2iiBb2vo4Dtril+n2pl4sFqgOnWWNHS/paC4nYijtAU5u0I36KtONaNff04bTbrJFC+soRcm21ZzGtbzf50vuDb9itedGvN98uHgeE2V9IYK39e/fhdNo3HaZM/rG6rscLl/IdOL6/0MWTY2fT4Rv+4mDSCZv05GNh9RjZ5dActIl/x3xBR3NB8w+Yse6mPIa9y/2vJK/i1TW80OmM/0KM28H3B1Wbe/hnzWdPopU542UV7lxXEd5Zoe7TIv5aHgpenPjxm/TpxXXuWtR7HVtPMWmks7YW2i/bWqZJnwOvEAOHWA67uQeblsGyR0WmqqLGm6jReybqjjua3NtsCo1uO+ZUfINNzEc1WIePUpn0K0zcsoG9ZQ6e4/4/+mRhv3yvecIcol3zzZ5DNAyPvdhfw1KGXQyNmQaGwvGbDw3zDFCy6lFSafK3zPpeG9M2Mf+VUqft0tbw5M3Uj7peDBIuS83s9N8XQo0jh9o8L3s81crxq618lOcemUl1/3kgtydkl8Pz9W/P4Sh0L7Z7XP1ox97hWkmZBpeLNxn6NVLwa2seZ8f1dVqPcD3mPd4VCls0F36uwo2HdCxf/smsoOl/sXMr243s+QZWPT54v9YMuCV/Y7L2xczg2YHl3zny5LFxakzY8ZaVun3dP23FNrKkvHjdt0b/Hcv5L2ZtSQz5pOP2XK0ybKK2ProqI2Y6j4fpPzEPTQPjz8T93ztLRxtqBjKFlPlu14bqKdoEd8/6/k8Q+bcItudqG+C5mXy7ZBQqelpsqSptt4oeuG0M9tbbcFRrEe9y07QqXhpp6rQsRr2fIpdNu8zrCGiJ+Fjh2VTYSl6esPUS6FrM/rfgYIeb/bzl+DVAaNHH2TXw1Y2PVrBmUL9/Om+lyNaR1ueb/6iCtqnz8cM+migofSUPN6xyNpXaZD0a/9x52M5xu613p6Ij3it8ud4/Gvdfcqfv+wQyH8p/38dcbnU9UDxc0G0nBcmH9OdEylidPQm5rzvaQX+aX0NxW2UI1B/cZNFe8c4j5O53kjm0KVHS73L2R6cb2foa6v6fMZ21kX1znrai5zXO6fflPsnkM8jTuk3bobW3EHad7Ucno+2lM15bOm00+Z8rSJ8kpf/z81l2vLcx6CpG6UV0f1SOqstPHQISwrE22brrUT7hu3kcpp7Ts9BcuvQ1DfhcrLVdogIdNSk2VJ0228OuqGkM9tbbUFRrke9y07QqXhpp6rQsRr2fIpZD6vO6wh4meXKV44t6mwNH39IcqlkPV5Ex2uoe532/lrkMqgkfPMuM3b2UV67sC7GfvIw1TaHIB6VduPnuHQCS9ttNJWlcBlO+NwrKzXJmaqgux79XefuWkPOjxgxPR8RSFHsRU1XnWn+LGMByDdOb6yI2n0lmcBfsfkj/SY7ZCudD7RUyXtrykN/1GQhtM6sc4GzvfaRvsQJdel5xnfklLJVPHBs2Hx2bjNQx9PKSDpfFaNZYfL/QuZXlzvZ6jra/p8xkxe+HVmzWWOy/1bZ4qnT9Mj1vTcdt9npN066YUDf3Aob9PySKh81nT6cS1Pmyqv9PXrzurpNcT3oYyHB3k9eMKeU4+k/l7F7Y8Z15wVlsemWsdzE+2EqYn43Od4XIlPvTDp9Q6knxDpIlRertIGCZmWmixLmm7j+dQNTTy3tdUWGOV63LfsCJWGm3qu8o3XKuVTyHxed1hDpLsLprhzuImwtHH9IcqlkPV5E0Ld77bz16CUQSNHTzofanXXJv1m0hcN0Jn+ukl/PW7MTF680UfeL25SMMnCSj+nxLNkhimJh714n6MZ59JzUcavMMsobp/5aWUEzPsS++tXMz6Zen+FmpI439GcfZvsHJ9qihfTXGb8pu3QIz2y5lTU876vc6hI4lctDyTiMlQa1g/wujBPW9RD/2K6PnC+j8kPOc9M/xXq6Sp8p9V+koeqzrP31LhNRfWT6S2UVOVhYakKd1p5FqrscL1/odKL6/0MWTY2fT5jGz/xvi9tw2V2TeWSy/3Ti4HOyzjW2ZQG6KFEA1s3EvNGM8/xrKP0K6NZ5bpe4X1bTfms6fRTpjxtqrw6Z9I7qy+ZyQshhYhvXffPVe3WV6a/SNKtlOu5lXhoKhoVdcQ+XKYtgrumA+2EbYm2ussDoawBM2GKF90exPouVF6u0gYJmZaaLEuabuP51A1NPLe11RYY5Xrct+wIkYabfK7yjdfQ5VPZtnkZVcIaIt3FZe0bz7KgjXvlc85Q5ZJvnmyq7Ah9v9vMX4NUBiVJH8odW/+eNkPoYKKxPW/Awq9Hu8ejnU+ayR38z0z2CuHxd31ffXuXE4cy/9tWM3keuPk2Y8zMyaRZK+PqV2Kn20a4zwNPXLiWWfhQz0t/t8b7W6ZTXD8M1d05vt02WuPVfKdnFDIvE52yZemFF/Zk7HPF5M+tKp6byQt7ScU4XlMa3mK+HpF9KqNCjX8xfe/QeeCa7/faimar7XCYSEkDj0x/Fe8ZtpPyrEd60CMWT2TsIw8wWVMO3TX5C69J3MQj0A45VPA+ZYfr/QuVXlzL8ZBlY9Pni4//JWV7YMK+ceN6/+J56Z47PsR+Y6/vSmKfa6Z4RftVNv36tC/0/OJZnYDxK5HHa8xnTaefMuVpU+XVREreP2C+ngMxRHzrDtCZ9rql3N6REY/TbBo9mFNeLU58tsPGqe7MXGA/+64gLTTVTtAPQJ8cOtV+UvEi174vYBnThfouVF6u0gYJmZaaLEuabuP51A1NPLe11RYY5Xrct+wIkYabfK7yjVff8sm3bV5GlbD6xo9eoNb3La827pXPOUOVS755sqmyI/T9bjN/DVIZlHQo8Qy72gyRFaoDMd5OluygatvnxAPRyZRE8dEmrPmJv+tXs9d7huOqmTwqRxLoQps5flHh0A2whTmZNO+XsDeJe/bQpL9y6GKhesh9b9OEq5cFGS1Ep7heFOdIie/W3Tl+NHEPXtuKY7PdJKz/2IbsNI/z6Pn/5xakh6s5x/mUCO+1lIfJUGn4ROKB8KBJ/1XRZd7DKvn+v8S17s2o5PU+fxi/kRLT1MOHhO1HezwpS9fah/hjOd/Xvwxvy+kUOe5QwfuWHa73L1R6cS3HQ5aNTZ8vLjPkPsoItX9TOsivBCqbXO6fznvnS5Qbd8zXbwctVnnuk200xR2AMvrkrH14n+N5XfE5/s2ox/422dNshcxnTacf1/zYZHn1KfGwJT8s/lBTfL9LySt7cx7+suoTPefjDRsHc2wd/czG+8fEde22+7bdTliYEg/fqbb6mN1nuy1fdF45FSDvdbG+C3GMqm2QkGmpybKk6TaeT93QxHNbW22BUa7HfcuOEGm4yecqn3itWj6FbJuXeV6vElbfdLfZoYOxibC0cf2hyiXfPNlU2RH6freZvwalDHLpGK97zazG/GPSR6/FEXd0QK4jmemfmMmjcqaqa3ph+r9szFaFyvEA4ViRkkCTc7bftIWOhGNHQSa9lHOuHfYhSRqN5zw6Xn/LuP//OnaQHzbu85JXsdL0R4v9VLGSizvHQ7/uIfdKXpWZUAXgB1u5XLEFdohF0v40+fOH6VWND+Qc56TKAwdqTMPJh8Z4QaC0Tmf9i+mugPn+R3tP3uRUnDNt3Mr1/h7oXk23DzMT9rgST69sPlvm8P3LqvPkW3V/r9tKbZdjBe9bdrjev1DpxaUcD102Nn2+XxP5bsym/zuJcBwLkA5d7p/Oe9sLHs4/qg69rB/NF9l4eqvq21c2LBsCXJNeQE/SU7xy/FzbufjOtmk215zP2kg/rvmxyfLqjE0Xsj1Q96OO+P7extFH+4C2ImMf+fx/tnOyTHkl1zwv5WEm7kDy6dzybScstQ9FH3Pa63F+kx8Hntt4/dnmuzoHubRZ34U6RtU2SMi01GRZ0nQbr2rd0NRzWxttgVGux0OUHSHScJPPVT7xGrp8qtI2d+XzPOeT7o6qdmGIjtem71XVc4Yul3zr86bKjpD3u838NShlUFZauW+P8atB53xnM/17m+lnpCTgn9W/b9oC4oNtaGwKGJYN9oFHGiAyamT3kMe9LGT0suZzSJwe9Pi+dI7/QjZpNA1vtIXvO9uB8k0L+X5Q7bUdTXEZ9ad9kJnVYBjK3L9QZV7T97PJ8+23jZcsq9XD+euG79+g+FE1En+yjbIP9hpv2zie2mA+azL9DMP97EK5Jtbbc8c/nMoP5vr11mM2fNLBfNhgENJFW2krVFpquu4bhDZek89tXW1LDmM9zrM2cRTaddP/4QjDryv3mzIIAACgpAmHh+1VJn/+7FEXz5EnIzCmEB0AAAAjS958iN8q30V0cL8BAADQXZ8d95MG30uiKzNu4rUAAAAAMLrW2XahTCMxRnRwv4FBJAupyCIhMhekjI6TieunEy0AgCEk9dyCgn3m2Qbfz0TXV741/WlUThEdAAAAI0MW/JM3B/Xbl/E8/DuJHu43MIhkYngZESdz8cjr0HNM8YqrAAAMKpkP+3zO51IX3jK9hVBmEl2pDeS4Y3wL0QEAADAy4rcG4wXWZf0weRvzGlHD/QYG0VnTW0hknvrbZsO8qgCA4bXW9FbvltEOa0x/jmxZHG6P6S3cIiuTzyeqUt02/Y7xaUQHAADAyHhs24Czo22Z6U2nIQswsigt9xsYOD/YBL418Xd5vVxGi+8ligAAQ2p5tF2Otn9M74dg2V5H23i07SB6MsmipJ9t+0F+XGDaNQAAgNEhA0ce2rbz82g7TJRwv4FBNDfa3tsEDgAAUOSE6U0xo7cbpje1yhSiBwAAAAAwCE6a3mivA0QFAAAAAAAAAGAUyNyp0jG+mKgAAAAAAAAAAIwCmR9IOsbHiAoAAAAAAAAAwCiQBbO+EA0AAAAAAAAAgFERT6WyMuWzM6a38iwAAAAAAAAAAENjv+l1jD+Mtnn2b6ui7ZpJ7ywHAAAAAAAAAGDgHYy2l9H2OdreRNuv0TaH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Gzaxo2xZtS4gKgHyPgTUj2jZH2xqiApQvyDDdbpRhw1duku8AAAAGzLxoOx9tb6PtY7TdtX8LbSzaVkXbrmi7EG37RzzeF0fb5Wi7HW3vou2L3baQJAHyPQbKkWh7mLinV4gW2lGUL4jMjbad0fZLtF2Ntr/tfVk54mXYsJSb5DsAAIABtjba/ou2G7bhPsc25h4GPo80GB+pxqJs24n+/zM/2t7bOPkUbVM6EKaHNiz6fr1y+N522ynwJbF95n532tRoexBtb6JtxRCej3yPJsiPvzdVuXeS9E87ivIFNl1IJ+khVT68G+AybNDPOWz5jjoFAACgoqW2Yf5UNd622wbdh5rOecP0O0pncAv+v7ghfb9DYZppeqNfdAe36+iXH9V3ZHTULG5xp+1S9+veEJ6PfI+mXFZpeyPpn3YU5QsSPtv7Mj7AZdgwnHOY8h11CgAAQAUyQuMv24har/4uI52eRduxms47Yc/5hFvw/y1SDdpjHQubzH+pR47fcfzeVLu/jKKbxi3uvD3qHr8YwvOR79GU56Y/WnCM9E87ivIFymJ1X7o6naBLGTYM5xymfEedAgDAiJlKFATxQwsNqLmq4XaadPv/7VPxsrpj4db3LN4WOnxvqd33AlltIMo76ciRH61khOOOITwf+R5Nl5f3hjj90w5rrx1F+TLYdqv7smiAy7BBP+ew5btRaVMBAIDIwWg7TjQE8co23H5u8Jx7zWguSFOUbsdNN167zmrkywie56bcjxpxh8FmshrlHfdv4PI9qvnODP8oXcqldttRlC+DLb4vf1OGDWS5Sb4DAACt2mQY+RLKetUIXd/CA8EoLQTlkm7/M92db/Ka6Y3gOajSzH8O9++mGfxXYinvMKr5Hn51nGxrKZdoR1G+IOGtvS+XKcMGrtwk3wEAgFbJq4fSySa/wNPR5u+iaX4uPznPqC0E5ZJul5nuzjc5ZsP+k+ktlKrnGt+X870pdt+bZDXKO+7fwOV7VPfG9EcLjo1guqYdRfmCbEvVfdlJGTZQ5Sb5DgA6TArmdab3So8sZDc3Y7810XbLbqtbDOuqaDsabY+i7WTGfkui7XW0HWohjDJv7nnT+zX/Y7Q9tPG7wPQ6eGTV+axRIStsJXjF9OYa1JWmjLT81/QWrRsriCNZPOOaPZdUwI+N3xx0dcS7Tzjnmd4rp89UAyMvXUqavqQaGldLXPf30fbAnkPu5x8ODVGf+zjf9EaAvLfnvG16rwfOtOlqduD8VOX64u++s/H5sMH8tVbdx+MlrtM1rUk8b422E9F23aYbbVu0/Wnj6rljWfhttJ2Ltqc2nuX88vrrrwXpvUy6/cFkzze53577ky3jlzdcJsYj4lba/7+gwpq3eGo8quZAC+V42TImRN4Klfaqlnc+dVfy2uc1lLeaPl/VvFxG2/m+jjZEV/JYF+r42FTbVnpkz/vWlnVLSubdpvNb1XLCpx1WNj3Sjhqt8kUW5pZp9Y7Z4z5IaTfet/fmZbRtyHjG1fvUnR980qq+L7Ps32QgweaMbUpN9yNUGVZGyHKziXpuENvzaXXKIOexkG23ptMNgIYsth0U/6gCOG+uskspFXGTVtrwPlbhuJ6x737Tztxr+2yhLQ2bpfZvS+2D31GTPSpkmb2Wl+ra9CjJ82byonVbM84vFZHMVSi/mu8w/Q7tL7ah3pV49wnnMRvHZ1UcL1RhSy4WIpXwZ/P1wn/xljV3sVTYE7bhsUbdy/gepc2P7Hsf55v+65Hx/HgLbAX8xV53KFWu72pOPOqtznlDT6jzrHPYv0xae2LjWF/L7pz798V2KGSRB5obdr+3tjEVL7azJeVYuz3SbZxGXqm/zbLHSX73z4bLxdO2o0iXKTo8KzO+d8Z+vrjh8JYtY0LkrVBpr2p5V7XuWmAf4n8xvVd+J+z5f6rp+po+X4i8XEbb+b6ONkRX8lgX6nh97le2rbTdxvNCG56T6vsHOpL+fcuJquVSlfRIO2q0ypcj0fZXIiy/qM8PpoT1VUobJbnPRI35wTetxp8/U3+LO8bjZ3Vpc/1oem/p1XE/qpZhvvktxDldr1vanqei7Xdbzku+fm87ub+x5e5j1dEq6fD7Dua7PC51yiDnsZBtt6baRwBaNEsVCFlzlU03/dffn3YgzE9tWP6X8flSVVE1JS6g0+YD227DKp/fzTnGdHUvjqiOwEdm8qJ1OzMeNL/Yijs56j/Uw0CIeK8aThk98cAee1Pis1Wm+Medo2qfuQXX+aNtGNy3jR9thzrOpsD38bL6TI/wGLONgIlAadX3+sSvDg//dXio0knRq5JV0tqY6f8I9Nn0fwS8aBvG821D8ktBep2uGpLvVYMuGYYvdj/jmW7j6WUuqcagpJff7L9nquM0WS4aG47xlI6bODwXMr73zN67pviWMb55K1TaK1ve+dRdc+217Ex0xH1b0/U1fb6QeblKe6LJfN9EG6LtPNZ2HR8fP16IODkadHciXS/sQPoP2cYtUy5VTY+0o0azfLmowrJBddjJc4u84TFHfa4XNBy3nVrL7DU1mR+qpNV4ajr5zrmUz+VHr3um+K0In/vhU4ZVFeqcVa5bpx1JK9Jhftvm2TGbD26Z4o75Lrbny9Qpg5bHQrbdmmgfAeiANapg2JWxzyG1z9kOhPknFZ7pGftIQf+uofDstWF5kdJAFhuN20rZM8zkhUO22spWyGti/9iHyuQ1x7+Uy/UmX+eJ56J704F4rxrOGabfKZ8235p+7ezfjHPfUZVaniN2v9cm/c2IqSZ9pFiI+/hBfS/Z6SsNresB7mGI6xMP1X4zGspnM0x/1EXRvNM+eeKJmTwCQOLs98SDSdFUIL+ofU6kfD7FsWHrkm71COzttgx6bMultPO9aLCsnmfP+V3i7/sT1z8rpbGe9eBXV9ryLWNC5K0Qaa9MeReq7jKmPyXAfzn7hLq+Js8XKi+X0XS+b6IN0ZU81mYdv0U9RKe9CaNHsL3sUH4LVU64lks+6ZF21GiWL+Nm8vzS2226j/PgtETnprHPs5cy7tvTBvJDlbSqn9m3ppShLs/oPvcjZBnmKtQ5q173fHV8+THrakrZvtgh7XS9PV9UpwxaHgvVdmuqjwVAB+hfMOdl7KNHwGzpQJg3m+JXMKXQvtZAWJaZ/mj6jRn7bDNuq85vVwW03Av5BXNmwfl3q2P/kPJ5/Avv6Zbj3SecN03+YovxPGM3TfpK5GPqHl3Mub6dxu1V7i+qkgx1H42Z/Gv9qsRnMo/cBc/7F+r6pDERd1A/azDf6/AfrClP6A4P+SFone3g0KN5VhQc35jJU1StSPl8lUM8u6bb+DXGzzadXUnpeNqgznepwXsWd4DPTek4eKfCdDijUdxUfeNbxoTIW6HSnmu6CVl36fk9xx06E32ur+nzhcjLZTSd75tqQ3Qhj7VZxy9SZd5PDnXcbx1J/6HKCdd07ZseaUeNZvnywvR/iJC89shM/rFBd57Kc++elLyj0/HJBurNKmn1qLovU9XfpeNvn0M8+dyPkGWYq1Dn9Lluffy8sj6vk7Xr7XmXOmXQ8liItluTfSzAUJNf0GYF2qbXGM54zqpXDoXPJ5O/iEdT9PQv32fsszGls6UO8YicvIVzjhm3VefP2f3kV+XLNu7zzFMNhrT5IePXOf82YeaFrxrvPuHcZ4rnIi6iGxHbM/aZq8L4uOChoug1sLL3MXZdHftcynl9FvcIeX3rAzd8XV1ySAu+eWK7mTwSUB5Y5yT22av2yZr/+pPJHgkkjjs0bF3SrU43j20jLm2U9RnHY4Umc/tljQo5a7JH+Yw3WN/4ljGh8laotOeabkLWXYfVOb8r6Ez0vb6mzxciL4eur0Ll+6baEF3IY23X8Q9VWzsrL+m0tK0j6T9UOeGSrkOkR9pRo1e+zEg8m9xLuc8nE3lL0nNyJKpeGHxVA/VmlbR6z+4fL374jQ33Rod48r0fIcswVyHO6Xvd+tljT05Y8/J819vzRXXKIOYx37Zb030swFDT8035btdrCqN0uMcjFi5nNO70ggv3OxS/8S/tWaM/bpr6F23bY9xGjjxQD1F54pH5VxzjWlfWB1LCJvdWfuFd0HK8Vw2ndIq9sd975BFmvWBjVuV10fFeLjLFvzCXvY8xPXrrU+D7FvL6Dpt2OlnfmOJRmb55Io4n2Udel0yb9zN+nTDvdcjXKhwmJV3/o+7zUo90q+ebvGIbklNy0uQnk/5aYh3iETJZIymWJOq5Dep7701/aoI6hShjQuWtUGnPJd2ErrsemOK5M0NdX9PnC5GXQ9dXofJ9E22IruSxNuv4olFnyU6RzwXldFPpP2Q54ZKuQ6RH2lGjVb7oDqr4WXZvyj5xh/Izez0Lcsr6tw3Vm2XT6hTV2Sf3cb7tRNznGE8+9yN0GWYaLDd90+Er059iJKsTVk8R8vcAtueL6pRBzGO+bbc2+liAoTUIHeP69aC0RYIOJQqWYx2K3+c5cSONjSZWCJ5QDd+synKBY/zNVftJYb284NzzTf9HjY+qclxrKwop6GU17Wktx7tPOHUF6TP6P65AsxbXmKfC+Nbkj/DQb1DcDHAfk/RIAGnwhnhbJOT1iWtqnzkN5fflpvg1vxB54qVq2P6esU+84Eve/NfHTPZIPN1A3uuRbsXqxAP4ioKH9BsNltGbTPHiY7oxflvdr6LpckLxLWNC5q1Qac8l3YSsu/SCS381kLeaPl+IvByyvgqV75tqQ3Qhj7Vdx8f57UNOR4bu9HrQkfQfspwoStch0yPtqNEpX0T8g8Vnk/6Dus5bcj1pHcn6h/qLDeSHKml1k5m83td/xq0DPsT9CFmGlX3G9jmn73Xr+cXzpmFaU/CM0uX2vEudMoh5zKft1lYfC4AW6V/D5qUUYC9Nf17I+HXMrojDlfaqjXTOrqz5/LoSvJyz3ynz9YjINPqVVpdGzhG1v7xyJQuCvLL/lrm9Znck3n3Cec0x7vLoeRzPZ+yjR+4UvQp/2uTPc132PiaN2XiMj3E1wD0LeX1GNcZfNpjf9QLA+2vKEwvV92XEctqojm9N8Tz7sfiVQWlEylyBU1UYpdG3yzPdJq85q9F+wBQvsFyHs6b4VWL94+wX2+CNG6xLGgijbxkTKm+FSnsu6SZ03bXPFC/OHTJvNX0+37wcur4Kle+bakN0IY+1WccXdZjEtjo+7DeV/kOWEy7pOmR6pB01OuWLMf0RvbKljfzUHcpPHNqY2xqoN6ukVb2YoDyD3Vf/XzRFkM/9CF2GmQbLTd90qEetb6r4jNL19rxLnTKoeaxq262tPhYALXqT0zB7aAu6eETJh4IOjqZdMemrJ0sj9GQD59cN350Z+8w1/deiiubLHVfHc5krTv9gcdo+2EztYLz7hFO/rVD12jab4vnudBh3FBxvQt3P2QHuY9ZD7WcTbsHbkNe30LHhEtoddd4lNeUJ3Tj8peDh2HX+a3n986NtUMl3XtiwzQ2QbsVttd/Cgnj52FAZEXtuiqdDGVP1kGw/24bnq4bC6FvGhMpbodKeS7oJXXfdcCirQuatps/nm5dD11eh8n1TbYgu5LE26/izjh0Z90zx3KtNpv+Q5UTZdliI9Eg7ajTKFz0KNeuHqp/VPlsL8l8T+aFqWv1TddRNMZPfTDhdIv2WvR+hy7Amz+mbDsdVOs/rA3mo+kpmDFh7vqhOGfQ8VqXt1lYfC4CWLM9pmEmDWV5zWWvqn86lqguqEtLX9MA004F/1+T/eiquqH2KpnaJR4+8cTz/O+PfadxEvPuEUy+cUVVcWX9OaaykhXGpY545G+g+ZjmvzuX7SmLI69tlihf9Ck2/ovdPjXlCd3hkjb6JO+hdOnzje7iupnSrV7m/5xB34w2WE/Hrni7ToehXGuP8c76hcPqWMaHyVqi055JuQtZdOn3lPaSEur6mzxciL3c13zfVhuhCHmuzjn/ocO6ViTKwC+k/ZDlRth0WKj3Sjhr+8uWwQ2da3KH8OuPzqabfMX2zoWe+smlVrwl2XN2reJ7k9yZ/Ghaf+xGyDGv6nL7p8I1DH4ieK/7UgLXnXeqUQc1jPm23tvpYALTkUEZBJ69XTtgKVq/Y+739XF5F+bED4T+aeNiabQvmpubq04VmWofwVlVRyHbGsVI963j+z8a/07iJePcJ54cA1xi/ovjEMS7zflSJpx6S+SVnBbqP8qNU2tx5603+CudlhLo+ccG4v7oZih4VcznxoBAyT7wrSCszVQPye/X3tPnpflVhmVlTul1nsheGiemRKnrOv+9rvmcHHToQYvMT965oVE1IvmVMqLwVKu25pJuQdZfOm3cbyFtNny9EXu5qvm+qDdGFPNZmHf/B4dyPjdu0AU2m/5DlRNl2WFm0o0a3fLlj8kfQznZIo9syrnl/Dfmhalrdrj5fn/FMllzDYVENz2K+ZVjT5/S57sXGbfHPWwV5vsvteZc6ZdDyWIi2W1t9LABaol8TiV8nkf/KqybLE4W9nr7gVkFD7jtbOUgBd7zG8O9JFHhS8axpMP7yRkFJeJ6aya8WxavOS6WS/EX2cEaDx6UTT7YZOftJh/WuFuPdJ5xPTfH0GeIn01u0JEn/Qn0mEd9lH9yXqmNlveZY5T5ezzjemDrWhwY6Jlyuz9iGXYgR8WWcM+k/4l0yk3+Q8Ulrer7VoxnfO5OSHk9k5K+Pat+XtvHnOieda7rVC8vMyzjW2ZQH8EOm/o5xGe3zvmJ99Mk0N0LDt4wJkbdCpT3XdBOy7vot46F8b015q+nz+eblMprO9021IbqQx9qs44tGzB9R9WpyIbA1Lab/UOWEa7r2SY+0o0azfNGjXbPm5tbrmGSNGtU/VMRTWBxI5J9Q+aFqWv1NtY/GEud+r9JTPGBEOmjHA92PkGWYabjc9LluPSVV1rplO0z+gI6ut+eL6pRBzGMh2m6hyy/Jl3ds3j5tAHTOh0QHpzyQ/G0mz533Xu0jK+/KKyx5r8aPJY5b9CurD/0q4mPT7KJyyUIzWYnJPGFbzeT5wubbgjvtV8v419j3xn0amGsme5RAbJWNm3ktxrtPOPUbCycyviuNiaxpF7aYr+dNO5Xy8K1f35qSka7jkQmHcq61yn18Znodv2niMN3yvGehrk8vINPktBwTKXntgPl6HjuftKY7PJZnfFeXh9NtwzxrZfWTiXJQvyJbNBraNd3G8/U9d+yU+saG+UrN9yvumCmz+OwG4zYSMjTfMiZE3gqV9lzTTci665n5+tXXk+qBJXTeavp8vnm5jKbzfVNtiC7ksTbreJ3fFqd0qpxKdPAssJ99lxKWJtN/qHLCNV37pEfaUaNZvugF//Zk7BNPvZC3TtbzxL09kXJvQuWHqmk1DuPtlM/0dHSXbUfhDTP5jT2f+xGyDDMNl5s+163nF08j54yn1jo+oO35ojplEPNYiLZb6PLrUCIMq+mGBLrlXUphsTen8ezSiNMNvlCN0Sz6F8pDLcTfVXX+i/baF9pCO17s6GOiwlmYEWdV5gxbrCrkTzYO4pECMgLorK1o57Qc7z7hnKYaApKufrTxJRXvWvugkrfy+YlEo0l+1DldcE1pleWFgoaPz338aBsT81PirezINJd7VvX6xGaHBlIdPiUe4uVX/x8Cp7W4wyNvBNebRNn20KS/EiuO2niV0Rj/ppS1VzzTrU5v5x3jLu6srnM0tpRxE6rzaEWJ774saITWwbeMCZG3QqU91/IuVN1lEvX9NPsgMl5j3mr6fL55uYym831TbYgu5LE263g9J+oNGx9zbOfIM5vuPibquN123zbTf6hywrVc8kmPtKNGs3zRi/XNLUjrV0tczzXz9Y8fofJDlbQ6V332U0YZ+zJxDccD3o+QZVjT5abPdcff+zejrfu3/fxYh/JdWUV1yiDmsRBtt9DlV7JjfJ0B0Cny6s07W8jczejA+N5+/j9bGbms/vtTouC6U1P440bqby3F34qUgv6LLYRjN22lIysgZ61ir3+NLTvqXV6lkukk3qrC+5Ut7Dd0KN59wjndNiwm7Pc+2+/K+ZeVaFjFC5pkpeHLpr9wyLeq8rtuK8eie1PlPk5V8SFpJP4FebZ6uA01HZHv9cWNjLhzY06Dee2MLVNkk1/6NwZOa7pReinn2DtsmSkPNedsIzKNzGun59Abs+njTiI9HvNItzq9bS9olH+09/2YqXdh4t9M+uiMf41bB/lh4z4veUg+ZYxv3gqZ9lzLu1B1V1oH2xMzee7/0Hmr6fP55uWqHQFN5fum2hBt5rE26/i8/CbXPy/lYT9uN3/TcvoPVU6UaYdVSY+0o0a3fPnT5M/dvMQUz9tsbGdgnH4O1PjMVzWtfmeKR5pKu+m5vS8nAt+PkGVYG+VmlevWi+h+Vs8d0jl8xJafsvDp5g7muzKK6pRBy2Mh224hyy+J0/v2GL/SBQmMpoumvtf2pYAbb/n6pGB8aisq+QV79wjc0y7Eu6uNpj/f/RmHRpq8MfHAPix+sA0CqTRn1RQ+aQT8rP59U537no3rkHyv77rJXzEdvdHsJ3M+X60aoq8DpdthIenw5YCGvemywzfdhKq7vrPne2872GbUfI1Nni9EXq6zvho1IfJYW/l0vT3XR5tmZBSefv37mA2PdGwd7lB+C1FO1J2uaUdRvgzKM1/TabWLZVjXzxn70UwepX/fnkvyz23bPpg6BPmu6TqliTqn6bYbADiRuZd4XQQYfHr9gF1ER6YJh4blKpM/byEA8jIA2lEAmhfPMS2jk6cQHbTdAMCHzKN1nWgAhsI624h4YeqdjmPQfXbcTx6OXxJdAHkZAO0oAJ0R/4D1B1FB2w0AfMjrTbKYz3SiAhg4skiIjJbQv7jH8+TtJHpyyeiDBQX7zLNx+TPRBZCXAdCOAtAJ35r+NCqniA7abgBQlbyeIgtETCUqgIEUj5SIF5WR1bk/24c85JN5CPNWlZdXMm+Z3gIuM4kugLwMgHYUgE44ZPod41uIDtpuAABgND22DcLZ0bbM9F77lYWBWKyp2FrTW3VcRoatMf25CWVhrj2mt5iMrO4+n6gCyMsAaEcB6Izbpt8xPo3ooO0GAABGkzQWZCokeR2tjtXeh93yaLscbf/YOJRNVj4fj7YdRA9AXgZAOwpAp8hb7/Jmh3SKS+cqU8LSdgMAAAAAAACAoSXTwN5KbDdMb2qVKUQ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asaNsWbUuICgAAAAAAAADAMFocbZej7Xa0vYu2L3bbQtQAAAAAAAAAQLseRttH0++4TW6fou2k2n9nzv7vo21VzeGdGm0Pou1NtK0YgPidb+MljsspJDm0ZNDyzrBcz7DFO7i3AAAAAAAMjbFoO2wmd3JL5/d+k92Re1Tt+znajtjj1G2XOu+9AYnfuGP8PkkNLRrEvDMM1zNs8Q7uLQAAAAAAQ2WGmdwxfiRnX+kAf2D3exltKxsM5x4VxhcDEK+LVHiPkczQokHLO8NyPcMW7+DeAgAAAAAwVLaYyR3jszP2+ybabth9rkTb9IbDOSfaJqLtQ7Tt6EjcTc35bJ+K09UkM7SorbwzdYTKgkEO5zCbyr0FAAAAAABZzpl+B+6TnE6AR7YTYB9R9n8ORtvxnM/HbZx+IKpA/gBIgwAAAAAAoFvkNfC4Y/yXlM83RtvbaPsr2pYSXf9nkykeCf6f3Wec6AL5AyANAgAAAACA7lhsJk+jskF9JlOn/Gr/fsH+P4zZHW2fTG8keNaio8tUnO4nykD+AEiDAAAAAACgO34w/Q5c3YmwItqeR9u7aNvZofBK+OblfD4/2i5H23t7Pbej7btomxlt5032/Oku5kbbJRVfVx3jdVHiM+kof2p6HTcydc3yEtcuC75ds/dFvv845fi+JH5/jrZnpt+5dMu4j7xcaONa3jL4GG0Po21dtC2Itps27OsT35lmenPdH7PX9yDx+dpou2+PJ4u+bkg575rEPqtritcV9h7KPPsvzOSON5m64d9ou2PyO+SqxFFdeUfyxtZoOxFt120a17ZF2582nM9z4rVM/ggRh3VfT6gypajM8s13dZV5bebJqvmjK2kQAAAAAAAMAOlkiDsRrtu/HY22z6bXebSoxbBJJ4h08Mj0LjIdyYQN108Z+0sH0Vt7LcfUMa7Zv330CMt9e+4vGdvmxP7xOV+pv82yx0l+90+H82+wx3pjegu9SYfMKvv9PwLG+TEbT2dNf9qchSqsRYvM7bPfv62+L/99ZtOVHOOTmdzZdMT0punRcaKn9DmYEmevEuc9nbLPROB4XWbzyEt1jpvq8/OJ828NGEd15Z0nNiw63Ltzrkm25x75o2ocNn09VcuUsmWWb76rq8xrM09WzR9dSYNirb2Xf9lruZiyz24bZ+9S6g8AAAAAAFCzKbaDQXd8PLT/PmvafwVdRv/JPLEyYl13dn2bsf9ltc8U9Xe5DulUmQgQpqPqHHNz9ntv94lHq8625//N/numOs6ngnMes/u9TDmnb4d/TMLzwIZlU+KzVSqsfzvETdqc6tuj7X/287sZ379ovp7SRzrgZHS9jO6cYya/3RCT80kn9jIbt18c46VqvE5X5zhi/yajk2Vx2ufqs501xFEdeUfyx2P7uXT0zVL3QzoMpfN1gWO8uuaPsnHY1vWULVPKllm++a7uMq/pPBkif7SdBn80vTeGttv4j/ebr/Y5YiZ3vl+gOQIAAAAAQLO2Jh7OP6h/H+9YWN/ZcP2Xs48Of7JT/4Dpj4j3ccf0O1OzrFThkM4RmZtdOur2qn2mqH1e5BzrpN1Hrj85en+p/eyN5zXNML2Orqz50PW0MP9mHGOvupa0ueg3qmMcyzjGuJk8pY/EnXSuTbefT1PHiEdzyw84eqqMqWqfpzXF6wx1jrU2H92yny2Jtn9Mr7Nzeg1xVFfeeZKIV+m4+119PqbC9sQzf/jEYdPX41OmFIUzRL6ru8xrMk+Gyh9dSYNilzrHLvW3O/a4UlecMkzHAgAAAABA486ZyZ2zx83kkX0LOhLOJSpc4zn76VF8qxKfyTzevqPypGMoHmF/MWe/eJoBGa0qI0JlDttkx9cGFdZLGcfZrfb5IeXzeDTnac/riqfTuZ/xeTyvr2xrUz5fpuJlY8YxtqlryZo7+4XpT2sgndUycnOG+nyLOoaMCt2Tkh70eU7WFK/bTX+kv3Ro/WXvc55QcVRH3tEdhDIthMzlLB2CegTyioI4K5M/qsZh09fjU6a4hNM33zVR5jWVJ0Plj66kwdj0RDkvi13LW1ksZA0AAAAAGDryEDwr0Da9gfC+UA/tMspPRva9Un+71pF4PazC9F3OftfVfucSn0mHie986boze7tDOGSU+O6UsIgzBceSjpp4VGLaHMg7TH+KhVke17RPhWNlxWPEo3Mf5uwTT1uSNXe27sz8Ptrupdyvk2qfbSa9g+mCye4oDBWv8Q9KMurzsg1LE3FUV97ZbiaPnJUpOOYk9tmr9lnsmT+qxmHT1+NTphSFM0S+q7vMaypPhswfXUmD2lNV3jwqSG8AAAAAAAysWyZ74a+y2/Waw7oocb4t9u/J6VXWdyBeHxi3OWP1KFDpPAk94v2EOn5Wp6l02MTTG8hIcenomZKy33MVzrTRg5fUuQ4kPpNRmTIa/YXnNUq43thzPKp4jD3GbWHO+B7eyfh8hzqOdFLtTdnnnv38mY3XtGt/bfd5m3GeEPH6XN3f+w3GUV15Jx4hL9d91aQvGhpPqfHSM39UjcM2rsenTMkLZ4h810SZ11SeDJk/upIGtV/V/odoJgEAAAAAhtUgdYwfMJM7VHTn7X31mSwe1uYinHpxt78c9tcjsWUUYsiR9w8cwrFanV9GJq9I2Uf/KHEj5XNZpO2z6U9pE3ecy+jXO/Z+yby00zyvR3dIHa54jAl1rVnpRC90mDU3cNyZ+dn05/nV9EKxcq59KfvoKQ4u1hSvc9U5ZA7i5Q3GUV1556Xpj5L/PWOfeNHDc575o2octnE9VcuUonCGyHdNlHlN5MnQ+aMraVDTbzBsppkEAAAAAED7bqiH9WSnhyw++NmE7bypSk85cNZhf+lY+UN952qgcExRcXI+Z78j6txZ8/vqHyV2FRxDpmOREYev7L9lHt/Zga7pmjrPhgrfX2MmjyjNcsrhPHoKn6Upn28yxYslHjKTp3WoI171FBx3Go6jOvLOQrXPe5M+yvZbU9yx55o/qsRhG9fjU6YUhfNa4HtdV5nXRJ4MmT+6kgaT9A+hXVvUGgAAAACAkaNH+sl2MGWf0+pzGV05q6Ww6g78LY7fkc6xzxW+l2ezye/gid1W+y3M2CdedE9GLU/N+TxeAHJzxn6+XqvzVDm+TiM7M/aRkZnx1DLJNxNielRpVifVz2qfrRn73Cs4T4h4HVfH2NhgHNWVd3RH3y8Z+xx2CJtr/qgSh21cj0+ZUhRO33zXRJnXVJ4MmT+6kgaT7kbbfyZ/oVUAAAAAANAQPdIvazTgzGj71xSPfq6T7sAv22F4XoX9QYCwxJ1A0vk0I2OfMRXeew7XNJ6xzzsTvuMsjf5xpIq7BWlIXFH7/JGxj17MLqtz7E/7+euMz6eafsfgzRrjNe7getNwHNWVd3QHYdZCjXdM+pslZfNH1Ths43qqliku4fTNd02UeU3lyZD5oytpUJMR4vJmym8qbFMMAAAAAABozVkzeX7VLHrKD9lWNBzObercdzP2kdfv0xavXK+++zFAWOKpCp7k7LPOZC/sGNOjGvWcvN+rf+uRn3X64Hke3dGcNjewjCL9U+1zJuM4d0z+CPrZDsfYlhH3+wPGq17o8GzDcVRH3tHhy0rX8gNZ3Bmo0+jeCvmjahw2fT0+ZYpLOH3zXRNlXlN5MmT+6EoajMlI9Af2uvQ848mR5nX++AkAAAAAABKeq4f0SwX7PlP7/tlwOH8z6fOc604sWaQ07ZX2MfXdD57h0CMfdcdMcu71Y+qc8zKOpX+UiEe0yjy8upNOdxbljXyUheB2eVzXU3WeJTn7/WR6i4om5Y18nWmPr6db2K7iMx41qUdhZs2NvFMdY13GPhfM11PYSGfc0YDxqkfRrneM4xBxVFfe0XNtH804zpmUNHIiET+u+aNqHDZ9PT5liks4ffNd3WVek3kyVP7oShqMzbd1Z7xuwXQVvtNqP0l7RfPMy3fv2Ht6muYLAAAAAADVLTaTR4HvKdh/f2L//Q2GVXfKx6/ZnzT9zpF4n3MZ389aXLSsLebr0X6yGFyy0yqeT/d5zrF0p5iM+pQFIa8k9tGL82UtfLrK9BaNnOdxXcfVeU5k7COd/VkL2emO5mQ4ZK71rWbynOvSWSSdWTPVfpsc0mI8lYJ0DI1l7KN/7Jlir2c8cLzGo2jf54SjjjiqK+/oDsLlGcd5r/aZbtPrxYr5o2ocNn09PmWKSzh9813dZV6TeTJU/mg7DUrn+FUb3mXRNhFtKxPff2S/+7fp/TAndanLiPVDiTp4Nc0YAAAAAADKm5HoZJBNFhOblrG/dED8lthfOkJ2luxQqEpPfSFhlE6IZMfKRxum+Ym/6x8A1nuG44Q61gLTW6z0dEpcxaMfz+cc61MiPqWTZmpK2OM5cGV/6RiZbj+TEabSmSKd8HM8r0viNO6ol7j+0V6H3Nu1pjddwLGc719V13HRfnehTWO/qPujO5OSC5LqxffmZpznjckfvZoWr9fM1yOufeLVZW74uuKorrwTdxDmzbP8JhGvD83X03i45A+fOGz6enzKFJdw+ua7usu8JvNkqPzRdhr8L3GtaaPIjyX2+cO4vRWS7BhfR1MGAAAAAIByLiQe7PUmf3+U2P9Fzv7x3LNnag5zshNL5o6drj6favqdnBLeeCSdvL4ed5IdDxCOK4lwSOdpskNDj7LcnnOsEzbuZME66SjJ+oFBplmRaW7eqmt8ZcOyIWAcT7dhmrDn+GzPIz+ILCv47grzdedXcqHWm/aYcn92pBzjT5M/L/ASUzxvuzip0kHeflXjVd/fMtPXhIijOvKO7iDMm05JwiOjeqUjVkYpT6uYP3zisMnr8S1TisLpm++aKPOazJOh8kfbafBHW67LPlmj7GfauJXr/d0ULxCq08p9+71facoAAAAAADAavjO9Tix55V06sZIdCdKp8rP6t3SgfLCbdIxsChQOWUTtrQ2L/BjwDbfm/5POZBn9Kp1CMtXAbqKkE3FUlHdCaiJ/NHU9vmVK3eFsqswbtPwxTGk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LCbEW2bo23NEFzLrGjbFm1LuK0AQF1BXQGQ1wDqZAAAAGhHou1htL2Lti92uzKA17E42i5H2+3EtWyp6XyLom3jiKed721jHEB95kXb+Wh7G20fo+2u/Rt1xWDUFV00Fm2rom1XtF2Itv1kM4xIXqPtRvuO5zcAAACkPiTfVA2rkwN8LfOj7b29jk/RNqWGcxyItmfRNnfE082maPvL9DpY2jQ12h5E25toW0F2xhBZG23/RdsNW97MsWXbQ+qKgagrukg6Kh+peyjbdrIaRiCv0XYbvPYdwtTJtJMBAAAcH5bjhtWgj6aJH8Du19AAlXiaiLbZJJn/Iw9N/5re69Ft2aXS7j1uCYbEUtMbCfbU9DuSttt0/oG6otN1xSC4Ya/9s2FkKIY7r9F2G9z2HcLUybSTAQAAHDw3/dE8YwN8HYtU4+9YwONKx9StaHtteqM20bfe9DpXtrZ0/j3qnr/gdmAISBn8l03T69Xfpex5Frhso65oNz7bMmGv/QnZDUOc12i7DXb7DmHqZNrJAAAABeaawRpJMDXns33qWlYHPGc8IoOFbdLJXIcyinV5C+eWh90Je/4d3IqBNJUomOSHjj7AUlcMX51/muxGmVazNvMabbfBbt8hTJ086O1kylMAAFC778zgjJw7GG3Hcz4fN+GnGogf6s6QVDKN2Ua3jFz5huhAwDw9il7ZMudn6oqBqisGxV4zmouOUqa1o628RtuN9h3Pb5SnAAAApR5aZFvb4XBuMsUjjv6z+4wHOqeMxpB5fuUVxVkklVxxZ8sJogIB8/SoWa/K4/XUFQNTVwxinT9Ki45SprWnjbxG2432Hc9vlKcAAADO3pj+aJ6uzhm72z7g5IVxmWog7g903l/t8a6QTApNsffoo30oBXzz9Ci6aLo7hzd1xeCTOBnlRUcp05rVVl6j7Ub7juc3ylMAAIBJZH62Q9H2yDZs30bbgWhboh5arjo+VMsiLtdMfzTOY9NbXKkO0gC/5BjGH9R+yfDIA9lTG15ZbMxlrsTZdn853s5AHRLrTO+VwCc5DxcyF+Ytu9UxSkLCsSrajtr0cDJjP0kbr226cXXLtDOqSK5pXs7n801vrtH3tpF92/ReQZ0ZbeftvQ5loT3mW5vXHtr7viDabtp8s75j988nX0u8y5Qfz9RDTF7aLZOnk2H8Ptoe2HNI3P7hkDdX2PwvHSQvEg9Y8oruv9F2J+CDV9Vwxt99Z+PlIXXFwNQVTedXnzJmrbr24w3XVVXSxCCU3VXLtLLpqGp+ClUnlS3rm85rw952G9X2XZV0F6pO7kL7I2SdnNZOlrJ0q72v121Zpm2Ltj/tuZ+XiPemy9Om2xwAAGDASCNG5qz9O9q228aDNFgmbKM5bnwcKDjOBnscGaGwQzXAv9gGYmxxtJ2Ktt9t4+elfaiVxo7MT/iTbax8sA2Xv2yDM0lGs31W4UtumxP7X7N/f6X+NsseJ/ndPx3iTT/QzfeIf4mPC9H2jzre3zn76wZh6FeAV9qwPFbnuJ6x736HsCadsN95Y+ob4bHAdoz8YnqvkU7YdPJTTsfKWzN5DsYFKr18DBi2ffZ40nmz1P5tqX2gO2r8RwLXcf9c83WaY/Z6z6rrXajCtsMzT+sybMJ2SqxR8frSZC8guMzGzUt1/Jvq8/OJc28NVNaWDefVnPjQWxNzbFJXVKsrmsyvvmXMCRWWdQ3WVVXKmUEou6uWaWX4lNGh6qSyZX3TeW3Y226j0r4Lle586uQutT+q1smu7eQnNn51WHbnhFO25x0sT33KSAAAMAJ22MaHNGSSI6t2JxpECwsap19sIy85WibrAXWOOvYf9iHjtm0ASqNFRinccuhsOar2yXuFM349PB7tMNs2Bn+z/56pjvPJIe5uBH74nqXOfzljn+mmP9Lpac1p46k9z/8yPl+qOqRc7TT1z48saWCTPZdOv99m7H9Z7aPn0x2zjfSJQOGK02naPKrbbTzL53c7dP+q5Gtj89IDe+xNic9WOXQiuOZp8aN9UJIHpm9Syrf4OJty8lS8zxH1gP/IlovxZ74jC33DKX41YTvqqSuaqSuayq8hypiH6j6MNVRXVS1nBqnsLlOmlVE17kJdl29Z30ZeG/a22zC370Klu1B1cpvtD586uUw7WcrT+MeUz6b/o45M6yad+fLj0gJ1jI8dK099ykgAADACtqhGweKcz+MGRZZ4VIK8mrYopXEdjyBJmq+OLx0+V20jUVus9sl6mLjjEMaV6jjbbQNWGnp71T5T1D4vHOLvg8N5y1ijzr8rY59Dap+zNaePn9S5pmfss8ned1cb1DGbeN02nnbiP4f7+CWlI0g62K4HCMdela6+Sfl8owrDsY7cv6r5eoZ66E6bM1aP1vvXI08b+yAp+7026SPwppr00VjJ8OrFqaSz9Zb9TF5F/sc+gE/3uBchwikeqv1mUFcMTF3RRH4NUcbMMP3ReDcbqquqpolBK7tdy7QyfOIuVHrxKevbymvD3nYb9vZdiDZGiDq5zfZHqDrZtZ38xEweXS3X/rv6fEyd70mHylOfMhIAAIyARaoxlDXFhB798VvGPrvVPj+kfB4vFHe64PjyCvzMjHPkjRYaM/1ROBdzrveg6Y92kPNcSWlQ60b9pYL4m632vRXonugREFnzYesRJFtqTiObTfHriRL/10ocU4/+ul5z+PX8iuM5++nRMqsSn8mcphc8w7FMpdGNGftsM+FHWvncP598fdPkL9wXzx950z4IVs3TuvzIe136i3owSrNdlS/zCsqiKkKFc4rpd1o+o64YmLqiifwaqozR8XywgbrKJ00MUtntmvbK8Im7UNflW9a3kddGoe027O0733QXok5us/0Rqk52bSfrzns5n0yx9cBMfktnRUF51EZ56lu/AAAAD/Kr/qxA2/QawxmPPHxlsl+XPq4aFdtSPp+nGmdpc8rFrxH+bdJHU+j5Fvc4NCzTXnfTD03bc45x3e7z2DaWzqXsc8bxWMZMHtUQ6gHgvvl6rs2sBuOnRKO0Dvr14O9z4uFwiWPqETR/1xz+w+pc3zmkjS8p6WLM+C/ME4+0yVss8Zjxn1881P3zydf71DlXVgy3S56eq8L4OOdYY6b49d5z9nMZgXQ5o6yrKmQ41zs+6FJXdKuuaKK8DVXGXHLMvyHqKt80MUhl94bA6cU37kJcV4iyvo28Ngptt2Fu3/mmuxB1ctvtjxB1cpl28nYzeVS7/DA/J7HPXrXP4g6UpyHqFwAA4EHPc+q71TXiouhX9ORDi4zm+abgITo5p+se+z15XW5BxvFfmf7re2MVG9p6obBZOY3T+NXZK7ZRlvZg8lw1yL4piEP9muLVAPdkuumPBr2ccQ1/qXPebyg9xyPyskbe3cxpBBd1Xr2vOewPjNschCsSD60LAoZhj3EbVfRAPRy1ff+q5mvJU2/s9x55hNklT190jNdFpnjE1nNVNoTOVyHDediE74ylrqi/rqg7v4YsY94UpMGQdZVvmhikstsl7ZXhE3chritEWd9WXhuVttswtu9CpLsQdXKb7Y9QdXKZdnJ8vS9snklb32Tc5E9t0nR5GqJ+AQAAHgahY3zCHv9DToNpium/qvYg5fP56mHgozrOWtugke+eirZpGcfXc8bmve6s524cz2lE/ZVzjNWJxumKggbsDYc43Br44Uq/9pi2yI7MT/nahJ+HusjznLQo8VhlNXfXBXp86MX6/nLYX49Ke2LCva0xodJdVofeghrva9n755Ov9YPPYY8wF+XpeSqMb03+CHs9Ui9tjs+56nOZy3N5wLgPGU5xTe0zp6H8T13hX1fUXd6GKmOWG7epp0LUVb5pYtDKbpe058o37kJcV4iyvq28Niptt2Fs3/mmuxB1ctvtjxB1ctl28kvT/8H594x94gUzz3WgPA1ZvwAAgCFV1HmQ9vCQ1kA5oj6XVwllQbRX9t8y3+LsgnDoUQ95K77rBYv2pzT+4sbP+ZxjHHHoWDlgihdP0jaZsD9g6NENyTkql9iG6U0z+XXGJsTnTHv1UR6ayr7KOmaKR9CEoF+3PesYrj8CPzDrvHY5Z79Tar8NLd8/n3x9LcB1uORpPXK6aM7Z0yZ/zmT9+m/o0fohwyn+M+EX76OuqL+uqDO/hixj8uIvdF3lmyYGqex2TXuufOIu1HWFKOvbymuj0nYbxvadb7oLUSe32f4IVSeXaScvNJPfAkgbof2tyZ+vvunyNGT9AgAAhtRZxweNeyZ7USuTaOifto2hqSXCEb9299Hkj7iI59KT0REzEp/pxYPy5tC7rfZbWPCA8NHxOhab4hGeZcSvh77MiAN5mPufiouxhtLLFZO+Wr008k9WON43Kt5e1BjuG6b8QlcLVYM7xAJZ+qFoZ8Y+c03/dfI65h4te/988rUeFTe1Ynhd8rQO446C402ouJ2dUw7lLQbl2+kQIpwLHR8sqSu6V1fUmV9DljF31LGW1FxX+aaJQSq7XdNelXKlbNyFuq4QZX1beW1U2m7D2L7zTXch6uQ22x+h6uQy7WTdef5Lxj6HC8qLpsvT0PULAAAYQg9Vg2Fpxj4r1T7/ZezzzrOBGj9M5I3Y0fOHnkr5/GfTn0NvRsYx9Orl9zL20a8djjuGXx/X9wFAv8J+OaXBKfP7rTX1T7GT5oJ6oNPhfVDxAW9uA9eh72fZzubzKnwPPMNx1yGvXVH7/NGB++eTrz+p71blkqffOcRrMl9ljYaKR2G/qSHuQ4Zzl3FbSJa6ont1RZ35NVQZo6/rnwbqKt80MUhlt0vaq1quTG3punzL+jbz2qi03Yaxfeeb7kLUyW22P0LVyWXaybrzPmsx4/hH1VsdKU/rqF8AAMCQ+aAaDFkN38em+HW9zx4NVD1iJ2/xmHi+dpnHL+31vfj16Sc5x1hnshdgiekRCPvU378vuI54njvfuRT1K+x6NIW8nigjTmTOVL3CfByumdH2Y83p5WjiPsuolz9N9TmO9WvMx2sKs57X8W7GPvIQmzY/43oTbo7MdwV5bauNy3ifMx24fz75+oPx7xh3ydOfHcowcamg/Fhhyk23U1aocOoOjLyHU+qK7tYVdeXXUGWMLjN1B9/0muoqnzQxaGW3S9qrWq60dV2+ZX3beW0U2m7D2L7zTXch6uQ22x+h6mTXdrIuM7LKL0nLnxLpW+xtsTz9bPzbogAAYMgVjbg4Yhsc8T66cbMmo6GTNwpKGtjJV/70q3lZcxjuMPmvy01VjR/diEouyHPMZM//GDub0ul0yOEBTM9j57MYnn7tL14VXv4rc+ItT3T86Nfcb5n8TrLvbKP8ncdDil7saKZtlK7xuFa9UNXqmtL4byZ9gSadlmU0U9qro3qOzA815jWJy6emP/pFtu0qbYeaUqXs/fPJ10+N21QMP2Xce9c87fJwvFQdK+sVYT1X6PqWHuJdwmlUmfzGNIe6IlxdUVd+DVXGnDPpHXyXEnVbqLrKJ00MUtntmvbK8Im7UNflW9a3nddGoe02jO0733QXok5us/0Rqk52bSfrucOPZpzzTMo9OZEoe5ouT33KyDTyA9cde+9P040AAMBw0A2GxSkdDKcSDasFqqF+SO17zRSvDi9z2z1OefDRc8amkXPGrxhmPRRsMV/PjXcqpTEcz7X33LGx/Y1tXF5xiMsFKQ053w60mfYa/jaT5y98r/aZZsN3MOeYY4njFo24zKKncHhs/BfAih92/6kxjT8zX7+2eTJxj57ZzqA08XdvBcxryTwg86tuNZPnWZ1vHwJmBoyLsvfPJ1/rkXEnMr4rHSLnPfO0fi13Skbaj0dNHcq51vj13/emnnlfQ4VTLzY1bppDXRGurqgrv4YqYyZSjnPAfr+OusonTQxS2e2a9srwibtQ1+Vb1red10ah7TaM7TvfdBeiTv5/7Z1PSBVRFIcHCRfyCEJEIiRwIS0k3EREhJuIFq0CCRGRNhItXIggERIRQYS0iiBCpG2EiLRoEyHRIpCIiIg2LSIi3LQIEXGRh3cuHaZ57817c+fNv++DAcH3nHtn7j3nd67n3Jul/vDlk+PqZLt4f7JBm+z4ruk8XcnYniaxkVHMh+ZjWkk9AAAA0EXsPm7rKtQHVVx81ABkNyR0pvWzlhGzILGnwsGVXZ9QgfwqiM7Gcd/bjvjdsAYWrU5Tvx0SfxJoLEcsKLlMhUdN/tZeSPSIYI27L50Tcw89BeFRmR5h8RlngcwupiVZLLAZQPMexp8LGBZTHOP7oUD0TsTz2tXgcyhiXPvKIn5m/taKvpNhHTP3TDtscDLs+Vm0+/6SzOs+s5gh72BO+yxB3zkNKJPO6XCfojKE3bYjt1rMjzT3ivbVTsFuKTCDryisr0hjvvqyMXuh9zjbYDHOl69KMiaKZLvj2rR2SPLsfPUria3Py1wru3Yro75LqjF8+OQs9YcvnxxXJ7vF+2aVaj9DY/Vt8P9WV922p0lsZBThhfFxlhIAAACKz1hEwCGXlH4eixAoLiCJ2tNTSkGl1PqXESDfVLydb3B/eyCNCDN3EruUn97QQOO7LgbFFYjuAKdw9obd7/Byi4UT6fMPFdXtZI+eMcKx06zT69rvXRX2Yw0+I7//rSI4zlYbi6F3+TJB4PTYw9g7bp5VLcUxHhbq70P36zXj9WvwL/tjwAQCt1Kca0/MZzZ0Hkg7JlIMfNt5f53Ma0dN59Nn/d6+flfuP+phTjue6mdkzp4yAc+aBkStMt+sbZhMcSwmbadw09jLwaB74Cv8+oo05qsvG/NA+yXXpnnWafqqTsZE0Wx3OzYt6IKN9umTOrX1eZlrZdduZdV3STSGL5+clf7w6ZNb6WS7eL/apE0TOgfkn5VSydOXE3uaRMdGjbnX+jceBgAAAFAaJJtqSwWUiCP5j7stWVtSkSNlrgue7z1nRM2iio0dFVaSPTAbxMsKuhD824PxQQPh1y2cWJvJ8TtfCTorQxYB7yujdlmf01TKfZ3ScfFHhfrhCJF+1/y8oWNwR4X2RY9tEQH+QeeaZPRMd/m9+3x/adPunJbMvE3z7rbUdvXnrF9J27lmgkB8RbF9RRrzNWsb002KZrvzOPaqNF6qrN3Kqu/y4JOz1B++fHIrnZxHu1MkXw4AAADQFLf3m2QGHCpJn/pVoEo2Qi2nbZQS1yzL/ySbZi/FAA+gjNj9Zicr1vcy+goAQLsVSbuh7wAAAAAAPOMWed6UrF9ntW+rOWyb7MO3luH9JavjUxC99yAANGZc7aWUF/dUrO9l9RUAgHYrgnZD3wEAAAAAeEb24nOl8fdL2D/Z61bKBOdy1KYlDViyzIba0DYcYQoANEQOeJIsaVvS7Er9r+ArAADQbjkDfQcAAAAA0Ab2ZO9LJe2j7P+3fXBdy0FbTgf1Q4p6M7q/bH8g2U6yuEcmEUBzXIa0O0xyJKhvI/IcXwEAgHbLEeg7AAAAAIAOkAPT3GJHX4n7eVT7OlXx9y0B01WGPUAs3qltHDi4RoP69ilyoGAVFx2q4isAAO2GvgMAAAAAqACSASPZj7LQIYf01CrQ56ofGNfDsAeIzVBQL0mXkv4vB9cCvqIyvgIA0G7oOwAAAACAkiIloS9C13pQL5cnAAEAAHwFAAAAAAAAQAH4C7SiVB+x8jwrAAANpHRFWHRNYXRoTUwAPG1hdGggeG1sbnM9Imh0dHA6Ly93d3cudzMub3JnLzE5OTgvTWF0aC9NYXRoTUwiPjxtc3R5bGUgbWF0aHNpemU9IjE2cHgiPjxtaT53PC9taT48bWk+aDwvbWk+PG1pPmU8L21pPjxtaT5yPC9taT48bWk+ZTwvbWk+PG1vPjo8L21vPjxtbz4mI3hBMDs8L21vPjxtbz4mI3hBMDs8L21vPjxtc3BhY2UgbGluZWJyZWFrPSJuZXdsaW5lIi8+PG1vPi08L21vPjxtbz4mI3hBMDs8L21vPjxtc3ViPjxtaT5QPC9taT48bWk+YzwvbWk+PC9tc3ViPjxtbz4mI3hBMDs8L21vPjxtaT5pPC9taT48bWk+czwvbWk+PG1vPiYjeEEwOzwvbW8+PG1pPmE8L21pPjxtaT5uPC9taT48bW8+JiN4QTA7PC9tbz48bWk+TjwvbWk+PG1vPiYjeEEwOzwvbW8+PG1vPiYjeEQ3OzwvbW8+PG1vPiYjeEEwOzwvbW8+PG1uPjM8L21uPjxtbz4mI3hBMDs8L21vPjxtaT5tPC9taT48bWk+YTwvbWk+PG1pPnQ8L21pPjxtaT5yPC9taT48bWk+aTwvbWk+PG1pPng8L21pPjxtbz4mI3hBMDs8L21vPjxtaT5jPC9taT48bWk+bzwvbWk+PG1pPm48L21pPjxtaT50PC9taT48bWk+YTwvbWk+PG1pPmk8L21pPjxtaT5uPC9taT48bWk+aTwvbWk+PG1pPm48L21pPjxtaT5nPC9taT48bW8+JiN4QTA7PC9tbz48bWk+dDwvbWk+PG1pPmg8L21pPjxtaT5lPC9taT48bW8+JiN4QTA7PC9tbz48bWk+cDwvbWk+PG1pPm88L21pPjxtaT5pPC9taT48bWk+bjwvbWk+PG1pPnQ8L21pPjxtbz4mI3hBMDs8L21vPjxtaT5jPC9taT48bWk+bDwvbWk+PG1pPm88L21pPjxtaT51PC9taT48bWk+ZDwvbWk+PG1vPiYjeEEwOzwvbW8+PG1uPjM8L21uPjxtaT5EPC9taT48bW8+JiN4QTA7PC9tbz48bWk+YzwvbWk+PG1pPm88L21pPjxtaT5vPC9taT48bWk+cjwvbWk+PG1pPmQ8L21pPjxtaT5pPC9taT48bWk+bjwvbWk+PG1pPmE8L21pPjxtaT50PC9taT48bWk+ZTwvbWk+PG1pPnM8L21pPjxtbz4mI3hBMDs8L21vPjxtaT5pPC9taT48bWk+bjwvbWk+PG1vPiYjeEEwOzwvbW8+PG1pPnQ8L21pPjxtaT5oPC9taT48bWk+ZTwvbWk+PG1vPiYjeEEwOzwvbW8+PG1pPmM8L21pPjxtaT5hPC9taT48bWk+bTwvbWk+PG1pPmU8L21pPjxtaT5yPC9taT48bWk+YTwvbWk+PG1vPiYjeEEwOzwvbW8+PG1pPnI8L21pPjxtaT5lPC9taT48bWk+ZjwvbWk+PG1pPmU8L21pPjxtaT5yPC9taT48bWk+ZTwvbWk+PG1pPm48L21pPjxtaT5jPC9taT48bWk+ZTwvbWk+PG1vPiYjeEEwOzwvbW8+PG1pPmY8L21pPjxtaT5yPC9taT48bWk+YTwvbWk+PG1pPm08L21pPjxtaT5lPC9taT48bW8+LjwvbW8+PG1zcGFjZSBsaW5lYnJlYWs9Im5ld2xpbmUiLz48bW8+LTwvbW8+PG1vPiYjeEEwOzwvbW8+PG1pPnU8L21pPjxtbz4sPC9tbz48bW8+JiN4QTA7PC9tbz48bWk+djwvbWk+PG1vPiYjeEEwOzwvbW8+PG1vPiYjeEEwOzwvbW8+PG1pPmE8L21pPjxtaT5yPC9taT48bWk+ZTwvbWk+PG1vPiYjeEEwOzwvbW8+PG1pPnY8L21pPjxtaT5lPC9taT48bWk+YzwvbWk+PG1pPnQ8L21pPjxtaT5vPC9taT48bWk+cjwvbWk+PG1pPnM8L21pPjxtbz4mI3hBMDs8L21vPjxtaT5vPC9taT48bWk+ZjwvbWk+PG1vPiYjeEEwOzwvbW8+PG1pPmw8L21pPjxtaT5lPC9taT48bWk+bjwvbWk+PG1pPmc8L21pPjxtaT50PC9taT48bWk+aDwvbWk+PG1vPiYjeEEwOzwvbW8+PG1vPiYjeEEwOzwvbW8+PG1pPk48L21pPjxtbz4mI3hBMDs8L21vPjxtbz4mI3hBMDs8L21vPjxtaT5jPC9taT48bWk+bzwvbWk+PG1pPm48L21pPjxtaT50PC9taT48bWk+YTwvbWk+PG1pPmk8L21pPjxtaT5uPC9taT48bWk+aTwvbWk+PG1pPm48L21pPjxtaT5nPC9taT48bW8+JiN4QTA7PC9tbz48bWk+dDwvbWk+PG1pPmg8L21pPjxtaT5lPC9taT48bW8+JiN4QTA7PC9tbz48bWk+YzwvbWk+PG1pPm88L21pPjxtaT5vPC9taT48bWk+cjwvbWk+PG1pPmQ8L21pPjxtaT5pPC9taT48bWk+bjwvbWk+PG1pPmE8L21pPjxtaT50PC9taT48bWk+ZTwvbWk+PG1pPnM8L21pPjxtbz4mI3hBMDs8L21vPjxtaT5vPC9taT48bWk+ZjwvbWk+PG1vPiYjeEEwOzwvbW8+PG1pPnQ8L21pPjxtaT5oPC9taT48bWk+ZTwvbWk+PG1vPiYjeEEwOzwvbW8+PG1pPm08L21pPjxtaT5hPC9taT48bWk+czwvbWk+PG1pPms8L21pPjxtaT5lPC9taT48bWk+ZDwvbWk+PG1vPiYjeEEwOzwvbW8+PG1pPmQ8L21pPjxtaT5lPC9taT48bWk+cDwvbWk+PG1pPnQ8L21pPjxtaT5oPC9taT48bW8+JiN4QTA7PC9tbz48bWk+aTwvbWk+PG1pPm08L21pPjxtaT5hPC9taT48bWk+ZzwvbWk+PG1pPmU8L21pPjxtbz4uPC9tbz48bXNwYWNlIGxpbmVicmVhaz0ibmV3bGluZSIvPjxtbz4tPC9tbz48bW8+JiN4QTA7PC9tbz48bWk+SzwvbWk+PG1vPiYjeEEwOzwvbW8+PG1vPiYjeEEwOzwvbW8+PG1pPmk8L21pPjxtaT5zPC9taT48bW8+JiN4QTA7PC9tbz48bWk+dDwvbWk+PG1pPmg8L21pPjxtaT5lPC9taT48bW8+JiN4QTA7PC9tbz48bWk+YzwvbWk+PG1pPmE8L21pPjxtaT5tPC9taT48bWk+ZTwvbWk+PG1pPnI8L21pPjxtaT5hPC9taT48bW8+JiN4QTA7PC9tbz48bWk+aTwvbWk+PG1pPm48L21pPjxtaT50PC9taT48bWk+cjwvbWk+PG1pPmk8L21pPjxtaT5uPC9taT48bWk+czwvbWk+PG1pPmk8L21pPjxtaT5jPC9taT48bWk+czwvbWk+PG1vPiYjeEEwOzwvbW8+PG1pPm08L21pPjxtaT5hPC9taT48bWk+dDwvbWk+PG1pPnI8L21pPjxtaT5pPC9taT48bWk+eDwvbWk+PG1vPi48L21vPjxtbz4mI3hBMDs8L21vPjxtc3BhY2UgbGluZWJyZWFrPSJuZXdsaW5lIi8+PG1vPi08L21vPjxtbz4mI3hBMDs8L21vPjxtaT5kPC9taT48bWk+ZTwvbWk+PG1pPnA8L21pPjxtaT50PC9taT48bWk+aDwvbWk+PG1mZW5jZWQ+PG1yb3c+PG1pPnU8L21pPjxtbz4sPC9tbz48bWk+djwvbWk+PC9tcm93PjwvbWZlbmNlZD48bW8+JiN4QTA7PC9tbz48bWk+aTwvbWk+PG1pPnM8L21pPjxtbz4mI3hBMDs8L21vPjxtaT5hPC9taT48bW8+JiN4QTA7PC9tbz48bWk+djwvbWk+PG1pPmU8L21pPjxtaT5jPC9taT48bWk+dDwvbWk+PG1pPm88L21pPjxtaT5yPC9taT48bW8+JiN4QTA7PC9tbz48bWk+bzwvbWk+PG1pPmY8L21pPjxtbz4mI3hBMDs8L21vPjxtaT5kPC9taT48bWk+ZTwvbWk+PG1pPnA8L21pPjxtaT50PC9taT48bWk+aDwvbWk+PG1vPiYjeEEwOzwvbW8+PG1pPnY8L21pPjxtaT5hPC9taT48bWk+bDwvbWk+PG1pPnU8L21pPjxtaT5lPC9taT48bWk+czwvbWk+PG1vPiYjeEEwOzwvbW8+PG1pPmE8L21pPjxtaT50PC9taT48bW8+JiN4QTA7PC9tbz48bWk+ZTwvbWk+PG1pPmE8L21pPjxtaT5jPC9taT48bWk+aDwvbWk+PG1vPiYjeEEwOzwvbW8+PG1vPig8L21vPjxtaT51PC9taT48bW8+LDwvbW8+PG1vPiYjeEEwOzwvbW8+PG1pPnY8L21pPjxtbz4pPC9tbz48bW8+JiN4QTA7PC9tbz48bWk+YzwvbWk+PG1pPm88L21pPjxtaT5vPC9taT48bWk+cjwvbWk+PG1pPmQ8L21pPjxtaT5pPC9taT48bWk+bjwvbWk+PG1pPmE8L21pPjxtaT50PC9taT48bWk+ZTwvbWk+PG1vPi48L21vPjwvbXN0eWxlPjwvbWF0aD4U2pDUAAAAAElFTkSuQmCC\&quot;,\&quot;slideId\&quot;:278,\&quot;accessibleText\&quot;:\&quot;w h e r e colon space space\\nminus space P subscript c space i s space a n space N space cross times space 3 space m a t r i x space c o n t a i n i n g space t h e space p o i n t space c l o u d space 3 D space c o o r d i n a t e s space i n space t h e space c a m e r a space r e f e r e n c e space f r a m e.\\nminus space u comma space v space space a r e space v e c t o r s space o f space l e n g t h space space N space space c o n t a i n i n g space t h e space c o o r d i n a t e s space o f space t h e space m a s k e d space d e p t h space i m a g e.\\nminus space K space space i s space t h e space c a m e r a space i n t r i n s i c s space m a t r i x. space\\nminus space d e p t h open parentheses u comma v close parentheses space i s space a space v e c t o r space o f space d e p t h space v a l u e s space a t space e a c h space left parenthesis u comma space v right parenthesis space c o o r d i n a t e.\&quot;,\&quot;imageHeight\&quot;:53.44729344729345},{\&quot;mathml\&quot;:\&quot;&lt;math style=\\\&quot;font-family:stix;font-size:16px;\\\&quot; xmlns=\\\&quot;http://www.w3.org/1998/Math/MathML\\\&quot;&gt;&lt;mstyle mathsize=\\\&quot;16px\\\&quot;&gt;&lt;msub&gt;&lt;mi mathvariant=\\\&quot;bold\\\&quot;&gt;P&lt;/mi&gt;&lt;mi&gt;c&lt;/mi&gt;&lt;/msub&gt;&lt;mo&gt;=&lt;/mo&gt;&lt;mtext&gt;depth(&lt;/mtext&gt;&lt;mi mathvariant=\\\&quot;bold\\\&quot;&gt;u&lt;/mi&gt;&lt;mo&gt;,&lt;/mo&gt;&lt;mi mathvariant=\\\&quot;bold\\\&quot;&gt;v&lt;/mi&gt;&lt;mo&gt;)&lt;/mo&gt;&lt;mo&gt;&amp;#xB7;&lt;/mo&gt;&lt;msup&gt;&lt;mi&gt;K&lt;/mi&gt;&lt;mrow&gt;&lt;mo&gt;-&lt;/mo&gt;&lt;mn&gt;1&lt;/mn&gt;&lt;/mrow&gt;&lt;/msup&gt;&lt;mo&gt;&amp;#xB7;&lt;/mo&gt;&lt;mfenced&gt;&lt;mtable&gt;&lt;mtr&gt;&lt;mtd&gt;&lt;mi mathvariant=\\\&quot;bold\\\&quot;&gt;u&lt;/mi&gt;&lt;/mtd&gt;&lt;/mtr&gt;&lt;mtr&gt;&lt;mtd&gt;&lt;mi mathvariant=\\\&quot;bold\\\&quot;&gt;v&lt;/mi&gt;&lt;/mtd&gt;&lt;/mtr&gt;&lt;mtr&gt;&lt;mtd&gt;&lt;mn mathvariant=\\\&quot;bold\\\&quot;&gt;1&lt;/mn&gt;&lt;/mtd&gt;&lt;/mtr&gt;&lt;/mtable&gt;&lt;/mfenced&gt;&lt;/mstyle&gt;&lt;/math&gt;\&quot;,\&quot;base64Image\&quot;:\&quot;iVBORw0KGgoAAAANSUhEUgAABJcAAAHZCAYAAAA7Y9pTAAAACXBIWXMAAA7EAAAOxAGVKw4bAAAABGJhU0UAAAEE3lJnxgAAP25JREFUeNrt3Q/Elef/OPDLI48kkcwkGZNMPmbMzGQSmSRJJJMkkWQmiZmZmRmTmSSRZDITM0kyYzLJzJiZzCRmkiSRJEni97uvz3Oe7+fp6dx/z32fc9/nvF5cPt/v59Nz/rzv933O/X6f67ruEAAAAIBx80Ey/t+ccUpIOuP4vGP3kZAAAAAAw3Q4PNuc+D0ZC4SlM+Kx+m3eMfxQWAAAAIBhOBCebUrcS8ZKYemcFcm4O+9YHhQWAAAAoEk7w7PNiDi2CEtnbelzPHcLCwAAANCEzeH5RsRRYem8o32O62ZhAQAAAOr0VjIehWcbEH8lY1poOi/uv/TnvGMbj/VaoQEAAADq8HIy7oRnmw+Pk7FGaMbG6t4xnb+X1iqhAQAAAAaxNBnXw/PLpg4Jzdh5r89x/icZy4QGAAAAqGIqGZfC8w2HK0Iztvod78thZukcAAAAQCn9Nnp+GGaWyTGeViTjfp/jfkJoAAAAgDJ2hucbDHEcFJqxtz/l2O8RGgAAAKCIuFH3/DvDxfGr0EyMn/sc/7jh96tCAwAAAGRZHPpv4P00uDvcJIl3iXvSJw9uhJlN3gEAAAD6+jb0XxL1mdBMnE9ScuGc0AAAAAD9pO2z9G8yFgrPxJlOxj8pObFPeAAAAIC54h3gHoT+jYQtwjOxNqXkRNyTa7XwAAAAALOuhP5NhB+FZuJdSMmN34QGAAAAiA6F/s2DuIn3K8Iz8eKsticpOfKx8AAAAMBki42DeIv5fo2Do8JDz5GQ3oB0F0EAAACYYD+H/k2D+8lYJjz0LEnG3ZRc+VV4AAAAYDLtDf2bBXF8JDzMcygjXw4IDwAAAEyWpSF9JsrtZCwUIuZZkIwbKTlzL5jpBgAAABPlREifhfKe8JBid0benBIeAAAAmAz/CekNgjgzZUqIyHAtI39eFx4AAAAYf2mbeMexX3jIsSsjf34RHgAAABhvm4NZSwwua/bSduEBAACA8fVXsNcSg9uTkUfXgyYlAAAAjKWszZjjHeKmhYiCYvPoRkY+7RMiAAAAGL9mwL8ZzYCPhYiSDmfk081g9hIAAACMlb0ZjYDHyVgmRJS0KBkPgmWWAAAAMPbiDJJ/MpoAJ4SIio4EG8QDAADA2NuZ0QCI4xUhoqKXcnJrjxABAABA9/2ZUfxfEh4GdD4jv64JDwAAAHTbupA9s2SbEDGg9Tk5tkmIAAAAoLt+yCj6bwV74lCPrD29fhYeAAAA6KbVIXtGyWdCRE0+DPb1AgAAgLHzVU7B/7IQUZPlyXiakWvHhQgAAAC6ZUEy7mYU+5eFiJplLcF8mIyFQgQAAADdsTtkz1raK0TUbEdOzu0TIgAAAOiOSxlF/pNkLBYiahZnyz3KyLtfhAgAAAC6YWXInkFyTohoyJmc3FslRAAAANB+H+cU+NuFiIZszsm9T4UIAAAA2u+vkL0kblqIaMhUMh5k5N91IQIAAIB2WxOyZ458J0Q07OucHHxNiAAAAKC9Ps0p7HcKEQ3bmpODXwgRAAAAtFfWkrinyVgqRDQs3jXuSUYeXhMiAAAAaKfVIXvGyGUhYkgu5OTiK0IEAAAA7XMop6D/QIgYkvdycvGwEAEAAED7/JhT0L8uRAxJ3iy6n4UIAAAA2iXuc/M0o5i/K0QM2T8he/+vRUIEAAAA7ZF3h66zQsSQfZ2Tk1uFCAAAANrjWE4hv0eIGLIdOTl5QogAAACgPf7MKeRXCRFD9mJOTv4lRAAAANAOi3OKePstMSr/5OTmUiECAACA0dsWJnO/pemc9110HB/Cc8RxbgJz85ucmGxz+gIAAMDofZlTwL8/pu87Nn7irKyHodnm0p1k3EvG46C5VNaunJh85fQFAACA0buUU8Cvm4AYLEnG3mTcCPU2l+aLSxDjXc5+CppLRbyWE5PLTl8AAAAYramQPaPmae/fTIoXknErNNdcmuuboLk0aH4+mbD8BAAAgNbJmxnyxwTG5GAYTnNpVdBcKiJvZt0bTmMAAAAYnZ05hfuZCYzJ6jCc5lJ0J2gu5TmVE5edTmMAAAAYnRM5hfv+CY3L0zCc5tIPQXMpT14D9LTTGAAAAEYnr7mxaULjUuYOcoM0l84FzaU8a3PicslpDAAAAKOT10RZPKFxeRA0l9piOicuj5zGAAAAMBqLc4r2BxMcG82ldsm7g99SpzMAAAAM36acgv3HCY6N5lK75MVpk9MZAAAAhm9XcKe4NJpL7ZJ3x7hdTmcAAAAYvqM5BfvBCY6N5lK77M6JzQmnMwAAAAzf2ZyCfesEx0ZzqV225sTmrNMZAAAAhu/XnIL97QmOjeZSu6zJic0fTmcAAAAYvoc5Bfv0BMdGc6ldFuTE5qHTGQAAAIZrKqdYfzzh8dFcap9HOfGZcloDAADA8KzKKdT/nfD4aC61z5858VnjtAYAAIDh2ZhTqF+Y8PhoLrXP+Zz4bHRaAwAAwPBszynUv53w+Ggutc83OfHZ7rQGAACA4dmTU6ifnPD4aC61z4mc+OxxWgMAAMDwHMkp1D+Y8PhoLrXP3pz4HHVaAwAAwPCczinUd054fDSX2mdnTnxOO60BAABgeL7NKdS3TXh8NJfaZ1uwTxgAAAC0Rt6dtzZNeHw0l9pnk/gAAABAe1zMKdQ3THh8NJfaZ0NOfC46rQEAAGB4ruQU6m9MeHw0l9rn5Zz4/OG0BgAAgOG5m1OoL57w+Ggutc/inPjcdVoDAADA8NzPKdQXTnh8NJfaZzonPved1gAAADA8D3MK9ekJj4/mUvssyInPA6c1AAAADM/jnEJ90mkutVNWfB4LDwAAAAyP5lI2zaV20lwCAACAltBcyjas5tKFoLlUhuYSAAAAdKBI11wq11w6NcDz/Bs0l+rK26fCAwAAAO0o0jWXQrgRijd9rlR8jpdLPIfmkrwFAAAARXqHXAzFmz5xxsxLFZ6jzJK4OM47LPIWAAAAFOnd8HUo1/gpuzTuaMnHj+O6wyJvAQAAQJHeDTtC+ebP1gKPuzgZZ+f8ze1QbobUC/JW3gIAAIAivf2WhplmTpnm0qNkvJPxmBvD8xt4f1DyOb6Qt/IWAAAAFOnd8E0oP3spNqQOJWOqN15NxvvJ+KPPv/0uGRsqPMexZKyQt/IWAAAAFOnttjqUn71UdNxLxvJQrbk0ycdLHAAAAECR3imHQv2Npdiwml0+N0hz6UmYuYPcPnkrbwEAAECR3l5VlsdlNYTmbvxdtrl0N8zcmW5LMhbIW3kLAAAAivRu+CwM3lj6JxlvzHvcIs2l+8k42fu3U/JW3gIAAIAivZteS8YPoXxT6WYyDidjus9jpjWX4tK5uOQtzlCaEnp5CwAAAIr08bEyGfuT8W0yfgszM4se98ajZNxKxrlkfJGM9TmPtab397Nxv5qMg8lYKszyFgAAABTpFPFiMo4kY61QyFsAAABQpIO8BQAAAEU6yFsAAABAkY68BQAAABTpIG8BAABAkQ7yFgAAABTpIG8BAABAka5IR94CAAAAinTkrbwFAAAARTrIWwAAAFCkg7wFAAAARTrIWwAAAECRjrwFAAAAFOkgbwEAAECRDvIWAAAAFOkgbwEAAECRrkhH3gIAAACKdOQtAAAAoEgHeQsAAACKdJC3AAAAoEgHeQsAAAAo0pG3AAAAgCIdeStvAQAAQJEO8hYAAAAU6SBvAQAAQJGuSEfeAgAAAIp05C0AAACgSAd5CwAAAIp0kLcAAACgSAd5CwAAACjSkbcAAACAIh15K28BAABAkQ7yFgAAABTpIG8BAABAka5IR94CAAAAinTkLQAAAKBIB3kLAAAAinSQtwAAAKBIB3kLAAAAKNKRtwAAAIAiHXkrbwEAAECRDvIWAAAAFOkgbwEAAECRrkhH3gIAAACKdOQtAAAAoEgHeQsAAACKdJC3AAAAoEgHeQsAAAAo0pG3AAAAgCIdeStvAQAAQJEO8hYAAAAU6SBvAQAAQJGuSEfeAgAAAIp05C0AAACgSAd5CwAAAIp0kLcAAACgSAd5CwAAACjSkbcAAACAIh15K28BAABAkQ7yFgAAABTpIG8BAABAka5IR94CAAAAinTkLQAAAKBIB3kLAAAAinSQtwAAAKBIB3kLAAAAKNKRtwAAAIAiHXkrbwEAAECRDvIWAAAAFOkgbwEAAECRrkhH3gIAAACKdOQtAAAAoEgHeQsAAACKdJC3AAAAoEgHeQsAAAAo0pG3AAAATITVyVgsDIp0kLcAAACUsSwZx5PxNBm7hEORDvIWAACAIhYk44Nk3J9TMGouKdJB3gIAAJBrWzL+7VMwai4p0kHeAgAAkOr1ZPySUTBqLinSQd4CAADwnBXJ+LpAwai5pEgHeQsAAMD/WZiMT5LxqECxqLmkSAd5CwAAwP/Zk4xbyTibjPXJmErGqmRcD5pLinSQtwAAAGQ4mYxzyVjT53/bETSXFOkgbwEAAMiwLON/Wxo0lxTpIG8BAABooHDUXFKkg7wFAACgcuGouaRIB3kLAABA5cJRc0mRDvIWAACAyoWj5pIiHeQtAAAAlQtHzSVFOshbmEBvJWOFMDCAl5PxqjAAgMIxaC4p0kHewsSIDaWvknHTRQAVrUnGh8n4o5dD5yY4FkuSsUVK0CJL5SQwwsLRdaUiHeQtjKkFydiajFPJuOMigIpiU/KLZFzvk0OT2lzalozbyXgSZmZwQRuc752XF4KZqcDwC0fXlYp0qDVvdxV4sDrH4954kIx7yfizd1H1bTKO9V7PpjDzax5MgtXJOJCMi73C9/+5CKCk6TDTlPw6GXdzcmjSmkvLkvH9nPd/yfcLLXJ4Tm7eT8a7QgIMsXB0XdniIh26mLfDbi6VGXHmxnfJ2J+MVxxzxkQsbLf1GgH/ljwnXAQw66VQvCk5qc2lDeHZGYDxR4wFUoeW2RhmfnCbzdP43bBQWCbapiFeaxf5TnjQ0HNvcKhHXji6rmxxkQ5dzNupZLzY+yKLHzBnKhS8wxp/JePjZKx0/OmwiwOcAy4CKPolMOnNpc/nve/jUoYWey082wi96lpnosUbL8RmeJzZH5c3P23gmvqf3vfBwQKvJzY8fwz1NZlifp8NM3sCMtprBteVLS7SYZzydnP43ybCbRtPfSnRYQd7hW5slJ4IM0t2is48cRHArJhDnyXjZO/z8G7QXIriMrhL897zV9KFDojNpBvh2dnba4WFMPND8Lre5/0gjabYINqejEUDvJa4DHtTn8/ZIuN0sBKhbYWj68oOFunQ1bxdFcott5g74n5Kc295vbB34RSnf+9IxpFk/DDA48+OU71iArpseTKuBc0lBis+zoTJbi7Fjbrnz7z9UmrQse+CuQ2muEelu8kx19uhfIMp3syg7iVo8TvnUSg+U+lVh66VhaPryo4W6dDVvP0uVGv6HC7x5fROmJlyW7XRFH/d2yQn6LjdQXOJwSwtUHSMa3PpzfD8HRZPSQk6KDaYbs3LZRt9M9fpUK6x1MQSy8WhWJPry961Pu0sHF1XdrhIhy7mbdUNvzdWeK4XknE0VJ/F9JG8oMNeCppLDO5qmLzm0vrw/F4g56QCHRaXDs1f6rpDWOgp8mNU05tmf5LzvDF//fDb/sLRdWWHi3ToYt6uC8O/A0T8BfpWxef9RG7QUVNBc4nBnQ+T1VyK31EP573H34K7bdF9cb+l+TNDNgsLoXhz6eIQc3Pu+CUZKxymThSOris7XKRDF/N2URjN7UXjtPCqG4pvlx+M6YntImC8xE3d36j5Mc+FyWkuxR8i5s9YikvjXpRajIn98/I77nHzurBMvKLL4t5u4LlfDs8vQbYMrrvXl64rO1ykQxfztshsiqam4cbN/x6HapuJKy4YxxPbRcD4WN87pjtrftxJaS691KfAedpQMQWjdDY8v4fOcmGZaL+GYvuR1i3u3ZS2ssAyuG5eX7qu7HCRDl3N21E1l6JPKj7/UTnCGJ7YLgLGw8rwv/1U6j6mk9BcihuXX+/z3j6VWoyhpX0K+rj0c4HQTKSiG2mfqfl514T0xlJsdlkG183rS9eVHS/SoYt5O8rmUvwSfVjh+eOd55bIE8bsxHYRMB5+bvCYTkJz6UKf9/WHtGKMbQ5+RGPG9oLXwXXeYTDOCL0XLIMbx+tL15UdL9Khi3k7yuZSdLria9grTxizE9tFQPd90vAxHffm0gd93lP8FX+N1GLM9dus/x1hmThFr4mX1fR88Tuq3xYVo1oGtyFUv6v0MMepjlxfuq7seJEOXczbUTeXtlZ8DWflCWN2YrsI6LZ1Qzim49xcivvw9VsOYgYHk2BVn/yPy5TM0p4sdwpcK9Q1k/NoaN8yOM2leq8vXVd2vEiHLubtqJtLVe9Yd0ueMGYntouA7lqZUhRoLhUTl1381ef9xGXTy6QXE+Jkn3PgpLBMjNcKXv8eGfB5XgjPLt9u0zI4zaV6ry9dV3a8SIcu5u2om0vRg4qvwzpwxunEdhHQTbFB/vuQjum4NpfSbu7wufRigqxOOQ/eEJqJcLjgte8gyyXjDNvbof8yuM0tiIHmUr3Xl64rO16kQxfztg3NpUsVX8eLcoUxOrFdBHTT+SEe03FsLsVZX/32/HjiM54J9GOwof2kKnItHD8Xq/6wmtbE/7X3OdwGmkv1Xl+6rux4kQ5dzNs2NJfOV3wdb8sVxujEdhHQPSeHfEzHsbl0JuW9fCu9mEA7U86HnUIz1haE/nvOzR8XKjz28tDeZXA0e33purLjRTp0MW/b0Fw6FzSXcGK7COiWIyM4puPWXFqT8V42SjEm0HSYmZ0y/3z4RxNgrBW9uc3Bko+7PRn3+jxO/O82C/vYX1+6rux4kQ5dzNsuz1yyZIJxOrFdBHTHyVDsM0pzKdvZlPfxUCHNBEu7JtonNGPrVMHvlDUFH29xSJ8V2qZlcDR7fem6suNFOnQxb9vQXPop2NCbdou5tikZX/Uu/OPml4/CzC/M8T+vJuObZLwbZn55rnKu7RrCe4ibecZ9F74PM3fnikX84znv43bv/cX3GX9JXTDkOMfX910yrhf896/33s+53muP7+Vp771c6z3W/lDfbZVjQ/vnEp9RbWwuxTyIG8LG21BfDDO/YM/NgRu9/DjYcAHycsb7OOsjhwm2N+W8uC40Y+ufAt8ntws+1psZj2cZ3GQVjppLHS/SoYt529W7xd2WJwzBS71Gy/0SuRkbNl+E52+hPqrm0upeI+FehfMsNhtO9BoBTcb442T8O+d5H+T8Tdx/5M8S7yM2nOJeFa8O8Dp3VYxhkXG84GsYpLm0uBfnWyXjFpumyxs47l9mPO/ump9regjHabrGfDg3AZ+t06G5zXaLnE8bWnycshqvW30tj53VBfPtTIHH+jT037spfndtEWrNJTSXkLfj3lxaUfE1+GWbJi0MM7dBf5JRdMciPc66+6XXUJr/b2JDat8Im0uxuXU6FNsktEiT4cteXOqwpBebtFlAac2l/5RsKvUbRyu8jwOh2TvPNN1cigXp7QFeX5ypt67G3FzQe8y056u7mTnde76HDTeX7oT/zQTTXMo/Jvdq+nyaHTHuccnP/gLP/2rv8+fxAOfERw3GJ+18vezreey8VzDndmQ8xku93LcMTuGouaS5BBPdXNpX8TXslSc0JC61uh7S72C1MfRfLra6V2zMLwriMrOlQ24ubQnNzLL5a4DCPzZ04oyjCxlNu6zm0vs1FqK/h3J7tsXnvthn5D3Pnyl/N38caLC5dKymmMVZbHXdRGFbTtHepCW9748bDTYBo8W9pl6VZd/nJujzdqqXD9cGyM1YPK8N1Zb7xL9ZH4o3rW+G4Ww2/13Ga1jta3qsFNl39GnvOqKf3SF9BcBXwTI4zSU0l5C3E9Rc+qXC88fCdJk8oQGxyHmc0iQoupHmoj4FfZHCqa6LgI9THj+ea/t672NqTmG1rNeMOhaKLVGNszOKLi+Lj72n10B5UuIcn99cOhXqb5TdCIPfFKDNey4tLNgAK7sceVnD7+P7IZ3rL4RySwTLNpfm+kZzKVdsxv0eqs2qrCMnFxb4nI6zUYc1A+SjjNfxua/qsbGg4Hfjb33+Njab0m6KYBmcwlFzSXMJJq659GbF5z8pR2hA2iaq50O15WC7SuZ1HRcBx1KaKEV/aY9F2ncFG0x5M5imQ/WZRg8GKMzLjKu9onbcmksx9vNnzNzsFaXvzMvnFb3c/6vhBkvRYuqLIZ7zB4fUXFqluVRI/Ex5PMBnxaC+zHmuQ0OMRdat6f/1dT02NhbM8/kNxXW9z3TL4NBc0lwCzaUwM2Pij1Bt1tJLcoSa7UjJt5/CYFPK9wyxufRZ6P9r5wsVHqtIg+mvkN10iw2OOBMg/rJ6pvef/5YsGE/0+e9jc3nbvPcVX8emXnF4t+Rnyrdj2Fw6Py9m7xfI46k+8U77DB5kxteWUH1fkbqtDsNpLkV3NJcK+SSUn7lU17KfrPy/GYa7vChvP8o3fG2Pha8K5vn63r+PzfkvMv6dZXAKR80lzSWYyObSlxWf+xP5UctdbroyhlFkrQ39Z1LUtQTo6yE0l7aH/retrvr6l4RiG0B/WVMTrF9z6cC8///DMLPkMM+inIvvfmP7GDWXjoRnl3OW/QW7SGPxwwHeQ94eUG8P+fO0zOy6QZpLP2guFbK4ZCMujrdqeu6s3H9/BLHIys1PXQqNhauh2H53sWG0OqTvDWYZ3OSa0lzSXIJJby4drPi8V4JfZDSX6vVCRhOlrls+xwZPkbtUVb0IiM2D+30e780BX/fhUGzWQNnNZacKNK6ezCms4uyx5RVe/8beRXnRvYQWNfD5Oezm0txZWz9WfE8vFIjb7wO8h7yNk6eH/Hla5g5yxxs8dppL//Nhye+JIzUVaPdDerN74Qji8E9D5yDtsLzE58H+jM+qf4NlcJPsxYzc2S08mksNmW6w9ityrVVHLXxO3o5Hc6nqjKV/Q7XlPZpLmktVCr4rNT9PkTt2VW1E/Njnsb6u4TUvDsU2Gj1V4bG/K3j8Tw34Ht4pkWsfj0FzaXbEjbwXDPA8eRuoP63YBMrbh+vxCD5PHwTNpbZZnNHo6TduhcF/eNoe6p2hWYfzOefgwkCXFV02n9cAj7mwRjgn1o4WfnYp0iejuXQv1HcX59lrwLhn3P4Czx9vLPRzKL9P49wfYz+St91uLsUvvj8qPl9c3rPc55nmUs2yiom6bzW9qaFGRNrjvlLT674Qiu3BU3ZT7CJ3f7tQ03soOgviboWGTBubS5cGbCxFmws8z6YGPrtuai5pLvV8Fsp9V2wb8Pl+zHjs1SOKwZmc97xZmnTa2RqvlX4Uzol1OSMvrgmP5lLDpnrfv0Xuip02YkNpbaj2I1H8m7gn3Z8Fn+tmAzWevB1yc+mtAb9A4wwSM5Y0l+oWi+8bYXh34lnYUCPiz9DsrKt9BY/TzpKPe7TAY75c4/v4o6H30bbm0rUw2N3vZk039N72DqmhqLnUffEHpSclYnZpgOdamfG4P48wBnl7x9mDstsFWZElufF65F7Bc0CzcfIcKZAXJ4ItRTSXmhevPX+vUOfFmU917G+7sECD636Y3CXErW8uxZkAr4fn9/OIBzbeHvXdZJwOxe8MlTaO+UDUXGoohln7fn0xohO7bLG+LuVxDtf4mv9T8DidLfm4B0L+MoA6vRWKLyfrcnOpzvMlr+lSpdGSNxPjO80lzaU5vg7lvi+qNqQ/Du24e+F8u3Pe7/dSpLPeLpjTJ0LxfUqvu2Yea/E6Ji7139q7Ti1TY8V/G5fIbes9xtuhnh+iFOmaS3PF7+Cyy9Qe1Pj8eVvvHJK37W0uNT3+CfXckU5zSXOpn3jxdSPjOdd1pLmUVqy+WfPrLvJFcavm5tKDBuJ/ORRb4rdghMe0Tc2lvLubVdnX60IDj6m5NL5eL/l98XnF50n7Prg94mJ9e2jfMlLq8WnBnN7ay8G/C/77D4R2LC1r4Pr6uLBqLjXgk1B+5lJd37Mncr4vp+Tt5DWXbva6itPOTRq0Oae5MDWiE7tMI2Jh6L9k5GkDr/+3gudvmfN2FM2lHaH+Zb/j3Fw6H+qdrZZVxM/9lV5zSXNprisl4na3wuff+gaaVcP4rmrq857hKPK9OvfGCUV/VHwQ6lliAmguVRFnxN0pWf+/VdNzZ90s6H15OznNpYe9ImWbiySGJKvI+2WEJ3aZRkRaoyQ2nC7WPG430JQZRXMpzkgqMgvr8IiOaduaS3nPVaW5lBf/rzSXNJfm2VnymqLsvmnfhuHs+1bFxgLvd9WYHe8VvfPsRu/zIjYMT7bgWNRpacFcnr/f14WCf3fSxwbObc2lESp6I53ZcaSG54w9hPsZNcWk31219c2lJ70Phn6Fwux//7B3kOOHx6Xel2IsRk71CsutY3hRRPstCNmbxJ7pSHPpdGjfEsbtLW8uRd8XeB/fai418lxTBeK1V3NJc6lP3twqEbsyG3Avzfg+aMPdt9YXeL/jdNebeLegexnfCeOyXULRWbQfzvu7eNfCorf9ftVHB85tzaURWZzR6EnbWmPQCSZZy8i/dEjG625x0CZ5yww+H+GJXaYRcbWFzaUyjYFRNZf2F3gfP2kuNfJciwrEa7fmkuZSH2X3cFhd8HHfz3iMLS1438sLvNdtY3KMl4f8u6LFc3UcZjAVvYNyv/0TjxT82ys+NnBuay6N0Gclv7cH/S77sYZrAs0lzSUoLe/WzrtGeGIXfe7Y3U/79fJ8R47DqJpLRe4ad09zqZHnWjqCeGkujYcXQ/EZG2V+pfwzNPcrah0Wh/qXAbbV8YLH9swYvNci+5GkfQ8tCTMrAorEaoePDpzbmksjEpuKT0p8b18a4LlWhnpmM2suaS5BaRfD6H4Frquw/k+oZ9bNJDaXpgoUqY80lxp5rreD5pLmUnVnS8QvFuZ5d33MuhPdpy15z0WaS3vG5PgWXfr4qOPvs+gdELP2tNtf8DHi7efdIAfntubSqHxdsr9Qdfbax0GTXXMJRiSvkNwywhO7aGG9JdQz62YSm0tR3q++jzWXGnmuDUFzSXOpurdCueuUvKZL2i2LY/N5ZUvec5GlpHvH5PiW+YW7yw2Tohvd5s1IK7o0/hMfHTi3NZdG5PVQ7nu76tYkaXcijjckcrMwzSVozHSB3N7UgebSzpoaI5PaXPoh5N/+WXOp/udaHzSXNJcG80eJGGbtORNnNT1M+buLHfvO+mxMju29gsf1aceLhZ8Lvs/lOY+zruDjxDxf4aMD57bm0ohcKfG9fbdCDqwPo9lHV3NJcwn+u6FbXm53YebSntD9X35G2VzKu2OcmUvNPNcazSXNpQHtK3mtsiblcXaHbtx9bWGYnJlLRZdP/NTh9zgdiu0ddrXmz5RvfHTg3NZcGpGdJb+3y+4j+G2of5md5pLmEhTyToHc3tqB5lJegfWG5lKmb0L+L72aS/U/V5H9Y9wtTnMpS5xxdLdEHI+mPM7llH9/s2Xvd5L2XFoVZvZcyZvZ8FqH3+PWAfN2vlg4FV1y9LqPD5zbmksjEGciFd13q+wG3EszPgN/FHrNJWjapgK5/W4Hmkt5jZmtHTgWo2wuncl57psjOKaT0FxaENo5C0NzqVuOlIhjbBRP9yl00v79xx1sLu0co2O7MaQvV4zF6baOv79TBfO2zOy5zws+5h8+OnBuay6NyCcl+wyrCz7u+2E0K1E0lzSXoHBz6XAHmkt7cx7nA82lgS7wL2guNfZceUtCjo8gFzWXuuWlktcrewsW4zE3X2zZe11a4P1tG7PjG2fjnA4zM9Se9P7zdIlio83+KXA843sus+dIbEDeLngu7PLxgXNbc2kEXgzFlgTPji8LPu6fKX9/K9jIW3MJWtJcOtWB5tLunMf5TnMpU97MpTOaS409152cxzypuaS5VMDFErH8dc7fZU3PP9/C9/l2qHeWC6OzumC+VtlQfm/Bx77Va0YBmkvDdrbE93bcBH5BzuNl3YnuU+HWXKKcDRWPWxdHnUXWO2G0RV1djYgdBS4gNZfS5e259J7mUmPPldcU+FpzSXOpgHWh3PfI7F4emzt2XVPkO2uVdOiE9wrm6sGKj1/0ToqKLtBcGoW3Sn5v5+0neCKkz0JeKdyaS2guDaPIKrKc4l4HmktFZmCt0VxK9X2Nn2+aS+XkzRobxaw7zaVuulYinid6f3Mh5X//p6XvcXMYj1t3k557dX13ry34+HE5kjsogebSKBRtgsdxJeNx4qymtD28Lgqz5hKaS8MqsqYKPueKljeXVhR4rM9HkJerS1wYj7K5dDnUt9+F5lI57+c85g+aS5pLBb1XIp5xw9iVIX3Ph7buU7c9533dkQadsCAUu6vb7QGfp+iyk+8dEtBcGoF9oVwNmFZTZG0PYqm45hKaS0Mtsu4VeM6dIzqxyzQiHhe4SJ0eYk7G5/q799xvt7y59KDG5obmUjl5s+5GsaRTc6mbFoX0Xy7T7paV1lB+oaXvcbc8GQsbC+bomQGfZ2WBa4PZsc5hAc2lIYuN9rslvrePpjxO2o/EN4VYcwnNpWEXWUUKvO9GdGKXaURcKvB4h4aYk8dLfrCPqrmUd2vv/ZpLjT7XopzHfKy5pGlQwtEavmPOtvj9fZrz2r+SAp3wVcFc3FHDcxW95fdVhwU0l0bgSInv5/gD0vwfyldl/PuPhVdzCc2lYRdZH4diexIsaXlz6fNQbP+opUPIx20VPthH1VzaknPcl2kuNf5cf+c87vSQP081l7rrlRq+Y9o8gyNvj7LtUqAT/i6Qh09r+r6ODfxbBXP/gEMDmktDVmT/27ljb8H6J36Gvii8mktoLg27yHqj4PMebnlzaX3B99H03bf+M6c4L7O8ZFTNpS9CvUsSNJfKO5nzuOvHtLl0IWguNeFSqP79cq3l7+18zutf7vC33oqCufhrjc+5s+BzxuUpSxwi0Fwasouh+Pf03M/GuCdqWvP8vLBqLsGo3CiQ4zdC/XfhqbsRcbvg+bqloTjGwuZmqLZEY1TNpT9D/u3K6zymuzWXnrMtNL80pKnm0qkBnudfzaVGbA7Vm0uHWv7esnLmH4e+E/YWzMXPan7e3wo+75cOEWguDdm6kt/VrxX4vteb0FyCkfm0YJ5/MORzrWxzqei65Vg8v17ze4kzlP4Kz96Nqcx01FE0l9Y0UMznbZ5ad8EwDs2lhSH7zklfDPnz4EYo/t13peJzvBxGO2Nz3N0I5a9jYg4ubfF7ij9uPM14/Scc9k74vmA+rq35eV8r+Lwxx1Y7TKC5NGTXSnxfz37fpc0A92NLi/J2KlRrLr3jGNFhK3Mu2uduJPdSTc+5tMDzHWzofczesrquBtOKPl8KH5V8jFE0l74M6ZtIv1zxMe+HZu/+M47NpehiixorZaZnP634mVBmSVzd07vjJvU/9c6pJ73/jP//e2Gm0TcOPqhwHXOm5e9pleuwzpsKxe5o+Kih5z9T8Fy46FCB5tKQvVfi+/pRTs3zgXC2J28XhWrNpc2OER13vGCu/1ZTAVZkttTpCo97MpT7cN4z4PuIt1S+M+9x4wymBS1vLr2QcZE/yN0lfg/NzHRJk7cHS51NiQsNPlfWLdbvDvmz4OuS339ll8ZVuaPZ9ZpyPm9pTNy7YBxuSR434n9SMsZrW/6etuV8Pk4F2q7o0o+m7lC7OhT/AWqjwwWaS0O0KBRrvs+OP0L6LOQXhLM9eft2xebSLseIMShG7oXiswgWDPBcRTffrnJr4OWh3J4xcVwOMxublxGXlH2f8qH+aoXXnddcelrzl8WJhpo/Zwu8j0UlPo/z/DDEZtblnOf6YcCLiqxmwIohfhbsqPAduLXA4y6elx+3Q7kZUoPm/0+h+PKwcZgFc6pEfLtwG/asO4KeCnTBF2H0e38VXZYX72inYQmaS8NU5ce3+eOsMLYrb7dVPJCnHSPGwK4SOR8LtSr7c7xZookVx74Kz7Gn4nkcN7eOs3Y2hZlm21zLev99XO72a8Zj7K8Y+wMFXt+xmo5z2q/HcQbWoLct/bjA+yhyu+fZBkfeUp07YXgzvvKalrcHfPzToR2bei8NxX/dnzsLMKshE2cBzN+MuezSrUH2nnqj5HPFz6gVHf88f63E+32vA+8na7nmW76+O6HoniJbGnwNZa7zP3TIQHNpiF6pobm0ThjblbdfVTyQ1x0jxkSZJTFxCcm7BR83/gIYf42c3fC5zIazf/WaDHG2zfHeyJs59W0NH9Blx9EB4n6g4HMcHPD4Lg/9Z4zUtcl5kVlpd3IK97lLJtdn/LsFBZsgdWxSvCQUm10zyC/dr2c89tdD/hz4pkL+P+2d41O9EWfwvR/6T92Oy142VHiOYxWbPlUazuMwG+ZKgff5OLT/9utTIf1mAX/62u6EN0uce002l5aWeB2Pe8UeoLk0LJcGqEOuCV/78vb6AAd0k+PEGFhQ4YPtn15DIM5OmLvkabrXHPgkPDtrIa4pfi0M1siZznkfcV+oy2F4jaVBC9EDJZ+ryr5XL4b+vxzHxtLbNeXPVMifTTQ7y2fvnMZPXDK1s1coFt376Z2C8dpTw/vaXfC5Br1z6K+hmVlRZZXZm6TsiLOClldsLlW9ANhf4XGfhO5v8L1zTJpoaxs+v2lemU38Dzf4OsrODLgW2n0XRdBcGi+bB7geOiR87crbLwe8wK3z7lMwSrGg+rGhwvLRnAK87N/GJlbcd6PonkaxYfHzEBpLn9YQ8wMlnzM268osldoQ+s9Yut3A59anNcQ0b6nxghLH9u8Bi4NlofhyjssDNiS2ZDz2a0P+HDjUwLkSG1bvzMnJqo8TGz9x77eiy2Z3VHyert+sIzZ7b+a8xy5ct6R9ptwM9sXpgg9LnndxVvSLDb2WKrOa440qVjqMoLk0JGVWd8y9LtIIH1HeLuhd/McLqrgJ6WdhsBlL/TaQ/bBXJLzae64FjiEdLEqOh3oLy9iAfavEiT1bPMTG7xsV30c8906FZppKt2ssPovcLe5Y6P+ramwCvJLy3rdkNAp/bugCfkkot1nz/HEy53jGRsGfFZpx+3oNxzLv40CFL/nYBN07QJPpasrjfj6Cz4FvajxfnoRnN/4u21y62zuXt1T4To0NwocVXvPuMfgsz9og9HJH3kPaOfG+r+rWiufotlBsaWba9cKHoZ5laXFG9faQf7fIvB/G4rm0PmhoguZSs8ruSVlkj1IayttdYfj7sLibCV22sVcsD5r/F/s0MrKaNrGRsrbm91FXEznOvoj7s9X5C0GR5lLoXSDfDen7Q8QiLN617FZIX9YU/35/w3mzvncxXvbi/f2MBuGlUP726v2O3e+9L+HtfZ5rXe9/+y0MvizsSe81HygZu60hvdE6Cp/VcM7Ez5D5DeIizaX7vWbjhhoKuncrHNPDY/AZnrUMqAuzll4N6Q1jRX77jlXcT+3vUO+y2ke9JtXZgtcFsSkc7wp3OZS/e2zR75GYf+dD9o8hoEinimUVrnfXCpvmEnTFVK9AvhqqzeTbUODEni0im/xVMD7u3l5zoco5fLNXaDdxF6mizaXZL51jFb54rveK5cVDypu3e02uIq8tLlV4OeVxphv6TD5e4ThUGecqxC7tF/ZRLdOKS/J+qHjOHA7990jbkFG4xaJtSwOfBWt6nzNxxt/jMJz9utrgTJ/39llHXnvazKttvppbZ9MQrqV3FXgdp8Lwru0fOOwo0jWXGlDmc+yqcMlb6Ko1vQL8214BfL9XpMXxsPcBF3+5jDNQVuU8Viw8412w3gnD/wV6Za9wjEXXpXnv43Hv/7/Se5/xvTT9C3+Z5tKsF8LMDKRve3F/OO9YxKVj8ZfeuGzu1RHly8Leazw3J8aPek2n73uNB3tZ9G/mpC1lHKWVc3Ju/vk/e1zjsf4iZN/pb/az5P68i6N4N8RR7Rkw1Ttf5sZ7+5jkU5z9d6QX7zi6cov1JaH/csZLPiIAFOkTeB3Yb7wnXPIWYK4qzSXGW9qvVm+O0XuMS2Vj06Mt07nnz25eLQ1H6pM++R+bTS8LDYAifcwV2bMu/ri3RKjkLcBcmkvMF5c/3gnd3YS5i74Io9/jihlxZma/WUsHhAZAkT4Bdgbb7shbgAo0l+hnS0o+bBGaRvwyJ8ZHhGOk+s3cuygsAIr0CRGX69/Mie/rwiRvAebTXKJMkR3vVLRYaGo1d3+DuKn4S0IyMmv75PyNMDObDwBF+qQ4mhFbM9nlLUBfmkukWRT636nxuNDU6uc5sT0qHCMTm6b/hudvRf+q0AAo0ifMK8GsJXkLUJLmElniBsZ3++TFBqGpxaE5MY37XC0VkpH5tk+ebxYWAEX6hDrTJ66fCYu8BUijuUSedcl4Mi8vYiPkRaEZyOagYdfmz8G9wgKgSJ9gC8LMPpD3e+NDIZG3AGWLKs0l5tvRJzd+7V14UN7GMLPkajaWLthGZ32Y2etqbm4fFhYARTrIW4DiNJcoan+f/DgrLKXtDs82M+yzNDprknFvXk4fEhYARTrIW4ByNJcoY1+fHPlcWAqJt/Y9Fuxd0Bbxrny3g6VwAIp0kLcTbWEytoaZuxb9EGbWgT4OM/uCxGL4xzDz66PbB0M2zSXKejdYRlTW6mT8Me+8eldYRmZlMm6FZ+8Kt0VYABTpIG8nR9xYNi7DeFLg4MxewO8SNkiluUQVcZ+a+cuJDgpLqoNz4nQxGSuEZGRiY+nmnOMRZy+5rTKAIh3k7YR4Jxm/zwv+9WR8GmbuuLN4zr9dlYyTih4o5KOguUQ1cTbOtXn58oGw9BWXxH0XZppyjE7cY2nuUrjLyXhBWAAU6SBvx9/LYWbZ29yg/5WMTTl/t6DPwXpVOOE5J3I+5B4JERliY//MvJz5UlhooTjzee5su0+FBECRDvJ2Mrwfnr1V8+zF4FSBv93W52CdEVJ4zpkCH3TTwkSOHfMK97PyhhaJy+Nnl9PfCDONJgAU6SBvx1zcrPu7eYGOm8duLfEY3/c5WPeFFp5zpcAH3SZhooAXw0xTaXY55SohoQXiD1J/9/IyztRcLCQAinSQt+NvcUqxW6axtCj03/D7sfDCM+LGtk8LfNAdFypKiPsKbRYGWmRDMtYKA4AiHeTtZIgzln7pE+RDJR9ndcrB+lOI4f/EJUsXQ7G7LsYG1FtCBgCAIh3kbdud7xPg7ys+1l99HmuLEMN/m6/x7onXQrHG0twG06kws5/ZMmEEAECRDvK2bfrdDv3OAEXsijDTrIr7fvwWyi2rg3GzMczMCnwcyjWU8ppNcR+zu8Fm+QAAKNJB3o7Y6ynB3Sk0UIv9Yaax1NT4TogBAFCkg7wdlXgXl35L2H4XGgAAABTpyFvyvBfc+hwAAABFOvKWChYk41afoF4TGgAAABTpyFvy7EkJ6iGhAQAAQJGOvCXPlZSgrhAaAAAAFOnIW7K8mBLQq0IDAACAIh15S553UwJ6UmgAAABQpCNvyXM6JaA7hAYAAABFOvKWPD+mBHS90AAAAKBIR96S535KQBcKDQAAAIp05C15HgsoAAAAinTkLXUHFgAAABTpyFtymbkEAACAIh15S2U3UwL6gtAAAACgSEfekudcSkA31/DYi5LxQzLeE2YAAABFOsjb8fRxSkCPDfi4y5LxSzIeJuMNYQYAAFCkg7wdT6tTAvogGUsqPuaryfg3GY+SsV6IAQAAFOkgb8fb+ZSgnqrwWPvCzGyle8l4W2gBAAAU6SBvx9/KMNMM6hfYo8mYKvAYr4eZZXDxb/5KxiphBQAAUKSDvJ0ca0N6gyk2i/Yn46U5/3669zcHk/Fr7989Tcbnvf8NAAAARTrI2wmzIhnfFwj2/BGXwR0PMzOgAAAAUKSDvJ1wcYbSoTDTaJrdmDvOSnrS+79vJONcMr5MxpZkLBAyAAAARboiHXkLAAAAKNKRtwAAAIAiHeQtAAAAKNJB3gIAAIAiHeQtAAAAoEhH3gIAAACKdOStvAUAAABFOshbAAAAUKSDvAUAAABFuiIdeQsAAAAo0pG3AAAAgCId5C0AAAAo0kHeAgAAgCId5C0AAACgSEfeAgAAAIp05K28BQAAAEU6yFsAAABQpIO8BQAAAEW6Ih15CwAAACjSkbcAAACAIh3kLQAAACjSQd4CAACAIh3kLQAAAKBIR94CAAAAinTkrbwFAAAARTrIWwAAAFCkg7wFAAAARTrIWwAAAECRjrwFAAAAFOkgbwEAAECRDvIWAAAAFOkgbwEAAECRrkhH3gIAAACKdOStvAUAAABFOshbAAAAUKSDvAUAAABFOshbAAAAQJGOvAUAAAAU6SBvAQAAQJEO8hYAAAAU6SBvAQAAQJGuSEfeAgAAAIp05K28BQAAAEU6yFsAAABQpIO8BQAAAEU6yFsAAABAkY68BQAAABTpIG8BAABAkQ7yFgAAABTpIG8BAABAka5IR94CAAAAinTkLQAAAKBIB3kLAAAAinSQtwAAAKBIB3kLAAAAKNKRtwAAAIAiHXkrbwEAAECRDvIWAAAAFOkgbwEAAECRrkhH3gIAAACKdOQtAAAAoEgHeQsAAACKdJC3AAAAoEinTsuSsSEZU0IhbwEAAECRTlFLk/FZMh724nsvGSeFRd4CAACAIp0sS5LxSfhfU2nueCA88hYAAAAU6fSzOBkfJ+N+Row1l+QtAAAAKNJ5xqJkfBRmlr3lxVhzSd4CAACAIp3/WpiMw8m4WyC2mkvyFgAAABTp/Nd0Mg4l43Yo3lTSXJK3AAAAoEifcAuScTBUayppLslbAAAAUKRPqKlkvJeMm6F6U0lzSd4CAACAIn3CxKbS/mTc6BOra8k4Hopt4q25JG8BAABAkT6B/u4To9+T8e6cf7M1aC7JWwAAAFCkK9L7eNCLS9xj6Ugy1vT5N3F206OguSRvAQAAQJHOPF8nY2OYaSBl+TloLslbAAAAUKRT0fmguSRvAQAAQJFOReeC5pK8BQAAAEU6FWkuyVsAAABQpAtPZZpL8hYAAAAU6cJTmeaSvAUAAABFuvBUprkkbwEAAECRLjyVaS6NLm+fCg8AAAAMz+OgudQEzaVmZcXzsfAAAADA8GguNUNzqVmaSwAAANASmkvN0FxqluYSAAAAtMSDnEJ9Sogq0VxqzrR4AgAAQHvcyynUp4WoEs2l5izMied9IQIAAIDhuZNTqC8Soko0l5qzJCeed4UIAAAAhufHnEJ9hRBVornUnFdz4vmHEAEAAMDwXMwp1NcJUSWaS815JyeeF4UIAAAAhievCbJRiBqJq+ZSdZtz4nlOiAAAAGB4vs0p1LcIUSWaS83ZlhPPb4UIAAAAhud0TqG+Q4gq0Vxqzs6ceJ4WIgAAABiej3MK9d1CVInmUnMO58TzqBABAADA8OzKKdSPCVElmkvNOZUTzz1CBAAAAMOzNadQ/1qIKtFcas7ZnHhuFyIAAAAYnrzbun8vRJVoLjXnQnCHQwAAAGiNF3MK9V+EqBLNpeb8mxPPNUIEAAAAwzMVND6aoLnUnMc58ZwSIgAAABiuBxmF+lPFeiWaS82YFksAAABon0s5BfvLQlSa5lIz1ubE8g8hAgAAgOHLu/vWJiEqTXOpGdtyYnlWiAAAAGD4Pssp2HcJUWmaS804mBPL40IEAAAAw7cjp2A/JkSlaS4140zQCAUAAIDWeTunYD8nRKVpLjXjx2AJJwAAALRO3h24/hai0jSXmvEwJ5ZLhQgAAABG415Gwf40GVNCVIrmUv2W5sTxoRABAADA6OQ1Q14TolrjqblU3qacOF4SIgAAABidIzmF+w4hKkVzqX7v58TxlBABAADA6GwP7hhXJ82l+n2bE8edQgQAAACj83JO4f6DEJWiuVS/qzlxfEOIAAAAYLQeZRTuj4SnFM2lei0IMxvLp8XwSbDpPAAAAIzc+ZDdBFktRIVpLtVrQ04MrwgRAAAAjN7HOQX8diEqTHOpXgdzYviVEAEAAMDo5d3q/aQQFaa5VK/vc2K4TYgAAABg9PL2tbkqRIVpLtXrfk4MlwoRAAAAtMOVjAI+Np4WClEhmkv1eSUnfn8JEQAAALTH5zmF/FYhKkRzqT77cuJ3QogAAACgPfLuynVMiArRXKrPd0HDEwAAADpjKhlPgn2XBqW5VJ8HwVJNAAAA6JS8xshyIRo4hppLxbyZE7ufhQgAAADaJ2+Pm51ClEtzqR6f5MTuAyECAACA9lmeU9CfFaJcF4LmUh1+zYndK0IEAAAA3SvqH4WZvZlIdy1oLg3qxZy4XRMiAAAAaK/DOYX9O0KUalGY2Wi6aHMp/lvNuuftzYnb50IEAAAA7fVSTmF/UohS5TVF+o31wvacizkxe02IAAAAoN1+ySjs7whPX4uT8U8o31z6Seiei2PW7K/rQgQAAADtdzBkN0TWCdEz4h5Bl0P5xtLsOB4sj5u1KydWnwoRAAAAtN8LIXv2yDEhCkuTsTnMNIYehuqNpdnxbzI+CTN7Wk1PcFzzlsStknoAAADQDRcyCvx7YfJm2qxNxu3ee38cBm8m5Y3HveeKz7l9QmKc19T8xWkJAAAA3bE1ZDc/Nk1YPDaE5htKaWPXhMT4vZw47HNaAgAAQHfEmUm3Mgr974WImv2WkW9x6eFCIQIAAIBu+TSj2H8SZvYdgjqsCdmzluzzBQAAAB20MmTvgfO+EFGTL0N2c2mNEAEAAEA3nc0o+K8KDzVYkIy7GXl2SYgAAACgu94M2TNK1goRA9odbB4PAAAAY+3XjML/G+FhQL9k5Nc14QEAAIDu25xR/Mc9mV4UIip6LWTPWtojRAAAADAe/spoAHwiPFR0OiOvbiRjSogAAABgPOzIaALcSca0EFHS8pB9N8L3hAgAAADGy98ZjYADwkNJn2Xk081g1hIAAACMnW0ZzYDrwkMJi5JxLyOf9gkRAAAAjKffMxoCO4WHgj4IGpUAAAAwkdZlNAWuCg8FxP257mTk0TYhAgAAgPF2IaQ3BrYLDzkOZeTPL8IDAAAA4291SL/Ll9lLZImzlm6H9ObS60IEAAAAk+FISG8Q7BAeUmTttXRaeAAAAGByLE7GrZC+IbPbyNMvZ9LuEHc/GcuECAAAACbLuyF9Fsp7wsM8n2XkywHhAQAAgMn0Q+jfLIj76iwWHnqWJ+NhSq78KjwAAAAwuVaG9KbBp8JDz6mUHHmSjDXCAwAAAJMtLoHr1zh4HGaaT0y2/4T05XAfCw8AAAAQ/RT6Nw++E5qJdyUlN34XGgAAAGBWnKGUdiew9cIzsdI2fY9LKVcLDwAAADDX9tC/kfB3MqaEZ+LEDd1vpeTEPuEBAAAA+jkT7K3DjC+DpZIAAABASYuS8Vfov7n3y8IzMdaE/o2lf5KxRHgAAACALHEvnbinzvzGws9CMzH+DP0bjK8KDQAAAFDEjmCvnUl1OOXY7xEaAAAAoIx+e+7cT8YKoRlbcdba4z7H/YTQAAAAAFX8FJ5vNPwkLGPr1z7H+3IyFggNAAAAUMXSZFwLzzccDgjN2Pmgz3G+noxlQgMAAAAM4qVk3AnPNh0ehZklVIyH/4Tnl8PdDe4QCAAAANTkjWQ8CM82H64Gy6XGwcJk/B2ebx6uFRoAAACgTu+E55dNHRWWzjvW57huERYAAACgCe8GjYhxsqXP8dwtLAAAAECT9odnmxH3krFSWDpnZe/YzT2Wh4QFAAAAGIaD4dmmxG/B/ktdEo/V7/OO4UfCAgAAAAzT4fBsc+KUkHTGydCxxtL/B3ns/tEO66hwAAACFHRFWHRNYXRoTUwAPG1hdGggeG1sbnM9Imh0dHA6Ly93d3cudzMub3JnLzE5OTgvTWF0aC9NYXRoTUwiPjxtc3R5bGUgbWF0aHNpemU9IjE2cHgiPjxtc3ViPjxtaSBtYXRodmFyaWFudD0iYm9sZCI+UDwvbWk+PG1pPmM8L21pPjwvbXN1Yj48bW8+PTwvbW8+PG10ZXh0PmRlcHRoKDwvbXRleHQ+PG1pIG1hdGh2YXJpYW50PSJib2xkIj51PC9taT48bW8+LDwvbW8+PG1pIG1hdGh2YXJpYW50PSJib2xkIj52PC9taT48bW8+KTwvbW8+PG1vPiYjeEI3OzwvbW8+PG1zdXA+PG1pPks8L21pPjxtcm93Pjxtbz4tPC9tbz48bW4+MTwvbW4+PC9tcm93PjwvbXN1cD48bW8+JiN4Qjc7PC9tbz48bWZlbmNlZD48bXRhYmxlPjxtdHI+PG10ZD48bWkgbWF0aHZhcmlhbnQ9ImJvbGQiPnU8L21pPjwvbXRkPjwvbXRyPjxtdHI+PG10ZD48bWkgbWF0aHZhcmlhbnQ9ImJvbGQiPnY8L21pPjwvbXRkPjwvbXRyPjxtdHI+PG10ZD48bW4gbWF0aHZhcmlhbnQ9ImJvbGQiPjE8L21uPjwvbXRkPjwvbXRyPjwvbXRhYmxlPjwvbWZlbmNlZD48L21zdHlsZT48L21hdGg+Ke3nMgAAAABJRU5ErkJggg==\&quot;,\&quot;slideId\&quot;:278,\&quot;accessibleText\&quot;:\&quot;bold P subscript c equals text depth( end text bold u comma bold v right parenthesis times K to the power of negative 1 end exponent times open parentheses table row bold u row bold v row bold 1 end table close parentheses\&quot;,\&quot;imageHeight\&quot;:51.13513513513514},{\&quot;mathml\&quot;:\&quot;&lt;math style=\\\&quot;font-family:stix;font-size:16px;\\\&quot; xmlns=\\\&quot;http://www.w3.org/1998/Math/MathML\\\&quot;&gt;&lt;mstyle mathsize=\\\&quot;16px\\\&quot;&gt;&lt;mi&gt;w&lt;/mi&gt;&lt;mi&gt;h&lt;/mi&gt;&lt;mi&gt;e&lt;/mi&gt;&lt;mi&gt;r&lt;/mi&gt;&lt;mi&gt;e&lt;/mi&gt;&lt;mo&gt;:&lt;/mo&gt;&lt;mo&gt;&amp;#xA0;&lt;/mo&gt;&lt;mo&gt;&amp;#xA0;&lt;/mo&gt;&lt;mspace linebreak=\\\&quot;newline\\\&quot;/&gt;&lt;mo&gt;-&lt;/mo&gt;&lt;mo&gt;&amp;#xA0;&lt;/mo&gt;&lt;msub&gt;&lt;mi&gt;P&lt;/mi&gt;&lt;mi&gt;c&lt;/mi&gt;&lt;/msub&gt;&lt;mo&gt;&amp;#xA0;&lt;/mo&gt;&lt;mo&gt;:&lt;/mo&gt;&lt;mo&gt;&amp;#xA0;&lt;/mo&gt;&lt;mi&gt;N&lt;/mi&gt;&lt;mo&gt;&amp;#xA0;&lt;/mo&gt;&lt;mo&gt;&amp;#xD7;&lt;/mo&gt;&lt;mo&gt;&amp;#xA0;&lt;/mo&gt;&lt;mn&gt;3&lt;/mn&gt;&lt;mo&gt;&amp;#xA0;&lt;/mo&gt;&lt;mi&gt;m&lt;/mi&gt;&lt;mi&gt;a&lt;/mi&gt;&lt;mi&gt;t&lt;/mi&gt;&lt;mi&gt;r&lt;/mi&gt;&lt;mi&gt;i&lt;/mi&gt;&lt;mi&gt;x&lt;/mi&gt;&lt;mo&gt;&amp;#xA0;&lt;/mo&gt;&lt;mi&gt;c&lt;/mi&gt;&lt;mi&gt;o&lt;/mi&gt;&lt;mi&gt;n&lt;/mi&gt;&lt;mi&gt;t&lt;/mi&gt;&lt;mi&gt;a&lt;/mi&gt;&lt;mi&gt;i&lt;/mi&gt;&lt;mi&gt;n&lt;/mi&gt;&lt;mi&gt;i&lt;/mi&gt;&lt;mi&gt;n&lt;/mi&gt;&lt;mi&gt;g&lt;/mi&gt;&lt;mo&gt;&amp;#xA0;&lt;/mo&gt;&lt;mi&gt;t&lt;/mi&gt;&lt;mi&gt;h&lt;/mi&gt;&lt;mi&gt;e&lt;/mi&gt;&lt;mo&gt;&amp;#xA0;&lt;/mo&gt;&lt;mi&gt;p&lt;/mi&gt;&lt;mi&gt;o&lt;/mi&gt;&lt;mi&gt;i&lt;/mi&gt;&lt;mi&gt;n&lt;/mi&gt;&lt;mi&gt;t&lt;/mi&gt;&lt;mo&gt;&amp;#xA0;&lt;/mo&gt;&lt;mi&gt;c&lt;/mi&gt;&lt;mi&gt;l&lt;/mi&gt;&lt;mi&gt;o&lt;/mi&gt;&lt;mi&gt;u&lt;/mi&gt;&lt;mi&gt;d&lt;/mi&gt;&lt;mo&gt;&amp;#xA0;&lt;/mo&gt;&lt;mn&gt;3&lt;/mn&gt;&lt;mi&gt;D&lt;/mi&gt;&lt;mo&gt;&amp;#xA0;&lt;/mo&gt;&lt;mi&gt;c&lt;/mi&gt;&lt;mi&gt;o&lt;/mi&gt;&lt;mi&gt;o&lt;/mi&gt;&lt;mi&gt;r&lt;/mi&gt;&lt;mi&gt;d&lt;/mi&gt;&lt;mi&gt;i&lt;/mi&gt;&lt;mi&gt;n&lt;/mi&gt;&lt;mi&gt;a&lt;/mi&gt;&lt;mi&gt;t&lt;/mi&gt;&lt;mi&gt;e&lt;/mi&gt;&lt;mi&gt;s&lt;/mi&gt;&lt;mo&gt;&amp;#xA0;&lt;/mo&gt;&lt;mi&gt;i&lt;/mi&gt;&lt;mi&gt;n&lt;/mi&gt;&lt;mo&gt;&amp;#xA0;&lt;/mo&gt;&lt;mi&gt;t&lt;/mi&gt;&lt;mi&gt;h&lt;/mi&gt;&lt;mi&gt;e&lt;/mi&gt;&lt;mo&gt;&amp;#xA0;&lt;/mo&gt;&lt;mi&gt;c&lt;/mi&gt;&lt;mi&gt;a&lt;/mi&gt;&lt;mi&gt;m&lt;/mi&gt;&lt;mi&gt;e&lt;/mi&gt;&lt;mi&gt;r&lt;/mi&gt;&lt;mi&gt;a&lt;/mi&gt;&lt;mo&gt;&amp;#xA0;&lt;/mo&gt;&lt;mi&gt;r&lt;/mi&gt;&lt;mi&gt;e&lt;/mi&gt;&lt;mi&gt;f&lt;/mi&gt;&lt;mi&gt;e&lt;/mi&gt;&lt;mi&gt;r&lt;/mi&gt;&lt;mi&gt;e&lt;/mi&gt;&lt;mi&gt;n&lt;/mi&gt;&lt;mi&gt;c&lt;/mi&gt;&lt;mi&gt;e&lt;/mi&gt;&lt;mo&gt;&amp;#xA0;&lt;/mo&gt;&lt;mi&gt;f&lt;/mi&gt;&lt;mi&gt;r&lt;/mi&gt;&lt;mi&gt;a&lt;/mi&gt;&lt;mi&gt;m&lt;/mi&gt;&lt;mi&gt;e&lt;/mi&gt;&lt;mo&gt;.&lt;/mo&gt;&lt;mspace linebreak=\\\&quot;newline\\\&quot;/&gt;&lt;mo&gt;-&lt;/mo&gt;&lt;mo&gt;&amp;#xA0;&lt;/mo&gt;&lt;mi&gt;u&lt;/mi&gt;&lt;mo&gt;,&lt;/mo&gt;&lt;mo&gt;&amp;#xA0;&lt;/mo&gt;&lt;mi&gt;v&lt;/mi&gt;&lt;mo&gt;&amp;#xA0;&lt;/mo&gt;&lt;mo&gt;:&lt;/mo&gt;&lt;mo&gt;&amp;#xA0;&lt;/mo&gt;&lt;mi&gt;v&lt;/mi&gt;&lt;mi&gt;e&lt;/mi&gt;&lt;mi&gt;c&lt;/mi&gt;&lt;mi&gt;t&lt;/mi&gt;&lt;mi&gt;o&lt;/mi&gt;&lt;mi&gt;r&lt;/mi&gt;&lt;mi&gt;s&lt;/mi&gt;&lt;mo&gt;&amp;#xA0;&lt;/mo&gt;&lt;mi&gt;o&lt;/mi&gt;&lt;mi&gt;f&lt;/mi&gt;&lt;mo&gt;&amp;#xA0;&lt;/mo&gt;&lt;mi&gt;l&lt;/mi&gt;&lt;mi&gt;e&lt;/mi&gt;&lt;mi&gt;n&lt;/mi&gt;&lt;mi&gt;g&lt;/mi&gt;&lt;mi&gt;t&lt;/mi&gt;&lt;mi&gt;h&lt;/mi&gt;&lt;mo&gt;&amp;#xA0;&lt;/mo&gt;&lt;mi&gt;N&lt;/mi&gt;&lt;mo&gt;&amp;#xA0;&lt;/mo&gt;&lt;mi&gt;h&lt;/mi&gt;&lt;mi&gt;o&lt;/mi&gt;&lt;mi&gt;l&lt;/mi&gt;&lt;mi&gt;d&lt;/mi&gt;&lt;mi&gt;i&lt;/mi&gt;&lt;mi&gt;n&lt;/mi&gt;&lt;mi&gt;g&lt;/mi&gt;&lt;mo&gt;&amp;#xA0;&lt;/mo&gt;&lt;mi&gt;t&lt;/mi&gt;&lt;mi&gt;h&lt;/mi&gt;&lt;mi&gt;e&lt;/mi&gt;&lt;mo&gt;&amp;#xA0;&lt;/mo&gt;&lt;mi&gt;u&lt;/mi&gt;&lt;mo&gt;&amp;#xA0;&lt;/mo&gt;&lt;mi&gt;a&lt;/mi&gt;&lt;mi&gt;n&lt;/mi&gt;&lt;mi&gt;d&lt;/mi&gt;&lt;mo&gt;&amp;#xA0;&lt;/mo&gt;&lt;mi&gt;v&lt;/mi&gt;&lt;mo&gt;&amp;#xA0;&lt;/mo&gt;&lt;mi&gt;c&lt;/mi&gt;&lt;mi&gt;o&lt;/mi&gt;&lt;mi&gt;o&lt;/mi&gt;&lt;mi&gt;r&lt;/mi&gt;&lt;mi&gt;d&lt;/mi&gt;&lt;mi&gt;i&lt;/mi&gt;&lt;mi&gt;n&lt;/mi&gt;&lt;mi&gt;a&lt;/mi&gt;&lt;mi&gt;t&lt;/mi&gt;&lt;mi&gt;e&lt;/mi&gt;&lt;mi&gt;s&lt;/mi&gt;&lt;mo&gt;&amp;#xA0;&lt;/mo&gt;&lt;mi&gt;f&lt;/mi&gt;&lt;mi&gt;r&lt;/mi&gt;&lt;mi&gt;o&lt;/mi&gt;&lt;mi&gt;m&lt;/mi&gt;&lt;mo&gt;&amp;#xA0;&lt;/mo&gt;&lt;mi&gt;t&lt;/mi&gt;&lt;mi&gt;h&lt;/mi&gt;&lt;mi&gt;e&lt;/mi&gt;&lt;mo&gt;&amp;#xA0;&lt;/mo&gt;&lt;mi&gt;m&lt;/mi&gt;&lt;mi&gt;a&lt;/mi&gt;&lt;mi&gt;s&lt;/mi&gt;&lt;mi&gt;k&lt;/mi&gt;&lt;mi&gt;e&lt;/mi&gt;&lt;mi&gt;d&lt;/mi&gt;&lt;mo&gt;&amp;#xA0;&lt;/mo&gt;&lt;mi&gt;d&lt;/mi&gt;&lt;mi&gt;e&lt;/mi&gt;&lt;mi&gt;p&lt;/mi&gt;&lt;mi&gt;t&lt;/mi&gt;&lt;mi&gt;h&lt;/mi&gt;&lt;mo&gt;&amp;#xA0;&lt;/mo&gt;&lt;mi&gt;i&lt;/mi&gt;&lt;mi&gt;m&lt;/mi&gt;&lt;mi&gt;a&lt;/mi&gt;&lt;mi&gt;g&lt;/mi&gt;&lt;mi&gt;e&lt;/mi&gt;&lt;mo&gt;.&lt;/mo&gt;&lt;mspace linebreak=\\\&quot;newline\\\&quot;/&gt;&lt;mo&gt;-&lt;/mo&gt;&lt;mo&gt;&amp;#xA0;&lt;/mo&gt;&lt;mi&gt;K&lt;/mi&gt;&lt;mo&gt;&amp;#xA0;&lt;/mo&gt;&lt;mo&gt;:&lt;/mo&gt;&lt;mo&gt;&amp;#xA0;&lt;/mo&gt;&lt;mi&gt;i&lt;/mi&gt;&lt;mi&gt;n&lt;/mi&gt;&lt;mi&gt;t&lt;/mi&gt;&lt;mi&gt;r&lt;/mi&gt;&lt;mi&gt;i&lt;/mi&gt;&lt;mi&gt;n&lt;/mi&gt;&lt;mi&gt;s&lt;/mi&gt;&lt;mi&gt;i&lt;/mi&gt;&lt;mi&gt;c&lt;/mi&gt;&lt;mo&gt;&amp;#xA0;&lt;/mo&gt;&lt;mi&gt;c&lt;/mi&gt;&lt;mi&gt;a&lt;/mi&gt;&lt;mi&gt;m&lt;/mi&gt;&lt;mi&gt;e&lt;/mi&gt;&lt;mi&gt;r&lt;/mi&gt;&lt;mi&gt;a&lt;/mi&gt;&lt;mo&gt;&amp;#xA0;&lt;/mo&gt;&lt;mi&gt;m&lt;/mi&gt;&lt;mi&gt;a&lt;/mi&gt;&lt;mi&gt;t&lt;/mi&gt;&lt;mi&gt;r&lt;/mi&gt;&lt;mi&gt;i&lt;/mi&gt;&lt;mi&gt;x&lt;/mi&gt;&lt;mo&gt;.&lt;/mo&gt;&lt;mo&gt;&amp;#xA0;&lt;/mo&gt;&lt;mspace linebreak=\\\&quot;newline\\\&quot;/&gt;&lt;mo&gt;-&lt;/mo&gt;&lt;mo&gt;&amp;#xA0;&lt;/mo&gt;&lt;mi&gt;d&lt;/mi&gt;&lt;mi&gt;e&lt;/mi&gt;&lt;mi&gt;p&lt;/mi&gt;&lt;mi&gt;t&lt;/mi&gt;&lt;mi&gt;h&lt;/mi&gt;&lt;mfenced&gt;&lt;mrow&gt;&lt;mi&gt;u&lt;/mi&gt;&lt;mo&gt;,&lt;/mo&gt;&lt;mi&gt;v&lt;/mi&gt;&lt;/mrow&gt;&lt;/mfenced&gt;&lt;mo&gt;&amp;#xA0;&lt;/mo&gt;&lt;mo&gt;:&lt;/mo&gt;&lt;mo&gt;&amp;#xA0;&lt;/mo&gt;&lt;mi&gt;v&lt;/mi&gt;&lt;mi&gt;e&lt;/mi&gt;&lt;mi&gt;c&lt;/mi&gt;&lt;mi&gt;t&lt;/mi&gt;&lt;mi&gt;o&lt;/mi&gt;&lt;mi&gt;r&lt;/mi&gt;&lt;mo&gt;&amp;#xA0;&lt;/mo&gt;&lt;mi&gt;o&lt;/mi&gt;&lt;mi&gt;f&lt;/mi&gt;&lt;mo&gt;&amp;#xA0;&lt;/mo&gt;&lt;mi&gt;d&lt;/mi&gt;&lt;mi&gt;e&lt;/mi&gt;&lt;mi&gt;p&lt;/mi&gt;&lt;mi&gt;t&lt;/mi&gt;&lt;mi&gt;h&lt;/mi&gt;&lt;mo&gt;&amp;#xA0;&lt;/mo&gt;&lt;mi&gt;v&lt;/mi&gt;&lt;mi&gt;a&lt;/mi&gt;&lt;mi&gt;l&lt;/mi&gt;&lt;mi&gt;u&lt;/mi&gt;&lt;mi&gt;e&lt;/mi&gt;&lt;mi&gt;s&lt;/mi&gt;&lt;mo&gt;&amp;#xA0;&lt;/mo&gt;&lt;mi&gt;a&lt;/mi&gt;&lt;mi&gt;t&lt;/mi&gt;&lt;mo&gt;&amp;#xA0;&lt;/mo&gt;&lt;mi&gt;e&lt;/mi&gt;&lt;mi&gt;a&lt;/mi&gt;&lt;mi&gt;c&lt;/mi&gt;&lt;mi&gt;h&lt;/mi&gt;&lt;mo&gt;&amp;#xA0;&lt;/mo&gt;&lt;mo&gt;(&lt;/mo&gt;&lt;mi&gt;u&lt;/mi&gt;&lt;mo&gt;,&lt;/mo&gt;&lt;mo&gt;&amp;#xA0;&lt;/mo&gt;&lt;mi&gt;v&lt;/mi&gt;&lt;mo&gt;)&lt;/mo&gt;&lt;mo&gt;&amp;#xA0;&lt;/mo&gt;&lt;mi&gt;c&lt;/mi&gt;&lt;mi&gt;o&lt;/mi&gt;&lt;mi&gt;o&lt;/mi&gt;&lt;mi&gt;r&lt;/mi&gt;&lt;mi&gt;d&lt;/mi&gt;&lt;mi&gt;i&lt;/mi&gt;&lt;mi&gt;n&lt;/mi&gt;&lt;mi&gt;a&lt;/mi&gt;&lt;mi&gt;t&lt;/mi&gt;&lt;mi&gt;e&lt;/mi&gt;&lt;mo&gt;.&lt;/mo&gt;&lt;/mstyle&gt;&lt;/math&gt;\&quot;,\&quot;base64Image\&quot;:\&quot;iVBORw0KGgoAAAANSUhEUgAABcsAAAEpCAYAAABMV3pMAAAACXBIWXMAAA7EAAAOxAGVKw4bAAAABGJhU0UAAACPvSMMLwAAbHRJREFUeNrs3Q/kFdn/+PHjLclKJEmSyEqyEiv5WFmRtZIkkiRJZGWttZaVlSSRlaysSJKsRJJkrVhJkhVJ1koiSZJEVpIk+s3re8/87utO8+fMndf8ufc+H4zPZ7vnPX/OnP9z5oxz7ZkebWujbWu0nYq2G9G2yQEAAAAAAAAAMCG2ud4A+b1o+6C2pUQNAAAAAAAAAGDSzHb9gfJHRAcAAAAAAAAAYBItd/3B8hNEBwAAAAAAAABgEn3r+oPlG4kOAAAAAAAAAMAkuuh6A+Xvo20G0QEAAAAAAAAAmDRT0fbG9QbLrxMdAAAAAAAAAIBJtNr1l2DZR3QAAAAAAAAAACbRftcfLF81wfGwLtqeRNvLaNtKsgAAAAAAAACA9kyLtjXRdjDa7kfbnoLwc6Ltt4zflkfbU7+fFTn7kKVXZKD8Zcpv30TbP9H2Ltru+H2GWhxtB6LtWrS9jra30XYj2hZmhF8UbZv99dyMtp2J6zzrz+MX4+PGnrr+QwP5mymSIwAAAAAAAAA0b1u0nXa9wel40PZswd/8Hm1XMn47pvZzJyOMfMzzvQ9zTv37PNcbYP6Q2G4HXMc8fx0S/lK0rfT/vsb/241E+E/9dd5OHGuZ/10GuR8lflticNwkPVgug/IMlgMAAAAAAABAi2a73mCtDNr+kxPuax/mRcbvS11vtng8UzrNRtcfIN7m/22B6w1Oy2D7XH8+ehA5jwxMP/dhf0z5Pe9cxI3ENc335yIPBd6r8/jc+Lhirestw/JftG0nGQIAAAAAAABA+2QJERnglQHitBnOM6PtsSseBP6fy59V/ZvrD0DLwLQMjsuyLVtUmGkqzIOcY21w/UH+tA+FrvC/Pc3ZRzy7XGa5T/f//ZX/bXe0vYm2EzUcFwAAAAAAAADQQcdd/pIjv0bbXRVmWsZ+pvzvOzN+v+9/v+vDyqD6hkSYteo4pzP284XrD1hnLQtz2f9+MOP3T1x/9vh2f417C+LJ4rgAAAAAAAAAgI6SweJ4gHp94jeZLX4jEWZJxn7kb2U2eNrs9Pnq7+WjmTI4/X1KuKMq3KaU32WW+xPXX6ZlUUqY/f73ez58mk3qODJgX7Q+utVxAQAAAAAAAAAdJYPcybXEhSxN8q/rffxSrzf+dcZ+5MOeX2X8tk39vaxPfiEjXDz7XAakZ6T8/ovaz5HEbzJAfdL/dtP1lnnJcsqHkzXK/3b9D3xmsTouAAAAAAAAAKCjZKA4Hgg+pP79gOsPDH/l8md8/xBtZ3KOcU79vcy8npMS5lMV5lLK7zII/U6FWez/fV60/eR664TL7O89Adf8zO9D1mI/XhDW8rgAAAAAAAAAgI6SGdzJdcI/c70B4Hg5kdkqzI7E30tYWX5lVs4xnqu/z1rT/BsVZmvK79+7wY9/ymxvmRUug9UyUC/LqUwFXO9ytR9Zt3xhQXir4wIAAAAAAAAAOi7+2GW8PIqs4a1nkMcf75TtN/XvMkAuS6esytm3Hpx+kBMu/jjmW9dbAibrd9lkzXNZGmb+ENf6o9rP2YDwVscFAAAAAAAAAHTca9cbDP7D9ZZUuZoTRi+3IsulFC0/omdm/5ARZprrL3VyLiPMK7WfGRWu9araz5qA8FbHBQAAAAAAAAB03EvXGwyWpUVkUDztg5f/+DAX/X/vi7bfA/Z9yfUHmxdkhFmnwuxS//6t6w2ki/cqzLBmqP08Dfwbi+MCAAAAAAAAAEaArMGdtsyKFi9HImFlne5brnimtSzf8k79XZZf1fE/9f8ms9D1wPkbFWZ2wXFlHfJtKf++yQ0uqRLC4rhJ8nBA1oSXhxRbSX4AAAAAAAAA0A2y/IoMBsvA8LyMMGddf03xhznhtLWuP9B8ICfcXTe41Mle1//YaPIcZTuYsy8ZEL/n0mexn1L7WF0ybqocN+mp2qfEJx8IBQAAAAAAAIAOiJdKyRvQ/s31B9Q/D9zvIdcfFP4iJ9w7FU62P11/+ZXYukSYw9G2yP823f9+LdoeR9uSjOPEg9QvSsSNxXGzzuODv3YGywEAAAAAAACgA85H27Nom5kTZqfrDe6WWTYkXt5FBtjzBoRlkF5mWMsg8s854fTM8LRNPg46N+Nvl6lwp0vGT5XjppEZ97IMy3+OZVgAAAAAAAAAoDOOuN465Hk2RtvRDpzrdtcbhH/jt39db9b7ijE9L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CmLYy2LdH2XbTtjrZN0TabaAEwpqZH29po2xptp6Lthi/3gGEtibb10bYn2s5E291ouzdm1zg32r7y7YWD0Xbeb7RBMArpDKCNANhbEG3Ho+15tL2LtgfRts/nI5AOSAcwtSPaLkTbq2j7kLG9j7Y3PjFejLafo23xBMXRAX/9yXj5IeBv10Xb64x4fTRhaW1+tF3KiAsp5A5F2xRZslHnfN7fRlRwj0lbtdjmO7/3EmXeUpImaauC3b6T8FKlqeNjdo0ymH062p6qazzckTbITJ+vL/o28oec7Z1vB8oDDXmwsYXO3EinM8of6gPaCEA7Vvt2zyVfp89TeeYC0UM6IB2gLnMTDX5p3H/lf5POw7Jo2+8GB42PTlD8SBz8kGjIPCjx91+rv5MG+RcTlr5kFtxzf/13XG/WjnQynyXilNk8zVmj4l3y9TSihHtM2qrNbDe5D0pJW/U5ruJjXGci7lTXuL6DbZBvE/t4Em0r1O/TfbqVwfh4Ysp/rjfxhLJxtNIZ5Q/1AW0EoB3LfB16V+X1TYkyAKQD0gFqIYPBerD8j4xwXyQ6BccnLJ7OJq5/bYm/fTnmHdosn7jeg4W/fQFX1NFcQ3ZsxJZEvC8mSrjHpK3aLFfxcYLoIG0ZueL6bwDOGtNrPOz6kziGGQyruw2y1YW/dSizn66rsLdcb7IKRiOdUf5QH9BGAJon41T/ptTRs3076JGvi0E6IB2gFisSDY5vcsJedoNLtCyYoHg6n4inKyX+9q3rzWyatKVGZA3IPwo6uXp23HGy44CVNe13TrQ9dryyNC73s0v3eBLTVtF91QNyG8kGI5u2VnYoLqROfef6g67jKh5cvtbRNsixRLtwWUH4maqzJ9s/rjegj+6ns3Gq21aOwT0bpftBGwEYXpw/HhAVpAPSAdqQXGJkYYmwk1KpyyC3rDuZfG03ZCbD/3zYU8Yd5a8N9rOu5s78Xd85zLNBxec5suNA4/p5zWl6DtE8NvezS/d4ktJWyH296PoPmGeQFUYybbWRf4vq7rje/GVM7/Unrv/W4/6OtkHuqr99XCItfZiA+zeO6Wwc6raulWXj3tagjQBU88jnj0NEBemAdIA2XFGN9n8Lwu5INPI3T0gcxWvjyWt/79T1Hwn42/3O9sGCNKT+9PvcWWE/8Uz5H2uKs0UubH123ek/Snb8P/IQ5pnj4QH3E6N+X6UzH3/v4zpRRv41clTVm1+PabzrdSj/18E2yLxEe/h0ib+96Qa/E8RyLKObzijLQBsBqIf+NgFLtZIOSAdonH6VN2Tw90Cic7BqQuLpiG/MSKPmpLp+WYt8esHf3nLDr7eZRmb+P1XnMMyA+QXXnS8H647KCrLk/+Wp+GNk24gO7idG+r6uVuXbPqKN/GskntFs2bbomhOumQ82DdsGSa6ZXOabND8m/vZbstrYpzPKMuoO2ghAOadUW2eK6CAdkA7QtI2u3MeN9MeJnnToOtb585HB6zoW97/neq/Jic8TcbY75+9m+TB/Gp9PlQHzLg2Ui/jDqb9OeF6UV8XlLQT9sd35FFHcT4z0fd3vJu/hMvm3XnpG89UOxZnMojzpN4t22APXzPJsw7ZBzrnBb/iU+cjq+kQ7kpm+7Xkw5veAtghtBGAUyaDoK583bhIdpAPSAdqgZ0m/dvlPa1a78A+BNk0PHL91tk+dFqZc7211vDs5fxvPPPq+hmseZsBcD5Rf7MB9+8KFL2cTarnvqEvavhFtP6d0Um/4dPIw2tZmnNc1FabMq7mbfNy+8n8vBfuXfoBD/l1eydyR0ul+l8hferuXCC+vl8sSSL/5/et7P8d3/mV/vyQqm6Wu94DsJ3/MYxnXILPrDviBmDf+nJPr88tsxkP+Op8627cCNvjze+qvQ8qmS67cR6k+8/HzwO/jjb+eDTmVsXRUZAbQKR+vydlAEs93/X29n5Muyt5PizRU5h5bXmubx03ue7sv4175+P/P9ZZG+NQoXQ5zX+MHzC9TfpM65R+/zzu+7Aq12OfRaz5/vPXl2sIK1yed9uM+Dq/6c/7L/yad/cOut1TbG3/Ocu67a8yTbaWtqvm37rJOz2je10D8S7zu8enidOCgz6YS6fiIT1dyTs99vljgwiYktNkGea7OsezyCWsTaepuDdfWRj1qvZ9h2jqW6awLdVuTbUuLekZ+O+PDy33+08fFLN9mXFtx0KQr92MS2wh1ljXDtnvb7vOVjWerMm3Y+CrLsgwOiafzOflHb/sNrq2texd63CbKMYu8W0dZU2c6aDsPjlqZNfEeurCZLZ8nOgZdm4GhB42tX9H4xu93SaJw0pk1r9P9wTfu6lBmwPxixwbK1/rGoXTApxvs73++Uf7GZS8VdDyloH2U2M+RIQdHlvkK650vhBaof7+VGEjISg/6gdSBlN8/9YX47cT5LVPp4VHityU+bn73ndMPBQMtO3zBvcn1Z9wlZ91NT9mXRcNlg+9MP/Ad17kqDkMHYeb5jtp7H4fzVNzGZdjhxN/s9QOr+nreu/6Ho2Sm0OWUdHG/4FyK7qdlGgq9x9bX2tZxtVU+XPzw8ktfByzwjYFXLmzt4lCh93WG688uO5dIozdSrvV2wLHn+QHLD4kGbbye3w2D69MPVb/1Dbc//XVP+YHzayrMjhryZBfSVtn821RZd9aVW2N5mPiXekOWp3iSiLO85QQeu/BZ1jN8XSth//btgSnfiJf7ctCFfXS+rTbI8oC6tMxg+cuOpK2qedZqP8O2dSzTWRfqtqballb1zEJ1X/epgQldpwz7Acuu3A/aCLZlzbDpu+0+X9l4tirTLMqDEFbnWyU9HlP73miYbtu6d2WOW3c5ZtVOaKKssUoHbefBUSuz4G+gjuhdid9n+07ySVWZvzYaFKuj0/PEFyzbjfctCeph4t9kVu2LgIcHz1P+1tqigAHz5ED5VMvp7kwi7Ukn+yuj/c9R+32h/v28b2Qvcf23BZLrVJ7zhcVnvuLQbysUVTqvfYc3bfBivf/9Q0F60AXslwXHvJG4xvm+QP3dDb7++XlKmgx95XOm2tf9xGDNPp+OtvqB9DkV7tkMVYCfSxm4+DKRVrJ85e/BK99ZSdru8j+Kt9V9vLyBxIE8LT7lK5pFJdJFmftplYZC77H1tbZ13K98GAl7xX28fnOynntrUMaE3teNKYOMC3w+PebLmNlu8EFvnjUqjtM+zGx1fb+rc9rj2wBJejmyWzXmyTbTVpn822RZ90zVXVMB+aNK/M/J6Kilpc043N8BDfY7PuyxjHOK8/SDjrZBfnDVvt+TXIblRUfSlmWetdrPsG0dy3TWVp3aRtuySj2j81WyLr5jVD+1eT9oI9iWNRbpu40+X9V4HrZMs+wnlDHs+VaNp7/Uvq0+gt3WvRv2uNblmFXebaqsqSsdtJkHR7HMmlg/JCrgx/6GvFeRJoPP13zi2eIz6CSJP4B6POW3XxLxNy9jMOF4A+cps2TSBsylI60Hyi+59gbKV/jCPe91mp0Gx9FPRc/4f/stMeCjG5/xk7Rf3eAr5tNd2CvS69VAwuqcTuOHnE5b7HqJQZDbicruturs7/b7OJGSnuP8/SowPvUsHsn/3/n4tDJDHeOPjDC/BAwq6AbF+oww+p5eTvl9U2KQ0PkB2L0qzFQizc4yuJ+WaSj0HltfaxvHne/6My9e5gzkxfv51yjNht7X39zgmqXSsLnv61Idbx8CBmw2uP7r3fsyytcPvh6oKl7D9z9fZ6SZymjIWefJNtN0mfK4qbLuMxf+hphF/H+RUlem0et35804jjskEu5swECyZfvJsg1yxVWbFb49cdzrHUhblnnWaj/DtnUs01lb5U8bbcuq9YyeMZc8zg4XNjM6pF/Wxv2gjWBb1lil76b7fBbxPEyZZlkelDXM+VrEU/ww0+obeW3duyrHtSzHrPJuk/2ROtJB23lwFMusiaUb+1eJjswElvXaxyJX/Cqg9atDeZa4wQHzXW5woPyy+3imRxskcy/1ncVkx/Wtj9cqdCdts+/8nsupfH72jfhkGD3j42DGsZarzkHea9hbAjqO+nXMokGQT1TY7b4A3RsQN/qaQpdS0q8p7/UVimU6OqsK6dkZYRb79Hs5o4LSsxqLBvI/5HSyTqjfZXbPUb9pKxNp9qeK99MyDZW5x5bX2tZx9at5BwIGZN4ZpNcy+fS+asRM+QZPco1evRxD1nrQX6iGzpWMMJcLyqpQ+uOR793H3ypIy0vvasyTbaWtMve5ybLuO3Xu3+Ucyyr+f07UlWkWusGZOF/l1Ft3Xf9NpRkBZV0d7aeqbZBpbnBd4mGWJTyROO7vY1SPWub9Ydo61umsjfKnjbalRT3z1mXP+F7gbJbwbKuNQxvBrqyxTN9N9vks4nmYMs26n1DGMOdrEU96QPGswXW0de+qHteyHLPIu02WNXWkgy7kwVErs0zIbMs5xlvdpiU6N/scsgZj3rvs9Sz/VHH4xA3OILjmE2iTA9QyYP7MfTxb6g/XjYHyNDsS5/pLxf2dUQM98orM9ZRr/zXRSbqZ0qE66fJf85ymGrqPCuL3pBpUmhbQAdhTcI26EJWGdehsHX1NocsVrU8Mni03vPfbXPi6x1mkvIxfLZIZfnkzg6Zc/itL8YzauMNyLSXMrkR6XVPhflqnoTL32PJa2zruM1f8KvaagAGZYTvqefl0fqJMkzIn7UPPR13++oAzXX/d6HcZA3nxK9/3XPW3v3RD72JBGyIO91+NebKttFWmPG6qrBOX1H4+a6BM1GvTZ5X9Og3nfTNGd/ryPh61X9U3Ft8zsW6DrHPh67hnuWewjy7Wo9Z5f5i2jnU6a7r8aaNtaVXP6Ak6abPqPjPIr221cWgj2JQ11um7qT6fVTyXLdPq6CeUUfZ8reJJDyh+ZzBO18a9sziuVTlmkXeb7o9Yp4Ou5MFRK7NMnHFhX2wN3ZpYM2ajC/tA5aR7kFEwxb5OxGPckImfWv3Rwjkn1+i947o7UJ7MrKEfsMnzUFUsUgAtSAkTv37zjy+A0gqQeJb+84zj7A2seKbUoF5eetCvYxZ9lOWUKrRlfdhlgXGj3zxYEPg3013/wdoVw3s+TZ3Powr70fFWNCtoSc7Aqf7tqK8Y09ZGu5DYx1SF+2mdhkLvsfW1tnVcPbszK4xucJw2SLeh+XRbYtDgQka4+6ohkzYDUr8SeSSlIRQ3lm46m7X8Truwj/voeuaPmvJkm2mrTHncVFk3pdL8iwbKRP3NiqzXMxcn8uFfGeH0ci5Fs4PiSQjXOtoGOZpoY80veaxPE38v8Ter5bRllWas837Ztk4d6azp8qeNtqVVPbMika4X1ZBX22rjTHobwaqssU7fTfX5rOK5bJlWRz+hjLLnaxVP+qHn6orX0Na9q3pcq3LMKu823R+xTgddyYOjVmaZGMXBcv004o1D3mBAUYP/oft4XaH4qdWehs9ZMuolV89a4HWaqTrcrwzuWZyP0mZrzUpUKrsK9nMq5XcZQH6pBhHyGtj6qej3OeHiBnHImlxxYSzfGQhd01V/kK/s2s23aigr9Gy+Q0PuY74azAkZcNjsstdI/dYNfnn664z89SawM150P+tIQ6H32Ppa2zqu7jSnWeD6r4W/deEPlZxBPtVrOMsT+zkFg2Zpa4PPTQxExkuizPP10lN/Hpb1zEMVX3kPWfUM9IM15ck201aZ8riJsk7o1/HPNVAm6nt8MmfA8XHAAOmNwAGkGSrN/+SaU6YN8o8LWycyy6FE++zEmNSj1nl/mLaOdTpruvxpo21pXc/oh0l3nO1stbbqA9oINmWNdfpuqs9nGc9lyrQ6yoOyypyvZTxdd8Vvq4Vo695ZHNeqHLPIu230RyzTQVfy4CiWWRNLd24uEB2pvnfpX8JN+jHR8Vnm+g8jljZ4vsmPef7p0j/62VU3XfXBcv3R2r8DBnnuBOwnbS3LnW7waW/ePfnXFb82r1/HPFNwjcvd4LIoCwPjRq89+2uJOJ2dKC+slmHRT8LXDbkPnffOB4Q/5bJf57oU0Glak8jrWyrcT+s0VOYeW15rm8fdlyh3k/THabcZpNky+fR5QNn7jQqzNacOij/s9Ysv1576429wth9sXuDC12H+XYVdUVOebCttlbnPTZV1yUHWnQ2UiacD6sH7ietbWVBn3Sg4H/068eeuWSFtkHmu2rJxM1XHS7bXLvwtr67Xo9Z5v2xbp4501nT500bb0rqeidfeLpMWQrXV1qCNYFPWWKfvpvp8VvFctkyro59QRtnztYon/RbdTaOxnKbvncVxrcoxi7zbdH/EOh10JQ+OWpk1sZLLdHxDlKSSgZYXAeHmuMGnN8d9YnzY4LkmB8rjNcoXu9EZMI/P/26Ffej1VbM+rKBnc2zIufd5a05dcGEfUfnJFX9VWmwv0WD/0Q03E+aGG+7DL1JZ33L2a4bpdPnJkPu4XCJt69ej5L7qV470B9uk8sx6dfhIopKdWeF+Wqeh0Htsfa1tHlcP6P2t9imNlL/UwNdmozQbmk+XJxopRelXZhdML0jfv/oG0fway2A9K2JXTjiZlRnPZLldU55sM22VKY+bKutcohxeWHOZ6BK/JevBT315JHntP9cf+E2jB/mLZrH8E1jWtdUG2ZpoP39V8hhHjNvfXapHrfN+2bZOHems6fKnjbZlHfXMYjf4XSyrjw222daY9DaCRVljnb6b6vNZxXPZMq2OfkKd52sVTysSYypVtHXvqh7Xshyzbic00R+xTgddyYOjVmZNrB8SjfWlREnqYIAUOqGzyvSyNvFr/8da6OSlfcxzVAbM4/Ujfxvy72e7wY+tZnnuipfHiBv5Ra8Gf3DZH4Za6fof5igqlHXBWPSBXz1bds0QcVPmwy/f+fSkXwmyehNFP2Aa1isXPgtxg8teu0t/e+ByQAf7g78PVe6ndRoKvcfW19rWcbVNPs9K2fvIn4fE22HjxkFoPtVP9H8IaAifC0jfMxoog8+6sG8afJ/TkLPKk22mrTLlcVNlnS6DHzVQJi7PiVMpr+76tsRqV/w2gq6zVuScz1ZnvySCdRvknAv7mGmaLxNt79MdSVtWacYy7w/T1rFOZ22UP220LeuqZ46r/V432F8X2hqT3EawKGss03eTfT6reC5bplmXB3Wfr1U86fX8q052aeveVT2uZTlm3U5ooj9inQ66kAdHscyaWDqhPCU6chvTWwPDf+4+Xid8XUPnejFRoKY1IBe6bg+Y6zW3Vg65D/3ayuGMMKsCwuiP3+pZXztLVDwyS0penTmQEedfZBSMdxLXsyQRboYr/uBaUdxcKZGmH/jC3fnBkbTZgwvccB8ne2NQeeuZS0WDFnd8uGcp53s0oEKensjfej2y3UPcT+s0FHqPra+1rePG5qhGypc1l1Oh+VS/Opk16LzOpc/i/laV4e8N8kgZcR3xsGDA4kXO/bbKk22mrdD73GRZp+PidKJOWFhD/P/gsmc/yySCeJ1t/WHMOB5nJs7xTcA5JZf70m2v9a7+10VD2yAvAzuwSZ+pfJO1/nBbacsqzVjm/WHaOtbprI3yp422ZdV65mLGv+vlASy+xdV2W2PS2wgWZY1l+m6yz2cRz8OUadblQd3na5Ue9RJwVT8S3Na9q3pcy3LMup3QFMt00IU8OGpl1sSalrjxv4/JdUmj4onvyGw12F88w2hhib+57YabvVvFhUTnK++YXR4wj9eEOldhH3pGR1Zn96AKsyojjH5LIP4gwjeJSui1CjMvo+Bc4wYfZMRvcBxKFJ6fuY/XP/3cpc862+SGW3dcry/8o/r3n3M6lLIWrV6f/Jj7eNaYVDx/ueFmX9514evrHcq4p6ENgN0u/0nyPZVvpwc2FpaptPvDEPfTMg2VuceW19rmcfXAXRx+do1lVOh91Wvs/Z2zv1/V/j5VA5S7MtJ30bVJ+V5lXfZPA9sFcXw/T0m3lnmyrbRVpjxusqzT6ztvUv9+IlFOW8W/foVzYSLdXlVtjT9UuCXqb/9XorMRD7j9ndIxWueqfQDTsg2yMtEx/TFw31+7wUH2U85u8L9L9ahl3h+mrWOdztoof9poW1atZ5679G/ZTKn9Wnwcvu22xqS3ESzKGsv03WSfzyKehynTrPsJZQxzvlbpMV5y7j+DcqOte1f1uJblmHU7oe6ypo500IU8OGplVprjft83XPryeWNhx5CN/a7Tg8BvK3ZElrnhnsbojwBcbuCaywyU6wzR1ID5Qt8QvOPy1+Vc6Bvb9yoOdsXrpj7OCRM/0HiZE+a+ih+J0wPu4+V4kh/dmOXTnBQ28tBmc0phtdg3mpMFkv7Q1A5fgN5y6bOt9IDJ6hJxcy+lEJclVvaq/3/Jpwc5T/mQxvbEPvSTTCksZfagPFRaO+T92hdQac3wcbY/4/e/XPHrUdLJeJWT3ue78Nl+ulEi178nJa+H3k/LNBRyj+u41jaPm9YgeOgHYuqowEPv61oV7kBgx3OGj69kp1oPRB4saADKfajyoUBdf+0qiIM3OZ0wizzZZtoqUx43Wdbp2bBx+paJAd/WFP9vEsdbpAYaZ2V0JGb5OupQYl+vXPaHeKf5DsQe159tHDfuZamOq274V0it2yD7Eu3nDQXHX+QGH+a98GnKUlfqUeu8P0xbxzqdtVH+tNG2rFLPTPnrykpbennIqtpua0x6G8GirLFM3032+SzieZgyzbqfUMYw52sRT1Mqb1os+9nWvatyXOtyzCLvNlnW1JEOupAHR63MSlqXaANbrSPfKcv8jdUXesfZvNrQNj0AXHYdyWTn5t8hB5Onuf5rtnV/NPV8oiAtc71NDZjvTKS12ymF09f+XP6oOMClX1vJWit+riteW9W5wdlJH3xcJ61IVFDxJgXh+px9pc1YOZkI8yKlo5dM52U/4PI+0eiWh2TX1O9vE+eQVplOTwyMfEh0Usqa4QZneElhHs9Qn+0HPe+4/DdFNic6J0kLfKX0Nmc/uwr2kVXOxOXnrCHvp2UaCrnHdVxrm8eNHUyJw3iN1I2G5VnofdUfmfuiRDnzp/v4gWeyYXJY1dfT/e/XfBpfUvH69IyHtHjbrhpwq2vOk22mrTLlcZNl3btEh2hrRqfGKv5fpeSpP1PiK1knpC2PcDaRLxf4NsvXfkDobEY9dMNVe4Bu2QaZm5J+LiQ6GNP9/r/xcfVedYz2u3refOlKPWqd94dp61inszbKnzballXqmTmqXkjmnyWu/Pd1ulYf0EawLWus0nfTfT6LeB6mTLPuJwwzrlLmfC3iaZXxdbR176oc17ocs8i7TZY1daSDtvPgKJZZRfts4q3P1gaT07YnI359a/01/OeGX4blREbcSMP658B9/OLs1lbKIon6+ZAD5WkD5n+5etYDXeQ+fjgTr3n9t79X5125GdJZ9LqpWTOd9VpR2woG3+IPBO4uSHN3fdhnvvBLfkzwiP/9kT9+ms/9vZB0Jk+DP80Ip994KLskwLPEPbif6Njs9cf/r2AAfIe/f3K+3xrct+n+eDL75o1KH1f9v4cMLsQdlOeuv+boJ37A4rlvAOS9dqbf0ChaTmazH0R64+/3rAr30zINhdzjOq61zeOKpb7DvC/RENSb1ceOQu9rfB5vCsrVA35fTwvql1MFdfc5ZzOT/rkbnAU415+/NPAuqrpiYQN5ss20VSb/NlnWHfHn9NYP7m2oOf73+LiSsudmTodtjz8nuZajLn0W+IqUxn28nUkMdkq4hz5PVG2XWLRBlvkwrwvy4QdVh970+VJeiV3p6teFetRyP8O2dazTWVt1W9Ntyyr1TPwROjmXf1z/tXEJe8X/tt8onbfZ1qCNYFfWWKTvNvp8VeK5Sv/Nsp8Qqsr5Vk2P+iH3cqN029a9G/a4dZRjFnm3ybLGOh20nQdHrczKa+PF/YJ5Dhiyc3avgeMs9wm2ioW+wKjzK7nSEFznO9q7fOEnhcEXrv4PdqFvm69MpWI87oZbY7zLNvuBvNe+c/HEVwJfcY/H8rgz/bGOJP59rh+8u5toEOwb8Xu73Xew3/hN3n76zQ8OWVjqBgfK9/sGoeSlx77BtbqFPDnu5dYklYmrfeP6jb+nf/iBtrrRBmk+zbSZ9izT2aSVP8PUM5tVZ10Giy+rv79qnMepD9prI4B4biqe4m8TPB6Tezduaaap66krHZAXKbMAABhb8mq9zAg8VhBOBsTi9eGeEm259jj71x0BAACAUP+4/rIRIB2QDgAAAALFr3aHvDoWf5T2LdGWS7/yuZroAAAAQINmqbboEqKDdEA6AAAACBd/nC3EdB/2IdGWK/6Yo8QtS1MAAACgTskP1u7wbdHLRA3pgHSASTTlM4CsYyfr5si6c7JuzkyiBgAQIB7YDZltsMKHPUS0ZVru+jM4rhAdAAAAqJF8OP6l633rLXbdt0U/I3pIB6QDTBp5tVs+fClfpJePwMjA+XyfGc4TPQCAAEcD6w35srt89f2RC/vK+6T63o3Ph1ABAADQbfFbomv8f69yrFFNOiAdYEL96BP+N4l/3+JYTxYAEE6WVjnn6w6ZfSDrks/yv8lD2GWu95FK+ajnnWhbSJTluuv6g+WbiA4AAADU6Jpvd85xvbdApc1+gWghHZAOMGnidYfSnhAt8RliJ9EEAChhZbT96hta/7neQ9e3vqElg+mbiaJcUu/ecP2Bctn+db2Z5l8QPQAAAKiBTGS56dvt/0TbHqKEdEA6wKSZ53rryz52vdmAAACgffKq4+qMja/PAwAAAABQgwOuN1ttL1EBAAAAAAAAAJhU8Vqoy4kKAAAAAAAAAMCkeud6g+VTRAUAAAAAAAAAYFLFg+UAAAAAAAAAAEysO643WL4q5beZ0XYi2hYQTQAAAAAAAACAcbbd9QbLH7j+uuWfRNvOaLscbYuIIgAAAAAAAADAJNgVbf+63pIsb6PtRrR951jHH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Tvgk2tZH21aiAgAAoH0Lou14tD2PtnfR9iDa9kXbdOPjLPGNwD3Rdiba7kbbPaL/IxLva31j+VS03Yi2TcRD6/FgnX7nRttX0bYl2g5G23m/gTwC8gn3nHtO+xLUleNtpm9PXo62V9H2wW/nKJfHvj4gbwIA0HGro+1ltF2KtvnRNk811i4YH2u37zS9VMc4zi0YsM03mu6pOJJtac3HPRBtbxLHlO2HgL9dF22vU/5WtkcjFg9Npt/vou10tD1V+zucE/6c70xtI490Lm2gPmXzCSbvnlM20r4EdeWomnK9h0q31D3aTl081m2ALuRN6k0AAHIs8xWlzJCd5v9tk6q039R03OPqGDxFTzfbVR9wHqbB/kOi4fagxN9/rf5OGrVfjGg8NJ1+d6r9rc8IsyaRL6eRRTqZNlCfkHyCybvnlI20L0FdOQ7Oqfu0kLp4ItoAbeVN6k0AAHLIwOi/vqJck6i4r/hKu6418674476PtlncilTLVUPmRMPHPusGB8zXlvjbeNb1pjGIh6bS72G/v3c5DdYtiXuymCzSybSB+oTkE0zePadspH0J6spx8I+/Rw+piyemDdBW3qTeBIAxs5IoMPWtKz9z2MI039CRY98iPRfeH9k2Nnxu5xONqCsl/vat661NOmWcTtuIh6bS73W/v2s5YeZE22M3Wa+vrxyxtIF6heQTTN49H6eycVzauW21L2lPUleOqlnqHp2kLh6bNkBX8+Yk9ikAYKwbgs+JBlOPfCV5qOHjrlMNg19Iz5kuuv7s5RkNnpsMcsv6489c+VkH//NhTxmeT1vx0FT6/cRfm+xvf8C9mUMe6WzaQH3K5BNM3j0fh7JxnNq5bbUvaU9SV46qzW40lqdsqy4exTZA1/PmJPUpAGBsySCdDNydIyrM6LXK1jR87KPq2F+TnjMbMPHHNq+3lDbkFb136l4dCfjb/c52dkSb8dBU+tVruP6Pomkk8giaRz7hntPOpX0J6spxdcr1B01nUy6PfH1A3gQA1G6V6z2VlYqErzXbN8reObvlMkLddZO77mxoel6tGoX7Gj7HI77xJunipDoPWYt8esHf3jK+r23GQ1Pp94TjY2ejlkfQPPIJ95x2Lu1LUFeOqwf+Ht2hXB75+oC8CcCEPHU76bdJ/NCLvM7/xPUGofjQzaCZrjdL9b2qSOYTLSak8/LKx+nNho89T93Pq6TnTPtVuFUNn+s913stUHzuBpdi2Z3zd/F6i38ankub8dBU+o07SJP+5swo5RHaRu0NJPCGGfecdi7tS+pK6spxstClL+83w9/vtG3SyuVRqA/ImwCCGkqS4fe43gcDTgcWEm2uz7XA9ZYcOON6A9dZrz/JwNEL15tZuNDguE/V9b911Wdg1Hkd0nk/4Hof1Xjtz/dGib/f4Cs4ueZ3fh+XXPqHL865weUfktu9gmN9Fm2/+YpV9iNPoa/6c8izyPXWjPvNN/J3qt9kTa+zfn+/ZDR0zvjrkuPJgKE8TZYBRFmzca1xmi17jedz4lNvda8Dp7++XeYpemj6i8sfiftT/j4mn+rv9Glf9nHfhb/OJ/ve7su1Vz7e//Nl3Kc5fzdMeo4/YvMy5bdvou0fv0+ZgbK8hgb7N+rfbqtzvRNwb783PJ+64mHYMqJK+pUZ+//64z3357/A5T+IkDS31PWWtfnJp6VjOfVul9J9GV3KI1XrulFoG8k+L/r7+danly9d72GQ/Lu8OryjwTRWNZ90va1XpT1kXYZ1ob00LmVjlfxUtZ07TDlVVzu1zvalVTobJp1LvSEPK0/6uP058ft6/+8S9w8z4u8Lf4/iMFWXj5iEurLteB8mP1fNZzvVPVyv/n21T9vP1e+n/TlO1Xhv6q6LmzhuaBxIuXTct8uu+nzyl/9NBroP+/N548/pn4xzGIW+Xmi9OQ75sI7+S11lHibEEtd7ReZJonDIe/0k/grve1+JNG26LyDP+QQfn3NW40kvSWCxtpQeLK/yumKd1zHPFyofEp25eE3CGwGdwgd+k8plrv/3ZQGDAfr1pAMB8TDPN1De+/Dz1H7ihsbhlL/71De4byfS7jLV8HmU+G1JomH0PDGAtsgXznF4q492DHuN2jHXzpe3nY/nMmvOlUl/e30lqO/Te9f/eIk88b+c0oC5H3Aeq3y4eMD4S59fF/hK85VvFOQJTc8zXH9WwrlEXNxIOf/bhvfnm5T0vTNxvP/ldOI++IaYhTrioWr+KZt+Z/iGvxzvb9+YnPINLklPB9X+ko0t2f/vvvGurzM5SN/1dF9Gm3mkal03Cm2jZX5Q8J2P3wXq32+5wUH6pQ2lsar5ZBTaehbtIcs2QJvtpXEpG6vkp6rt3GHKqabaqVbtS6t0Nkw6/58f4HyT2L+e+Xk8Jd08SuzniCv/EGSS68q2490iPw+bz865/OX9/vbl0vKa703ddXETxx02DvQ9+tYPBv/p89qUHzi/psLsGLG+Xmi9OQ750Lr/UleZhwk1J6NRmqQ/APN3B877G1c8+2GV6z81fGtwzLW+Ay2N+e0dvI41qtL/MeX3vL+foQqWc+7jtY6/VOf5OGMfukD8suC6v3K9J7OvfEWVtN2FfZQvrqBe+P+e7yuA393ga1Wfq785o/492ci5Y5RWLK/xLxVubsP57JnrrzlX9HBo2PS31X28VIZ0iuWp9Clf6S1yg291FMV7PMByJeUeL000Bt5WTM8bUwbUFvh0eMzfs9lu8EGbFWkEPEz82zSfHz64/Fcgn6f8bRXW8WCRf8qk33k+/39w6TM3tqt09aBgX89d8auaXU33ZbSVR6rUdaPSNpKB2tc+D6Q96Fnvf/+Qk4+t05h1PulqW8+iPWTZBmizvTQOZaNVfirbzq1STjXVTq2jfTlsOquaznWZ/UL9+3mfjpa4weUz3iQGP+W8P/PxYFlPTlJd2VS8W+XnYfNZHKfXMu71BVe89ErVe9N0XVzHcavEwe/q3skbgCdTwuilKW+NcF8vpN4c5Xxo2X9poszDhPlCJb68Jy3nVLjDHTjvaarRdT4n3Dof5m5H49/qOjaozmLacgMr/G9PMzqG8ZPLPzL2/0tGIaxdDxyY0h2h9Rlhpqswl3P2dTvRob3tC12x25/LicTf6KevyfPc4Wxm/lpeY1yBPGk4bX6mzu9iQIU5bPrblGjwOF9Z7lVhphIVZdbsTemUxTPTXuYMcMX7+TfnmkLT829ucK07aWjI0/EtiXz+wbjROs3H+fGC/PrO9WdnJRuQxw3Ti2U8WOSfMuk37sxL2LMZYdar/R0PLNNf5YTrarovo408UqWsGZW2UZzW3mcMGsWdiw85HVbrNGadT7ra1rNqD1m1AdpuL4162WiZn8qUeVXLqSbaqXW1L4dJZxbpXL/xcUbVPXoQbXZKuf6rG1xmSx/Hqu84znVl0/FumZ+HyWfLXfYsX5lZeyggzqremzbqYuvjVo2DeE10afteygij64k3I9zXC6k3RzUfWvZfmirzMGF+Vgnw54wwC93gbICvOnLutwIaeVOu+18trnodX6jC4UrG38evrh5M+e2sKjyy1gRd7PdxOaNQ1K8n5Q1M6Vl4vxXEy4eCyuETdcztvsDfW6JzkPaEdoGr/jESy2vUld/ZhtPld+rY3xUMKlVJfyfUcST+j/pNW5noGP+UcRz9SvGBgA7Xu5wBk5D07Fz/tbG7Pp/ecB8vF7DWDa5faGGDy351epErft3delkfq3iwyj+h6fcTf87x6/xZr7br9c/z4k3PPskrS7qY7ssOKjadR6qWNaPQNlquOvB57ZYtAYNLlmnMOp90ta1n0R6yKsPabi+NQ9lomZ9CyzyLcqrudmpd7cth0plVOtcD7rJu+s6UeNqUKNd3pITR6fSgQZyMe13ZZLxb5udh85luW65WA5qn3eAa/XWVD23VxZbHrRoH89zgm3+LA8qMdyPa1wutN0c1H1r1X5os81CRvHYzx3irk17PKWttraPOZq1ua3o92ukZYWS20esG4rGt65jp+murvvODZEnxK0b33MevhW1zxet5lS3M92SEkXOPX42Rp4ezAjq+ea/L6EJfKqzQmTYXXf6Tzs8qxIP1NW4NHPCrwyV17M9yyrsq6U/EswPihkfaa427Eh3jNRnn88wVv6q2JmBgISQ9i/kq3C++Y/h9QRlq9QHAY76Rl1Vm/KmO+SRRbl9z2WstDsMqHizzT0j6TQ7M5H2wb79qmE/PCafXT85brquL6d66zLdMGxZlTdfbRtNUh+xRQf486fLXTLVOY9b5pIttPYv2kFUZ1oX20qiXjdb5KaTMsyqn6myn1tm+LJvOLNP5GZUOZUmA6yn38tfEQN7NlEG/kwH1KXVl8/FunZ+HzWfx38QzkWXgVt5CCnlYbnFv2qqLrY5rEQd6EPZiQZsqDvffiPb1QuvNUc2HFv2Xpss8GFUaVlud6+rMdP0nalmvJCx2g18L/qtDcb03oIN3zYXNNh7V69CvAx9Jub9xQSUF4tyUAu+pS//QQ1n69aSlAWF+KtjfkoCBnVPq3GWt2GWB57oiMcCxyPBeWl+jbpysbjBNTql8/yInXJX0l4yDo74CTgt3IRFXWYNSuqzKCqMbC6crpOfk4Moxf55p7qv0ZvXx2AcZgwixrxN1Sdxwi2d+/WGYXqziwSr/hKZfvdRG0cy6+OHDtYJw+kPQCwLOvUvp3rrMt0wbVcuaUWgb7Q0crJ1SHYw/GkhjdeSTrrX1rNpDVmVY2+2lcSgbLfNTaJlnVU7V2U6ts31ZNp1ZpvOHrv+Q5XpGGouXiPnH34NFOen0eQ39gnGrK5uMd+v8PEw+m3L92egySPulP9/nLuxhedV701ZdbHlci/R52oUNSuu1rv8Y0b5eSL05yvnQov/SdJmHikZpsFw/mTuZU+g9LtGYaZI+/80pv8vrMP+67syEt76OuYlCJn4NaZ6/T1LgyZO2rKelO9TfHqp4DXEFkfWa9Hw1+CDnPKtgf5td8RqccSEs6bPsemz66e8dZ/OUsY5rvO7aeaNDv0qW9dpX1fQnvnWDX+b+OqPCfRPYUNONijQLVEP3bU5Hrig9x/R6xfK0Om1W46cqzCWj+7M0sDx+6D5eny6e+bXHML1YxINl/glJv84NfsE+r6E8Q6X1vDjXHxP6dwTTvWWZb5k2LMqarreNZAbWS9cfoA/97sf3DaQx63zSxbaeRXvIqgzrQntp1MtG6/wUUuZZl1N1tFPrbl+WSWeW6Xxpot+8LeXvZ7nBwfZdBYNrp4ziZJzryqbivY78PEw+W50I+9aFv41kcW/aqoutjmuVPh+qNDctsO1wcAT7eqH15ijnw6r9l6bLPEwY/WQubV2pnb4g0TM4Vnbo/PXMyd0pGVqenC0fgfsw7HV87wY/JCFP1v72BYM8tNlQUJDp+7quwvnr15POZIT5UYU5H7DPUy7/9VD9gRVpbC8sec5Ticr/vMF9tL5GPTv2ZsNp8pA6t6w1+KqmP+cGl8rIGqjRr199cIMfU0nap8KlDQhedR9/zXyY9Bx7HhBP36gwW43uTxz3n5dIk3GcnAxo8JZlEQ+W+Sck/eoy5EbBsfQr/3lxrte5/nXE0r11mW+ZNizKmq63jXa6wRm1eXXXv654iSGrNFZHPuliW8+iPWRVhrXdXhqHstE6P4WUedblVB3t1Drbl2XTmWU6/0H99nfAwNmdjDA/ONt1nse9rmwq3q3z87D5bL8bnKm8JuD6re5NW3Wx5XEt0ucCFzYZRvyuwq4Ywb5eaL05yvmwav+l6TIPEyaeAZC2lpA8IXvhE3j8ldrXHTt//RG75AyGX32mHwXDXsflRCG60Rf+ofTTvE8qnP/2gAGdywEVjS5kddqcW9DIHvbDRIvd4MfZ1le8j9bXuMLZf8k81C117IU1pb9pqrP23mW//ngk0QErml11WjUY4n1KOfaX6z9R31wxPScbkA8C0sVbZ7eG71WXv7xIbI4bfOJ+3Of7h4ZpxSoeLPNPSPrVA+pFMw7+ccVLurhEh2v9iKV76zK/rrQxTFkzCm2jC4F10U8q3IsG0lgd+aSLbT2L9pBVGdZ2e2kcykbL/DRMO9eqnLJup9bZviybzizT+bWAONKzQzfktK1C1rqmrmw23q3z87D5LL7eN+rf7riwgemq96atutjyuBbpU89Y3pUTbobrv4F0e0T7ejcC0/2o58Mq/ZemyzxMEJ35k6+zSSa/6xsv+pWjcx27Bv11XL2G0SaXvZ5UFw17Ha/U3w2zNpYeRKtCF8BzAs616Cn3Bpe99lSyQM9bwzTEcbWf6xXjwfoa9RppmxtMj/pVrUc1pr+vXfGr47rx9cHf9xCbfMP3rb+Gd76RczigEg1Jz0I/zf4hoPNvVX7GX28/Exhef6wlfpXtmGF6sYoHq/wTmn51GbIisGGeNwAw2w2ufTltxNK9dZlfV9qYUXP511bbSH/kKKujtdL1P36Ylx4t05h1PulqW8+iPWRVhrXdXhqHstEyPw3TzrUspyzbqXW2L8umM6t0rtNX3nIKzwvCTHf9AdPL1JWFmox36/w8TD6bps5T1zu7A49Z9d60VRdbHtcifeoPfi8IzFMbRrCvF1pvjks+HLb/0mSZhwmjX7X4JvGbDMKc8P9fv3IUv/4609l8IMzC+0ThJF8AlidTn4zY/RjmOt5X7Ny9cTaD5XEBrF/rkae0SzLOteh1mPgp/TOXvobhDFf88bWkrK9lr3F23wewvEbnBpcCWNRgWtySMTAh8b7QMP0dDeis6UGS5LpnuzP+Zo6qqL+sKT2LSwENtnUufQbEt274WUtxgzT0Nb/P3cffwlhnmF6s4sEq/4Sm3zcBx5NGqF6XWsf5+sTf6eNeGcF03+U8UrWsGYW2UdFg7Vwf3wdc+mzML2pKY9b5pKttPYv2kFUZ1nZ7aRzKRsv8NEw7dxhNtFPral8Ok87qqPMPZ/z9qoAwGzPK/p0V4mWc68om490yPw+bz/QDmz2JMumFy34jZlUNffYm62LL41qkz/gtsLw3ZGere3JlRPt6ofXmqOZDq/5Lk2UeJox+bUEPIMgrDFdV5v5DhVui/vZ/OfuWjy098gXsJVfvl2dfu/7HFGRGmMw4mVfTsaQwlCdyL53delRVrkNXYLMLwso9Tq71dNeFr+smr2Glrcn6mdrHL2pw7vSQHVH9hD5rZsomF7aGV7JSTFvTdErt601Dne2QaxTxUhL/NVw26HUh9VfGTyTisGr6u+f6T8ynB1aEy1TlnfWE/0yJ8xo2Pev1PvPWKdRf8P5UDcbtqnB//nT5y4ukue3CZiiUZRkPVvknNP2GzCS96K8rOaiwTg2axvTaiD+qf/95BNJ91/NI1bKmK22jkDbAh5S6P+6ArPFpMvmhrUOJTohlGrPOJ11t61m0h6zKsLbbS+NQNlrmp2HaucOUU020U+tqXw6TzqzSuZ4hmvXtiIMqzKqMMPotvPgjcTJo9P2QcTLudWWT8W6Zn4fNZ0dz6gg9OKjv75f+N4t701ZdbHncqnGgP6L5e87fxu3h5xnthFHo64XWm6OaD636L3WVecf9vm/UPI6JDtOJa64v2OLCblZGxpjlByIOFexbP12U7VqN1xE/ObzntyU1HkuvafnW2X4wYJjr0J31gwWNWNln8onovoDG7QxfeezP+F1/zGOHL6hvuY9nfvzlil/dkQomfp1mZ+Bg7urAAb33OdegP9ZSheU1Trn01/2a8DhRNgh5OPStYfrTH1Yp+mq47hjLzM09Lv8VWV22PfQdrdCKLjQ9r1XhDgQOwEhe2uuqvZWzzA33BF1/lOWyYVqxjAer/BOafl+57I/KTPMN0D1ucD1KaYht8IOmMzIGenTj8Dt/rV1P92W0kUeq1nVdaRvlSX7YcJavB6RhLw/pN6ec32IfV9tqTGPW+aSrbT2L9pBVGdZme2lcykar/FSmzKtSTjXVTq2rfTlMOrNK5/G3Ix7nHCueMPAyJ8x9dT7TfL11pkKcjHtd2WS8W+XnKvnsbs61zPb/rt+MkbiV5Vw+Mbo3bdXFlsetGge6L7OrIN+9yRmc7XpfL7TeHNV8aNl/qaPMW5cYx2z6u3HoiFfu41fz/0wpKF4nwlwJ2PfLlH0vrOk64tdo5Ho+rznO9GD5O2c7WD7MdSQz82HXf5o73f9+zRegSzI6fn8nCpk5quLf7Su/vFn0JxPn8MKlf814c6JiSlrgz/OtK561/9SV+3DJHFVJJAvfJc5m7XPra9SvTDX9odp3iY7o1oyGZZX0t6sgrrLyXfzK3Kyc8AdTyp94DcKNBccKTc/6gzdfBMZlXMYOO6tb4lZ/XbzMq8HT1GDTN4ZpxTIerPJPaPo9m0gbC3yZ/rVv+Mbr7L1NnPsNlz574X2isfyj+/hBcVfTfRlt5JGqdV1X2kZ5ViTSULxJR2h9Tnz9UHMas84nXW3rWbSHrMqwNttL41I2WuWnMmVelXKqqXZqXe3LYdKZRTrX15L1LZa5Luz7Esm0cJ66MigNNRHvVvl52Hw2O+BadqSc31rDe9NWXWx53KpxoGdRp7Vrt6v7u3pE+3pl6s1RzYeW/Zc6yrzkPq3ekMSI2eM7HZKgb+Y0Tvf4AlA6hkdd2JPJnWpgxrKBl9VAk2v4qoE4k0rviS8UtnbkOk5lFDC6YMx7OicFiTyllCeq8ZM9uddX/b8XVbCf+3OXNCIzez4NqJyeu/4aZp/4wbvnvsNT9Pqznlkb+tQ2/miUxO8/rv8K0lw/wPHBZc8yGLZxXOUa4zwUX+fyhsuGI/5+vvWNnQ01pD/9Re05AR2qVz59HisYMFzqGxT7EgMfejtrkJ7jfb9x+Q/NDvh9yT5/rnBPTmRcy9sS+/3F2a9/bx0PFvknNP2uSGnQxduZREdBwj305551nc8S+7ifkva7mu7LaCuPVK3rutA2Cmlj3PXHfubv+/yU9C2/y1J3WxooW63zSZfbelXbQ5ZtgLbaS+NUNlrkp7Lt3GHLqSbbqdbty2HTmUU6358xMKnpNX23FQzYxB+V201dmauNeLfIz8PmM30teef4k79HjxODhxb3pq262Pq4VeLguRuc/T/XH0fuY7z0h7yxsrCjebOMkHpzVPOhdf+ljjLvpOoH1LW8M/B/pLJ47/LXH6ziXEaFNGqqXMd2X8C88ZvMPv3N5X+1ui2bfUX22lcsT/y1f1XzMXerCvKyiqurvvHUtWuM1yp7PAJptwvpT2YQH/cVtDbXD2rdTVSc+yawLJZB8nsjcJ5NlhGrfUPojR98+aNCebDN7+O1T4tzSPdjWdZMIst8MgltPasyrI320riUjaNWTjXZTu1a+7LNdE4anCxN9wet701bdbH1cYeJg6VucKBcBoqfuf7DiVMufAmoUTDu9aZ1/4UyDyNLXr34k2gASvnH5X+1Gn3ySqDMZDhWEE6ebsdruz0l2kC6BwDQvgSATtvj2lueFPRfgFrITEZ56reMqACCzVINgiVER6H41cmQV6w2uv7yJQDpHgBA+xIAuksv1bWa6KD/Aow6GSCXV+m2EBVAruRHQOKPxFwmaoLEH5UJMd31v7YNkO4BALQvAaC74o+vS9t3iuig/wKMMlnoX17zW0tUALnkgyTy1W790cXrvmL4jOgp1YAKmSW1woc9RLSBdA8AoH0JAJ213PVnlV8hOui/AOOAp35Asfjp6hr/36sca0mWddTH2fmCcLOj7ZbrfZ17NtEG0j0AgPYlAHTW9258PlQP+i8AgEDXfIUhX7mWp6fyAYsLREsp8orWOR+PMmtK1jeb5X+Th3ayJNQPPm7vRNtCogykewAA7UsA6LS7rj9YvonooP8CAJgMUgHcdL0ZQLJ00R6iZGgro+1X30H8z8fpW1/ZSqW8mSgC6R4AQPsSADptZ7TdcP2Bctn+db2Z5l8QPfRfAAAAAAAAAGASyNJRqzO2JUQ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DWz9H2Kto+5Gxvom29+pst0fY2J/yxDl/vOX+928bsPo7adY3rfQAoTwAAAAAAAEbcsmh74gYHvR9H2+qcv9mTCP9HtC3u8DWucYMPAKaNyb0btesa1/sAUJ4AAAAAAACMCZlNqAe/lxWEP+3DySzz70bg+rYkrm/xmNy3Ubuucb0PAOUJAAAAAADAmLjr+gMk1wvCHvbhHkTb8hG5vjmuN1tezvtCC8dfOabXNe7nC3QR5QkAAAAAAEBN5rvB2YQ/ZYSbEW1nfZgz0TZzxK5zyvUGg5omA1vPx/C6JuV8gS6hPAEAAAAAAKjRLjc4WP55Spgl0fav6334bStRFkyWMXjmesvcAADlCQAAAAAAQIfJ6/bxQPmLlN+/db21yWWplk+JrmCrXG8GqMTrNqIDAOUJAAAAAABAd8kr929cf7D8jPptXrRd8f/+a7RNr/E81kXbk2h76UZ/5rosT7M/2t6reJ1PUgNAeQIAAAAAANBda9zgEixb/L/L/8rAtcw039DAeTxV5yCz2KcM9in7WBptG11vHXZZuuBYRjiZtSmzNU9F20338czNna43s17O7X60/S/jmHKMd4k41du9RPhF0bY52n7zx92pfpN1g8/6/f3S8nVpC13vocpr13vQ8qff76xoOxRta4e8D1k2+L956uNCjnvJ1feRQ4vjbYq2i663bNFbH/dfut4DKPl3WUpjR8rfyQdz5WHRyWi7EW0/J35f7/9d9vkwJa7FF9F2TYX5X4nzlmU+Dvi/f+33ccPf8zTDpF/L+Cqj7bgd5hq7VJ6IFT59XPV5/5lPM9o0Xw688nloBdUsAAAAAAAYFUdcf+BFZi7K2uTn/H/LoNCChs5DD5bLYE7VwXIZxPrd9QZ19ODSvkS4vdH2XyKMxEP8gTuZ1XnZfTxIdb/g+KtV2AMpv8tyNjJwdTux32X+dxmcfJT4bUkHrkvO63nimDJAp5fymTHEfUgjg9YP/LY72ub6f1+m9rPJMA1aHE/C3vVp+IDKP/Lvt1xvhnC8r6WJeJKHDm8S8bRKhTmecr8e5eTnrAHVNDJge9qH1w8G4odpN4zSr1V8lS0L2oxbi2tsuzwRMpD/s88DZ1XYX1WY6Sn72k81CwAAAAAARsU/rj+oIYNJ8aC1DOzMbPA8ZBanLMMiA7zbjff93KUPkGlbVZir/t/k+mV2pszKlsHERW5w9nsePQD2ZUHYG25wvXhZYkEGtmQQSy+98HkHruuMCjst8dudgr8POV8hg+3xwK08uEku//Ol2s9jg/RhdTwZbJfZ2PJGRtqM4/X+d9nPw4x9zHHp3w847++fDHAuTOTZ2Dmflj5zvYH+0Hu6Rt2bH1N+L9rHsOnXIr7KaCNura6xK+WJU2VIvC/9gE0G0WWgfcqXPb+6/gM6AAAAAACATpMZjnoG4JXEfx8Zg2uUAd14UOdVTrhN6rr3+H+T+Nirwkwl4mdWzv6uu/6AW9Es+Xg2aDxQK//9lf9tt9/HiY5cl56dm7yuHf7cq9wHGbiOZ6b+kRHmF5f/QdoyrI633vVn76/OCPOV2k/WMhd6Fnv8/QBZUuOkCjNbhYlnfMug5GkVZroKczfn+mUwN17mI2028Qr/21Pj9GsVX2U0HbeW19iV8kTTM8hl8Pw7H58AAAAAAAAjSQZOkssS6NfrZfBk2Yhf40Z1Pedywp1Q4eQhwlG/aSsT8fVTxr5muP7A08WC8/tEhZUZ9TIwt7ej1yXeuuzZpwtyziX0fOP0J4OzszPCyBrJl/22umL6sDierIUdP0TIW15mi4qD9Rlh9JsAsvb0zpT40g9AZFmMHSlhdHwfzDiWrL8dD5RfyQhzuWAfw6Rfy/gqo8m4tbzGLpUn2kH1N3IMGZSfRrUKAAAAAABkVt0c460JMvCSnDErA56v1b9fG/F7c1JdS97yLg9cfzbphozr3uUGB5XXZOxLDzztKTg/PTgnx73d4etKppm0mbCfVTjfbSrMjgbShsXxZHDwvuuvcT0t4J69ywkXL3MjA56ybMf1lLC/qvOWtCZL6szIie9VGWXWE3U+i1LCxEt/3HPZSzKVTb/W8VVGU3FrfY1dKk+09W7wwepymgIAAAAAAEDodZwttrcNnLO8yv/OfbwsgdiXOJ/NI3xv9IdDsz5WukSFkVnXMtA1NyWc/ojlK5e9HMJvLvyjhKdcf1Dtbxc+k7+N6xIr3OCHWBcZne80FeZRA+nC6nh7XdiAu8TpM5e/3It46PoPN65nxFW8zIZ8b+Bmxj2Ir+15xnH00jLJ5ZZkYDwePL2ZkWaGTb/W8VVGU3FrfY1dKU+SZImXeBb7FZoBAAAAAAAgNoqD5WsTx9yifpNBkIfqNxl4mTGC9+VzdQ3/5oT7NnGtX6eEkYEtvV732Zz9xbNKnwScYzxYJh+OPN7x64odVeHlo54zDc53hwpzqIG0YXE8yScvXX8Zl7yHDHoJkO8zwixNlAHbUsLMcoMPNnYV7OdUyu8y+K0flC32/y4fe/3JX4uk3T3G6dc6vspoKm7ruMaulCdpbrmPP4YKAAAAAAAwcvSAp8wOTK7XrF+xl+3ACF7jz+r8f80Jd8kVDxavcdkPF7T5Ln22fprliXuwsMPXpckA4A31N+cNzlfPbl/XQNqwON5ONzhzPy++/lVhs5aq+UGF+TsjjF7j+k7Afjam/P69+l2W6fnFH++pT7MbXPFHJIdJv9bxVUZTcWt9jV0qT5Kkznis/pZlWAAAAAAAwMiKZyvmDR794QaX3Fg8YteoB3SzPp43zfVn2coAU9ayIkfc4EBU1mzq7S584PlHV25Gd5vXlbTY9ZdgKPoAY8j56mUgPmkgbVgc70Lg9f/kPv42QJprAfs75wbXpE5z1eWvg33ZDQ6OyqDv/CGuv2z6tY6vMpqKW+tr7Ep5kkYext1Sf/sd1SoAAAAAABhFMuMwZNa4DIjq5Rouj9A1znaDA/1ZH8/7OvD6/lHhruaE0wNuRR9qverCPqrZhetKc1z97fWK56vTWRMsjvdM7WN6RpiVrv+R1bxBTB1PecttPC8Io9eRzrrvr9SxqiyvVDb9WsbXsGVB3XFrfY1dKU+SZGBcHqbqpWsuULUCAAAAAIBRtNsNDpb/LyfsgUTYdSNyjXpJhbyPz+nlaLI+ZDo9EQffJ+JSiwfc7iTOZUkinAxSxgNvTzt+XRcz/l4v4fK24vnqddObYHG8ogH3uT4d6Dy0U/3+RUY8Hc7Y36qAMBtVmG/Uv+vjvje49mHSr2V8DVsW1B231tfYlfJEkzXOZbA/Xrrrrv/714lw8qHQWVS3AAAAAACg6/Ra1kUfZpNBmOducI3jaTWckwzCy4xO+TjeVoP9/a7O+Uf17z8nwt1z/VmV03P2pwcYl/l/k0GuH1SYz1SYX/y/ycDS6ZT9bXLDrRPcxnXJ/U9bj3gqIB2Fnu9dF75GtXyQc2XF9GFxvNdqH/MSv8WDovJA4aIKt1TtUw+M6hnEWdd2UIVZlRHmpPv4w50ysKsfhOgHBbMLrl3eQtlmlH4t46uMJuPW8hq7VJ7EJL3cT5QHx9Q+Plf1xl+ueDb8cZ8eb/j4AQAAAAAAaJSsSa1nP/4R8Dd6uQ3Z9tVwXnoNaZmlPFVxf/fcx4NRsnTAXhVGfzzvUsH+9KCyxOEe9/FSDLtUmB2uNzAna/qmza48pcKu7vB1Tfkw+zP+vigdhZyv82mqaLBPBuBO55xLGRbHS35AdZaPLxlclgc/8Yx+PTi92O8zOQD9n//9cc453/ZhXuaE0d8ikIdaMoM5+WFI/S2Cgzn72uTv3wKj9GsZX2U0GbeW19iF8uQ7f007/XnedL111DU94/64L0f+jLa1Bcdel6hXjlM9AwAAAACAJskghgzu6AEKWb94ec7fyGy/vxN/I9u3znaGuR4sl8H8qoPlehBYBj1l1uS1RJjkYFTo+cXLIiQHrU4mwsiH+5YV7O9Fx69rjusPIiZnfi5xxWskh5yv87/pdHbQ9WelymzW3f7cthqlN4vjrUhcX7zJ4Kz+UOK7xO8/JPajlwA5lpMP4zDncs4peazzKWGSg5Sy7Ej8Adjp/ne5R4/dx8t9VEm/VvFVRtNxa3mNXShP3ibOIe3BkqSZ14lwewOOnUyHJ6iiAQAAAABAU2TWXtogjh401zMBZRbji4K/kd9uG52fHFtmXsqgksWA6LPEucqs0ORg7wUX/vG8zT6OZEaoDLqlze6UJQhk0EoGmGR29qcZ+1qmjnu649cVfyhUBvfkY6DxEhVyzCv+t/0Vzzcmg24yyHbL9WfeyiDcVf/vs43zhMXxJN3e9fHzzMfh/ESYI/73R663RnTSfhU/WbNx9drSebOsD/pjyXJJu3PCncrJ1/Gg8dwa0q9FfJXRRtxaXWMXypO9/vj/ufwB8B0+78j5flvi+Cd9PMiM9XlU0wAAAAAAAPWQQS8ZBJYBHHlQMIfrGooMpscDgzJ4J4N2b/wmg8pfT+h9GAeynMbf6n7+G22/ud7saFBO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gkc6Ptq2jbEm0Ho+2830bd9GhbG21bo+1UtN2Itk01HWtRtP0ZbXNITv+fxPk2ogFjZkG0HY+259H2LtoeRNs+X95Qfo9m+d1VS6JtfbTtibYz0XY32u6RBUF+pM1Fu4x+GtECAABQr++i7XS0PY22D347POLXtM13Cu6pa5JtaQ3Hkg7jk2hbQ1IaMDvarrneIM90ogNjYHW0vYy2S9E2P9rmqbLlAuX3SJbfXbbb9R7MvFRxcJxsiAnPj7S5aJfRT8uv589F2yvHgxEAAAATO1UjbP0YdQzia3pUw/5/jrY3rjeIho/NiLarvnM2k+jACFvmO58yu3ea/7dNqnx5Q/k9cuX3qDiu4mETWRETnB9pc9Euo5+WX8+vSbRLphFtAAAA1Rz2jat3Y9S4Wq4ajSeM933IjdfAVF2kM3bPd85otGMUTUXbvz6/69mMMnh0xfUGjrZSfo9U+T1Krvg4eB9ts8iOmND8SJuLdhn9tOJ6fosbfANkMdEGAABQzXXfsLo2Que8suD3b1WDcaPhcfe48VjuoClLfeP+JFEx0vlpUsXlyAPK77Eov0fJNF92ShzcIitSBnagHGwjP9Lmol2GsHpe1vF/7NpdHo7yGAAAjI1PXG/WmjSu9o9QI+p5QZiLrj8jb4bRcZf7/T0y3OckOOhYRmDU89OkeuTT7iHK75Evv0fNOtcfoPyFrEgZ2KK28iNtLtplKFfPy9two/7xW8pjAADQCXrt3f+NwPnKa4XPXO8jNnmNxTf+mq4bHjtejmEXyaaUua43i0k+UMQ6maOXnyaVXv+zqx+Uo/weX0fVvf2a7EgZ2JI28yNtLtplGL16nvIYAACMhROuGx+pC7HK9WYbyPnmfel9tWpY7jM6dvxxnbfRNp1kU9pF4/uB5vLTpDrl+muETlF+j3T5PYruuvFbi54ycPS0lR9pc9Euw+jV85THAABgbDzwDZMuP8WXWS/y6uF71WmbnxN+vwq3yugc7vn9nW/h+mWmxUm/bR3RdBZ3fF821PGVJQye+ONtJZtXyk+TSAbHX/m4uUn5PfLl96iZp+LgKnUIZWCL2sqPtLnGr12G8a3nKY8BAMBIkob/Edd7pVVmqcmT+2+ibYFqmOwusa8DrveRmdeuN+vnRrQtTOlgHXe9j8xc9Y3xv/xv0gg67M/njT+nfzLO4Zzrf+QsbbuX8jfXVQcg6Rt/LNnnHddbE7PIKnW8H4zuyZTf7x4fR6cDO6t1rS8paWFLtJ3x8TY7I9zn0fbC9WY9Liyx/8/UNexsIM0/Vcd766rPDK4zfkLzVJYNPp889ela9nHJpX8gaZj8lLyPv/nO2zuff6/6c8izKNo2+7+9mUgDsr7mWb8/y7WZy57r+Zx40VvTa4NTflcrv9vK11JWy8zNVz6eJd1/6XoD4fLv8qr5joy/3eKKZ/PWXYcMUy4t9HH52qeNP11vhuAs11v3f61x3hgmjquWgWXzbpWyvUoaqlJPtJUfJ6nNNYntMqs0adEm6VrbZth6XtK1fLBVPrz7k4/PYznpX8rjU/5ck7O3d/o0JGXNfVd+yZc2yuOqZSwAAJhQM3zjS57W/+07qlO+cSENoYOqQVLUsJjnOxcfEo3ZeF3fGxl/d0Ed49toW+870Kv9ucz3jZw4TFbHT78KfKDgmuPZCecS538jpSF2OyAeD6nw6yvekyWu90rlk8R55L1yGH/d/r0fdLA03Q+KnfONzPh8sjoIJ1WYMuuXTqn78kcDaV8PlldZRqPO+Bk2T+mO5gO/SSdqrv/3ZQEd/dD8pM/1jL+HB/x/x/uJX5s9nPJ3n/rO4u1Eel+mBtceJX5bUvHeD3uu2jF1Phspv0e6/G46Xy/zAw7v/LUuUP9+KzEQtzRjH2dd9hq1ddchw6aVhSp/7VMDSToNWX2k0SKOy5aBZcugKmW7xfVZ1BNN5cdJanNNcrvMIk1a1vNdaNtUqeelbvjd9Qb19XGSD1j3Rtt/iTByvPhDoDKz+3JKfr7f4fK4ahkLAAAmmDQk7vhGQ9osg+2qEf6gYF9rVKPxx5Tf49m7aX5XDaA9vlGf9LkKcytjP7qx9WXOuW5M6Qwt8I3WY75RPtsNDqQWuV6iYxpqTkajNS3u43B/15xmvnHFs2dXuf4skLcl9//ENbcG9Fp/vP98Wu9a/FTJUzNUJ+Gc+/j16S/VeT6umJ/EV643q+2V79CklSUhHyKMB1de+P+e7/Pl727w9dvPK9wjq3P9S4WbS/k90uV3k/laBoFe+zSYNitvvf9d9vMwZz/PXH+N2qkG65AqaeWMOk5yjfU7Q9QXdcdxmTKwjCpxaHl9FvVEG/lxktpck9Yus0iTlvV8220by3r+uSteLmmr+3h5Lxkolxngp/z5LHKDb2V2sTyuWsYCAIAJFjfUpMFwNiPMetUwOV7QEIob4Wmvg6/wvz3N+Pt4rT0ZtLyUEWZKncubgs7Tm4IG/W9ucM076czJ7IgtKsw0FeZBQHy+zRkEGNYXap95MyDOqXCHa04301TDPm+d0HU+zN2S+/9TXcvqEcxXVvFTJU/NcP1ZRFkzwX5R8fyiYn7SnausGX7TVZjLOfu6negk3/adVbHbn8uJCvfH8lzjPP+E8nvky++m8nV8T97nlG9fqXM/lhFGL41wscE6pGpaeaOOk7zHO5zNrGOrOC6TJsuoGodW12dVT7SRHyepzTVJ7TKrNGlVz7fdtrGs53UaeZUTbpMbfPgtrrjezPO0+ly2WR0rj6uWsQAAYIJ94hvL8St0Wa896zVRN+Z0LuJGyZWMMPGrewdTftMfKZPG1OKc886bmaRfBb5YcP33VYdhyneKkq+urlXHOx0Qn/oarPys9vtzRpiFbnBWylcNpJ9brniQcMrlr6Wb5aK6li0jmr+qxk/VPHVWdQSy1i9d7PdxOaMDE5qf9Ay73wri5UNBR+0TdUyZLfVrooNWleW56lfBz1J+j3T53VS+Xu76g8V55eKWgAGa71SY7xqqQ6qmFaEHOJMzGxe46h+ns4zjMmkyVNU4tLw+i3qirfw4aW2uSWmXWaRJq3q+7baNZT3v3OAbIHnl7AkVTsrko37TVrrBwfKfOlQeW9RTAADAkLyiNsd4q5NuDOV9JGe/6oxMz7hu/Xrmopx93PPh8xpJeQ0gPTPpv4KG4J6c/cxX4X7xjdbvU8IddeHrIuqGo+VrfXqd36yPYh11NutuD9Oh+ZCRLoTMYHo9RFrWM7b2jmh5UCV+quapba54begQIflJzj1+zVVer50V0EnPyyN6RpMMttw2vCfW56pnnH3XcPqi/LYtv5vI19Ncf1DxkcufCXtS3ZOscJfUuXzWQB1ikVacGxx0S5tB+FmF+2Mdx6Fpskw7sUocWl6fVT3RVn6ctDbXJLTLLNKkVT3fhbaNVT2fLBPiAfss8Zti8UOvaylhdrnBwfI1HSmPreopAABg6IzL/kr3MFud66jp10yLZkTGr15ey/hdvw55JKXREjeAZK27rDV9Twd2opaqcGmvZ+pXgZcGNsils34hI9x91eAq+uDY2hru3UzXn0WR9argYjf4hfi/GkrvewsayXGnc5hOle6U/Tai5UGV+KmSp6a5/kdLH1W8hpD8pMP8VLC/Ja549tUpde6yDuwyw3tifa66I9vkckGU3/bldxP5em/gQJAMvDxz+csQTKly/0VDdYhFWhEr3OBA46Kayt2qcVwmTYaqGodW12dZT7SVHyetzTXu7TKrNGlVz7fdtrGs52P6g/YLAq7lqM+3aWXRhcQ1T3WkPLaqpwAAgKFRGiy/EdgBnKE6BWmNxbmJTkP8+v08H14aZvKEv2hG1kN1zXkzD/QMxoM5nbGi9YN1o19mFqTNsPlUhbkUEKdrarh3+npP5jSSH5do1Lsazm1zRkf2XzfcjKtxGCwfNn6q5qkd6m8PVbyGovw0Xw0syDnPKtjfZle8rmfcYZI0fdzwftRxrtddOzMLKb/ty++687XM9nvp+oNwoev/f58RRg8UnmugDrFKKzE9M/eOs5ndZx3HZdJkiKpxaHl9lvVEW/lx0tpc494us0iTVvV8F9o2VvV8TH9g+9+ccN+qcDKwn/bBUkk/+tsTZztSHlvXUwAAYMIsd2EfLxL6NbvPU37/3g1+sEme6P/tGyTy8GBDQKN8QWCnX/yuwq5IaSTHv50p2I/+GvzOjDDfqDBbA+J1prNfP1PP2Exbh3CnbzzqGR4rG0pHX6tj7k5pJP/jsl9hLtMp+25E89mw8VM1T+m0sK7C+Yfkpx9VmPMB+zxVcF+XJ/LQQsP7YX2uembvTcrvkS+/687XO93gbL0sU34go2h5lUMBcWBZh1ikleR13iiZJ4tYx3GZNBmiahxaXp9VPdFmfpy0Nte4t8ss0qRVPd9228ayno/ptfh/zQmnl/fKmtGuH1RlrWHfRnlsXU/h/7V3/hFaZlEcP5KMjCEZWRmRjCSJrGTMH5EkIxmSlSRDMpKVZa1kZC1rZa21ImuttX/ESjKSISNJViQZyVrWSkYSSTLGmj92js71nvfO8+t97nl+zPN8Pzy2fd5n7nvvfe4595z7nnsuAAAA0DK0k5326/ocJW/znvaMr6Ni0PSCjiiYSHiOoydcJENUrr+TlO3woV2eMUUpbVuk5ByA2uDTBz6tNXhXLhIlKoffNnkvbFi+k+c+lDiOtqi2+lEyPBYuBJTdhAM+8/ZPqEzpbbbrA+qfRZ6mKduCnZMPPZ4HUxxd6wMzreu6O+H9Qn+vPv1dtFzrhaCxhPK/VM8lpVd5pJ4bKmEOsRgrPlu9OXMssDzrPs46JvPooDx9aNk+q3miSnlsm83VdLvMYkxazfNV2zaW87zjQQb9sZY6QQBLFJ8i6wp1L/7310QfFzFPAQAAAKBFzFJ8dF/cIkiccfdePZM3B6U+kGhzwnM6YuBIxOc66mVjxnIuZDAYr/fQlseq7NA8rNoJ9bd1srP5VIz4Ucoe2WnJOvW9v6r74xSfszQrd1TZe1epnOXtn1CZ0ltQQ8giT7que1LKO0LxeSSjdNN+4/dhXVedp/cY9Hcj9HeRcv2K0g/e4wjVvzO8twHq3iZfxhxiMVaiuKrKvR9YlmUf9zIm8+igvorbZzVPVC2PbbK5mm6XWYxJq3m+atvGcp5nNlD3ORFxPywdovR0Msycem62Rvq4qHkKAAAAAC1B55lbk2BY6ZyMetvsmPq7JQPj1kWT/JNi6L2R52ZinnFbgZ+oexx9MOw9dyvD4s5hio6WPEfJ0Us/kt3W5guqrLPeZ7yd8Jr8e4pWbrvt9xyloljyHMZ99HHL4/rAct9QNbmg69A/oTK1YLQIkkWeljLoEscTeY4dqKj8n32UfrCaxbuwqCtR93b9LSWOKejv4vR3kXKdthA0KG2/TNERjSNev0QtiLEMDRU0h4SOlZsx9y3zTlv2cS9jMo8Oqrp9VvNE1fLYNpuryXaZxZi0muertm0s53l/zphJ+F59lkRcEID+QcbPMX6mYn28ZKTXAAAAANBSskRv3BTj2l8MOqwcBt+g25DyvezEn/Du6UOffk/4W3d4KhtLmyI+36nK+U7u7YlwXnSe4T8Tvu8HVd425UhNpLRxf4Kz1St6O+GQV7dZ5WTeVs8Nq7/dl1A2H/L0r7y/W5T/RPgP1Dmwi6Oy5mLeTy/ordXTJcgDj2k+8Oct2eY2zts/oTL1lNJzPzp4q++nAfKU1bk9Q+lRVeOULZ9m0Y54lroyLg3GO+jvxujvIuX6g6rTpphFg/3Unepgu5JTvXCg8+OOq/vXqDsfseUcEjpWXlN0ruQ1qtwFo/di0cdZx2ReHZSnDy3bZzFP1EEe22ZzNdkusxiTVvN81baN5TxP1H1eyBfq/kXvuefU+UEkKV2SXpTeIfdOU/fukir0caiOjeOqlP2gYNkFAAAAQMW8jzByHOwMcDTKJHWiJZzRcUQcBr21TTsNXyd857gYYX7kkT4AJs5xmlCO9EjKM3ydEiOaF7MGIhwW99zljEY7t/erjE4yOxQu0jI057I2+gbFEHbG8UCMQTogCynfpJSto1H4upezji7S6Llcwwbjc0TV60QJ8qDzZC6SbcRUnv4JlalLGRyzPhnPU4HydJfSt9luUzonKfenXgAcLeA9W9ZVLxzcoHKB/i5Ofxcp1/6haQMyjljH8Y91xyL0/lap94kE/e0cd/6h71yBc0jIWHHyEqdvXLm3A9+LZR9nHZO9ECpvlu2zmCfqII9ts7mabJdZjEmreb5q28ZynifqLILrBenzIosOfYDmrZT66cXyfqnLdA30caiOjeKwJ7tlnlEDAAAAgJLROWbvi7HABswhcWqcw7HoGQgPaOUv9b4R8S11ohvWyef3xFGIMth1DrqjEZ+7A13ephiZP3v1eBNhYBJ1H5ozklDef155dyj7duEpynbYTi/Gsq6Hbxx+8J6ZyVD224iyh3LU0W2L5LruMRqf7iCkeSonBYteLLfeXpynf0Jlqo+6o43YYXD5HVl+z4iD9ZmBPB3zHBifzVLPRUqP2p83kps4LOu6l9Lz9EJ/r079XZRc7/YWGNzFOxPGEup+IaV9/TJepwqeQ0LGykY1DvyovGGyO6fAso+zjsleCJU3y/ZZzBN1kcc22VxNtsssxqTVPF+1bWM5z5OnN/rkffo/2EyktDnObnapUQZqoI9DdWwWvX0NywgAAABAc9kdYZy46zfPWOPnOBftxQQD+ZeYsvQBSIMpRr2LKhuU7+HFKLc1724Gp2KPGG9sOHJ0w7aY55whvpBi8F+WsuZp5TbFNPqVY3Qg4D1NirPD7+BhgvE6KXVlB+57ynaozWnqRB+FLFTMS/0OGo5Pd2DX+ZLkgd/RSzHgrdOw5O2fEJlyTgFHDD2iTtQOj49Zub/BSJ60E/OaOnkyOTfqWbnHTlTaluodFJ2D2RqLujr5cfXdBf3dKP1dpFwfkIUO/lvOb8v5lj/xnrkin3PKhuMx5VyR9i3K4siRkuaQvGPFHRrH9ZijzuGA/OyMfDZlqM8t+rgXHVimbrdqn8U8URd5bJPN1XS7LHRMWs7zVdo21vP8K6+MvyL0zA3KfqDxMZGVBdFBAzXSx6E6Nm4sOL2wiQAAAADQaEZl0l8Qg+e2OLR5OSmO04Jcz5avnyj5FPft3kLLlBhTbAy9EINndJX271lKPiW+TrATsETJ+QnjuE7dESKh7JN+e9oQOQvpnzwyVRXsON0Vp5bl96W0/WBD6+ryf76A/m6k/i5b760m8owVlrkzatFjWv39bODYbUsfAthcsMvKt0mqtG0s5/kTUga3g9OIbGy4PoCOBQAAAMCqZpKqS2VQBvcpPNKpDLjv79SkLk/EoB+GeIAaM0edLb7Q383U3wAA2FxNt7lglwEAAAAAAFAz9Ja/JkYg8jY/jrTkKMsNNa3jFqnjjhrUxeUdPQzRADVmQOmtNi8eNF1/AwBgczXZ5oJdBgAAAAAAQA1xhynx1sY1DW0jO0Scp/JuTevGW0qP16AuvNV1Sf4LQJ3wD6I7JXprGvq78fobAACbq4k2F+wyAAAAAAAAaggfiueiEmda4LxxpNMfNaoTH7DDqSTqsF2ZD6fjw5IOQixAzeBDKvnguC3qntvqv7PF/dIm/Q0AgM3VJJsLdhkAAAAAAAA15XPqLLZcakF7eXvwLbn6alKnOkSDTixfjyn5ZHsAqmJRdNR++f+9hFzlbdTfAADYXE2wuWCXAQAAAAAAUGOeUmexZbxF7R6jlWkd2swBdAGoMfdER21cvnYvX/P0MVc39Hc79TcAADYX7DIAAAAAAACAKaeXrwfUWWjh6xl9jFQcQfcAAGrE0PL1kD5GmPMW+knob+hvAAAAAAAAAAAAACs4jcFozDWM7gEAAOhvAAAAAAAAAAAArA7+B1gxdGcTz0YuAAANGHRFWHRNYXRoTUwAPG1hdGggeG1sbnM9Imh0dHA6Ly93d3cudzMub3JnLzE5OTgvTWF0aC9NYXRoTUwiPjxtc3R5bGUgbWF0aHNpemU9IjE2cHgiPjxtaT53PC9taT48bWk+aDwvbWk+PG1pPmU8L21pPjxtaT5yPC9taT48bWk+ZTwvbWk+PG1vPjo8L21vPjxtbz4mI3hBMDs8L21vPjxtbz4mI3hBMDs8L21vPjxtc3BhY2UgbGluZWJyZWFrPSJuZXdsaW5lIi8+PG1vPi08L21vPjxtbz4mI3hBMDs8L21vPjxtc3ViPjxtaT5QPC9taT48bWk+YzwvbWk+PC9tc3ViPjxtbz4mI3hBMDs8L21vPjxtbz46PC9tbz48bW8+JiN4QTA7PC9tbz48bWk+TjwvbWk+PG1vPiYjeEEwOzwvbW8+PG1vPiYjeEQ3OzwvbW8+PG1vPiYjeEEwOzwvbW8+PG1uPjM8L21uPjxtbz4mI3hBMDs8L21vPjxtaT5tPC9taT48bWk+YTwvbWk+PG1pPnQ8L21pPjxtaT5yPC9taT48bWk+aTwvbWk+PG1pPng8L21pPjxtbz4mI3hBMDs8L21vPjxtaT5jPC9taT48bWk+bzwvbWk+PG1pPm48L21pPjxtaT50PC9taT48bWk+YTwvbWk+PG1pPmk8L21pPjxtaT5uPC9taT48bWk+aTwvbWk+PG1pPm48L21pPjxtaT5nPC9taT48bW8+JiN4QTA7PC9tbz48bWk+dDwvbWk+PG1pPmg8L21pPjxtaT5lPC9taT48bW8+JiN4QTA7PC9tbz48bWk+cDwvbWk+PG1pPm88L21pPjxtaT5pPC9taT48bWk+bjwvbWk+PG1pPnQ8L21pPjxtbz4mI3hBMDs8L21vPjxtaT5jPC9taT48bWk+bDwvbWk+PG1pPm88L21pPjxtaT51PC9taT48bWk+ZDwvbWk+PG1vPiYjeEEwOzwvbW8+PG1uPjM8L21uPjxtaT5EPC9taT48bW8+JiN4QTA7PC9tbz48bWk+YzwvbWk+PG1pPm88L21pPjxtaT5vPC9taT48bWk+cjwvbWk+PG1pPmQ8L21pPjxtaT5pPC9taT48bWk+bjwvbWk+PG1pPmE8L21pPjxtaT50PC9taT48bWk+ZTwvbWk+PG1pPnM8L21pPjxtbz4mI3hBMDs8L21vPjxtaT5pPC9taT48bWk+bjwvbWk+PG1vPiYjeEEwOzwvbW8+PG1pPnQ8L21pPjxtaT5oPC9taT48bWk+ZTwvbWk+PG1vPiYjeEEwOzwvbW8+PG1pPmM8L21pPjxtaT5hPC9taT48bWk+bTwvbWk+PG1pPmU8L21pPjxtaT5yPC9taT48bWk+YTwvbWk+PG1vPiYjeEEwOzwvbW8+PG1pPnI8L21pPjxtaT5lPC9taT48bWk+ZjwvbWk+PG1pPmU8L21pPjxtaT5yPC9taT48bWk+ZTwvbWk+PG1pPm48L21pPjxtaT5jPC9taT48bWk+ZTwvbWk+PG1vPiYjeEEwOzwvbW8+PG1pPmY8L21pPjxtaT5yPC9taT48bWk+YTwvbWk+PG1pPm08L21pPjxtaT5lPC9taT48bW8+LjwvbW8+PG1zcGFjZSBsaW5lYnJlYWs9Im5ld2xpbmUiLz48bW8+LTwvbW8+PG1vPiYjeEEwOzwvbW8+PG1pPnU8L21pPjxtbz4sPC9tbz48bW8+JiN4QTA7PC9tbz48bWk+djwvbWk+PG1vPiYjeEEwOzwvbW8+PG1vPjo8L21vPjxtbz4mI3hBMDs8L21vPjxtaT52PC9taT48bWk+ZTwvbWk+PG1pPmM8L21pPjxtaT50PC9taT48bWk+bzwvbWk+PG1pPnI8L21pPjxtaT5zPC9taT48bW8+JiN4QTA7PC9tbz48bWk+bzwvbWk+PG1pPmY8L21pPjxtbz4mI3hBMDs8L21vPjxtaT5sPC9taT48bWk+ZTwvbWk+PG1pPm48L21pPjxtaT5nPC9taT48bWk+dDwvbWk+PG1pPmg8L21pPjxtbz4mI3hBMDs8L21vPjxtaT5OPC9taT48bW8+JiN4QTA7PC9tbz48bWk+aDwvbWk+PG1pPm88L21pPjxtaT5sPC9taT48bWk+ZDwvbWk+PG1pPmk8L21pPjxtaT5uPC9taT48bWk+ZzwvbWk+PG1vPiYjeEEwOzwvbW8+PG1pPnQ8L21pPjxtaT5oPC9taT48bWk+ZTwvbWk+PG1vPiYjeEEwOzwvbW8+PG1pPnU8L21pPjxtbz4mI3hBMDs8L21vPjxtaT5hPC9taT48bWk+bjwvbWk+PG1pPmQ8L21pPjxtbz4mI3hBMDs8L21vPjxtaT52PC9taT48bW8+JiN4QTA7PC9tbz48bWk+YzwvbWk+PG1pPm88L21pPjxtaT5vPC9taT48bWk+cjwvbWk+PG1pPmQ8L21pPjxtaT5pPC9taT48bWk+bjwvbWk+PG1pPmE8L21pPjxtaT50PC9taT48bWk+ZTwvbWk+PG1pPnM8L21pPjxtbz4mI3hBMDs8L21vPjxtaT5mPC9taT48bWk+cjwvbWk+PG1pPm88L21pPjxtaT5tPC9taT48bW8+JiN4QTA7PC9tbz48bWk+dDwvbWk+PG1pPmg8L21pPjxtaT5lPC9taT48bW8+JiN4QTA7PC9tbz48bWk+bTwvbWk+PG1pPmE8L21pPjxtaT5zPC9taT48bWk+azwvbWk+PG1pPmU8L21pPjxtaT5kPC9taT48bW8+JiN4QTA7PC9tbz48bWk+ZDwvbWk+PG1pPmU8L21pPjxtaT5wPC9taT48bWk+dDwvbWk+PG1pPmg8L21pPjxtbz4mI3hBMDs8L21vPjxtaT5pPC9taT48bWk+bTwvbWk+PG1pPmE8L21pPjxtaT5nPC9taT48bWk+ZTwvbWk+PG1vPi48L21vPjxtc3BhY2UgbGluZWJyZWFrPSJuZXdsaW5lIi8+PG1vPi08L21vPjxtbz4mI3hBMDs8L21vPjxtaT5LPC9taT48bW8+JiN4QTA7PC9tbz48bW8+OjwvbW8+PG1vPiYjeEEwOzwvbW8+PG1pPmk8L21pPjxtaT5uPC9taT48bWk+dDwvbWk+PG1pPnI8L21pPjxtaT5pPC9taT48bWk+bjwvbWk+PG1pPnM8L21pPjxtaT5pPC9taT48bWk+YzwvbWk+PG1vPiYjeEEwOzwvbW8+PG1pPmM8L21pPjxtaT5hPC9taT48bWk+bTwvbWk+PG1pPmU8L21pPjxtaT5yPC9taT48bWk+YTwvbWk+PG1vPiYjeEEwOzwvbW8+PG1pPm08L21pPjxtaT5hPC9taT48bWk+dDwvbWk+PG1pPnI8L21pPjxtaT5pPC9taT48bWk+eDwvbWk+PG1vPi48L21vPjxtbz4mI3hBMDs8L21vPjxtc3BhY2UgbGluZWJyZWFrPSJuZXdsaW5lIi8+PG1vPi08L21vPjxtbz4mI3hBMDs8L21vPjxtaT5kPC9taT48bWk+ZTwvbWk+PG1pPnA8L21pPjxtaT50PC9taT48bWk+aDwvbWk+PG1mZW5jZWQ+PG1yb3c+PG1pPnU8L21pPjxtbz4sPC9tbz48bWk+djwvbWk+PC9tcm93PjwvbWZlbmNlZD48bW8+JiN4QTA7PC9tbz48bW8+OjwvbW8+PG1vPiYjeEEwOzwvbW8+PG1pPnY8L21pPjxtaT5lPC9taT48bWk+YzwvbWk+PG1pPnQ8L21pPjxtaT5vPC9taT48bWk+cjwvbWk+PG1vPiYjeEEwOzwvbW8+PG1pPm88L21pPjxtaT5mPC9taT48bW8+JiN4QTA7PC9tbz48bWk+ZDwvbWk+PG1pPmU8L21pPjxtaT5wPC9taT48bWk+dDwvbWk+PG1pPmg8L21pPjxtbz4mI3hBMDs8L21vPjxtaT52PC9taT48bWk+YTwvbWk+PG1pPmw8L21pPjxtaT51PC9taT48bWk+ZTwvbWk+PG1pPnM8L21pPjxtbz4mI3hBMDs8L21vPjxtaT5hPC9taT48bWk+dDwvbWk+PG1vPiYjeEEwOzwvbW8+PG1pPmU8L21pPjxtaT5hPC9taT48bWk+YzwvbWk+PG1pPmg8L21pPjxtbz4mI3hBMDs8L21vPjxtbz4oPC9tbz48bWk+dTwvbWk+PG1vPiw8L21vPjxtbz4mI3hBMDs8L21vPjxtaT52PC9taT48bW8+KTwvbW8+PG1vPiYjeEEwOzwvbW8+PG1pPmM8L21pPjxtaT5vPC9taT48bWk+bzwvbWk+PG1pPnI8L21pPjxtaT5kPC9taT48bWk+aTwvbWk+PG1pPm48L21pPjxtaT5hPC9taT48bWk+dDwvbWk+PG1pPmU8L21pPjxtbz4uPC9tbz48L21zdHlsZT48L21hdGg+TmBVmAAAAABJRU5ErkJggg==\&quot;,\&quot;slideId\&quot;:278,\&quot;accessibleText\&quot;:\&quot;w h e r e colon space space\\nminus space P subscript c space colon space N space cross times space 3 space m a t r i x space c o n t a i n i n g space t h e space p o i n t space c l o u d space 3 D space c o o r d i n a t e s space i n space t h e space c a m e r a space r e f e r e n c e space f r a m e.\\nminus space u comma space v space colon space v e c t o r s space o f space l e n g t h space N space h o l d i n g space t h e space u space a n d space v space c o o r d i n a t e s space f r o m space t h e space m a s k e d space d e p t h space i m a g e.\\nminus space K space colon space i n t r i n s i c space c a m e r a space m a t r i x. space\\nminus space d e p t h open parentheses u comma v close parentheses space colon space v e c t o r space o f space d e p t h space v a l u e s space a t space e a c h space left parenthesis u comma space v right parenthesis space c o o r d i n a t e.\&quot;,\&quot;imageHeight\&quot;:55.69291338582678},{\&quot;mathml\&quot;:\&quot;&lt;math style=\\\&quot;font-family:stix;font-size:22px;\\\&quot; xmlns=\\\&quot;http://www.w3.org/1998/Math/MathML\\\&quot;&gt;&lt;mstyle mathsize=\\\&quot;22px\\\&quot;&gt;&lt;mi&gt;where&lt;/mi&gt;&lt;mo&gt;:&lt;/mo&gt;&lt;mo&gt;&amp;#xA0;&lt;/mo&gt;&lt;mo&gt;&amp;#xA0;&lt;/mo&gt;&lt;mspace linebreak=\\\&quot;newline\\\&quot;/&gt;&lt;mo&gt;-&lt;/mo&gt;&lt;mo&gt;&amp;#xA0;&lt;/mo&gt;&lt;msub&gt;&lt;mi mathvariant=\\\&quot;normal\\\&quot;&gt;P&lt;/mi&gt;&lt;mi mathvariant=\\\&quot;normal\\\&quot;&gt;c&lt;/mi&gt;&lt;/msub&gt;&lt;mo&gt;&amp;#xA0;&lt;/mo&gt;&lt;mo&gt;:&lt;/mo&gt;&lt;mo&gt;&amp;#xA0;&lt;/mo&gt;&lt;mi mathvariant=\\\&quot;normal\\\&quot;&gt;N&lt;/mi&gt;&lt;mo&gt;&amp;#xA0;&lt;/mo&gt;&lt;mo&gt;&amp;#xD7;&lt;/mo&gt;&lt;mo&gt;&amp;#xA0;&lt;/mo&gt;&lt;mn&gt;3&lt;/mn&gt;&lt;mo&gt;&amp;#xA0;&lt;/mo&gt;&lt;mi&gt;matrix&lt;/mi&gt;&lt;mo&gt;&amp;#xA0;&lt;/mo&gt;&lt;mi&gt;containing&lt;/mi&gt;&lt;mo&gt;&amp;#xA0;&lt;/mo&gt;&lt;mi&gt;the&lt;/mi&gt;&lt;mo&gt;&amp;#xA0;&lt;/mo&gt;&lt;mi&gt;point&lt;/mi&gt;&lt;mo&gt;&amp;#xA0;&lt;/mo&gt;&lt;mi&gt;cloud&lt;/mi&gt;&lt;mo&gt;&amp;#xA0;&lt;/mo&gt;&lt;mn&gt;3&lt;/mn&gt;&lt;mi mathvariant=\\\&quot;normal\\\&quot;&gt;D&lt;/mi&gt;&lt;mo&gt;&amp;#xA0;&lt;/mo&gt;&lt;mi&gt;coordinates&lt;/mi&gt;&lt;mo&gt;&amp;#xA0;&lt;/mo&gt;&lt;mi&gt;in&lt;/mi&gt;&lt;mo&gt;&amp;#xA0;&lt;/mo&gt;&lt;mi&gt;the&lt;/mi&gt;&lt;mo&gt;&amp;#xA0;&lt;/mo&gt;&lt;mi&gt;camera&lt;/mi&gt;&lt;mo&gt;&amp;#xA0;&lt;/mo&gt;&lt;mi&gt;reference&lt;/mi&gt;&lt;mo&gt;&amp;#xA0;&lt;/mo&gt;&lt;mi&gt;frame&lt;/mi&gt;&lt;mo&gt;.&lt;/mo&gt;&lt;mspace linebreak=\\\&quot;newline\\\&quot;/&gt;&lt;mo&gt;-&lt;/mo&gt;&lt;mo&gt;&amp;#xA0;&lt;/mo&gt;&lt;mi mathvariant=\\\&quot;normal\\\&quot;&gt;u&lt;/mi&gt;&lt;mo&gt;,&lt;/mo&gt;&lt;mo&gt;&amp;#xA0;&lt;/mo&gt;&lt;mi mathvariant=\\\&quot;normal\\\&quot;&gt;v&lt;/mi&gt;&lt;mo&gt;&amp;#xA0;&lt;/mo&gt;&lt;mo&gt;:&lt;/mo&gt;&lt;mo&gt;&amp;#xA0;&lt;/mo&gt;&lt;mi&gt;vectors&lt;/mi&gt;&lt;mo&gt;&amp;#xA0;&lt;/mo&gt;&lt;mi&gt;of&lt;/mi&gt;&lt;mo&gt;&amp;#xA0;&lt;/mo&gt;&lt;mi&gt;length&lt;/mi&gt;&lt;mo&gt;&amp;#xA0;&lt;/mo&gt;&lt;mi mathvariant=\\\&quot;normal\\\&quot;&gt;N&lt;/mi&gt;&lt;mo&gt;&amp;#xA0;&lt;/mo&gt;&lt;mi&gt;holding&lt;/mi&gt;&lt;mo&gt;&amp;#xA0;&lt;/mo&gt;&lt;mi&gt;the&lt;/mi&gt;&lt;mo&gt;&amp;#xA0;&lt;/mo&gt;&lt;mi mathvariant=\\\&quot;normal\\\&quot;&gt;u&lt;/mi&gt;&lt;mo&gt;&amp;#xA0;&lt;/mo&gt;&lt;mi&gt;and&lt;/mi&gt;&lt;mo&gt;&amp;#xA0;&lt;/mo&gt;&lt;mi mathvariant=\\\&quot;normal\\\&quot;&gt;v&lt;/mi&gt;&lt;mo&gt;&amp;#xA0;&lt;/mo&gt;&lt;mi&gt;coordinates&lt;/mi&gt;&lt;mo&gt;&amp;#xA0;&lt;/mo&gt;&lt;mi&gt;from&lt;/mi&gt;&lt;mo&gt;&amp;#xA0;&lt;/mo&gt;&lt;mi&gt;the&lt;/mi&gt;&lt;mo&gt;&amp;#xA0;&lt;/mo&gt;&lt;mi&gt;masked&lt;/mi&gt;&lt;mo&gt;&amp;#xA0;&lt;/mo&gt;&lt;mi&gt;depth&lt;/mi&gt;&lt;mo&gt;&amp;#xA0;&lt;/mo&gt;&lt;mi&gt;image&lt;/mi&gt;&lt;mo&gt;.&lt;/mo&gt;&lt;mspace linebreak=\\\&quot;newline\\\&quot;/&gt;&lt;mo&gt;-&lt;/mo&gt;&lt;mo&gt;&amp;#xA0;&lt;/mo&gt;&lt;mi mathvariant=\\\&quot;normal\\\&quot;&gt;K&lt;/mi&gt;&lt;mo&gt;&amp;#xA0;&lt;/mo&gt;&lt;mo&gt;:&lt;/mo&gt;&lt;mo&gt;&amp;#xA0;&lt;/mo&gt;&lt;mi&gt;intrinsic&lt;/mi&gt;&lt;mo&gt;&amp;#xA0;&lt;/mo&gt;&lt;mi&gt;camera&lt;/mi&gt;&lt;mo&gt;&amp;#xA0;&lt;/mo&gt;&lt;mi&gt;matrix&lt;/mi&gt;&lt;mo&gt;.&lt;/mo&gt;&lt;mo&gt;&amp;#xA0;&lt;/mo&gt;&lt;mspace linebreak=\\\&quot;newline\\\&quot;/&gt;&lt;mo&gt;-&lt;/mo&gt;&lt;mo&gt;&amp;#xA0;&lt;/mo&gt;&lt;mi&gt;depth&lt;/mi&gt;&lt;mfenced&gt;&lt;mrow&gt;&lt;mi mathvariant=\\\&quot;normal\\\&quot;&gt;u&lt;/mi&gt;&lt;mo&gt;,&lt;/mo&gt;&lt;mi mathvariant=\\\&quot;normal\\\&quot;&gt;v&lt;/mi&gt;&lt;/mrow&gt;&lt;/mfenced&gt;&lt;mo&gt;&amp;#xA0;&lt;/mo&gt;&lt;mo&gt;:&lt;/mo&gt;&lt;mo&gt;&amp;#xA0;&lt;/mo&gt;&lt;mi&gt;vector&lt;/mi&gt;&lt;mo&gt;&amp;#xA0;&lt;/mo&gt;&lt;mi&gt;of&lt;/mi&gt;&lt;mo&gt;&amp;#xA0;&lt;/mo&gt;&lt;mi&gt;depth&lt;/mi&gt;&lt;mo&gt;&amp;#xA0;&lt;/mo&gt;&lt;mi&gt;values&lt;/mi&gt;&lt;mo&gt;&amp;#xA0;&lt;/mo&gt;&lt;mi&gt;at&lt;/mi&gt;&lt;mo&gt;&amp;#xA0;&lt;/mo&gt;&lt;mi&gt;each&lt;/mi&gt;&lt;mo&gt;&amp;#xA0;&lt;/mo&gt;&lt;mo&gt;(&lt;/mo&gt;&lt;mi mathvariant=\\\&quot;normal\\\&quot;&gt;u&lt;/mi&gt;&lt;mo&gt;,&lt;/mo&gt;&lt;mo&gt;&amp;#xA0;&lt;/mo&gt;&lt;mi mathvariant=\\\&quot;normal\\\&quot;&gt;v&lt;/mi&gt;&lt;mo&gt;)&lt;/mo&gt;&lt;mo&gt;&amp;#xA0;&lt;/mo&gt;&lt;mi&gt;coordinate&lt;/mi&gt;&lt;mo&gt;.&lt;/mo&gt;&lt;/mstyle&gt;&lt;/math&gt;\&quot;,\&quot;base64Image\&quot;:\&quot;iVBORw0KGgoAAAANSUhEUgAABcUAAAEyCAYAAAA7j7inAAAACXBIWXMAAA7EAAAOxAGVKw4bAAAABGJhU0UAAACVQEH1VQAAZk9JREFUeNrs3Q2kVdn/+PHluq4kkSRJImMkSSRJMiJJriSSZCTDSJKMSEZGMiQjIyOSjJHEyEiSGGMkX4kkGUkkGUkiych1Rf/9+Z21/3eddffD2nt/9sM59/1iUffssx/WXo+fsx+Mac+cKO2N0hUDAAAAAAAAAMAQWhSlA1G6GaXJKH2O0gTZAgAAAAAAAAAYRtujdD5KL0wvIE5QHAAAAAAAAAAw9HYaguIAAAAAAAAAgBlisyEoDgAAAAAAAACYIQiKAwAAAAAAAABmDILiAAAAAAAAAIAZg6A4AAAAAAAAAGDGICgOAAAAAAAAAGjFqii9MFNB6ji9i9IRZ7l7CctIehOlo94610TpX2eZT1Ha6HyeFhRfEaXfovQ2SpNReh+lC1FaGHgsG6J0NUqv7Pc/RulBlL6P0qyc78rnB6L0KEpjTt7csev6J0rLathu/P3n9nvHKJIAAAAAAAAAUK85UXpp+gPVcxKW2236A+K/5az3b7vct97fk4Li+00veJ4UeJdg8/yM7cw2vaC0HMNeu+9Lo/Sd6QWaZR3PTHJQe32UzjvLSZKg+NooffD247Lidl2Pve2spkgCAAAAAAAAQL3kqvA4KPtfxnJ3neVO5azz9yi9jtKI93c/KC7BdglAy1XScrX4gigdMv2B6rMp25B1/2V6V6wnXVF+2FmHXBE/1zvmS1F6avqD0otNL5gtQX/3x4JrStv1+UHxtRRHAAAAAAAAAKiXXIktj/6IA7PrU5b7xlnmTs46JSB+OuHvblBcrg6XoPQXCcsdM/2PaUnyg/38UMrnY95xJe3PJtMflJarv+OrtSVAL8FvCdpvVd5ubJ3Ngwm7XgAAAAAAAABAA/4wU0HccynLyBXPbrB3ccpyG+znXyZ85gfFl6SsY7HpD1b7j3SRgPWEXUfWldi3THZwfY63ncM5+aS1XQAAAAAAAABAi+RKaPdFmyMpy7nB3qMpy/xqei/nTJL2os0k7nPGN3mfHbV/f5KzjvOmP+i9yvvcD4rPyVmf1nYBAAAAAAAAAC2SILg88iQO4o4nLCMB4/+cZR6nLCNXk3+bsp0iQfEJZ9nN3mc3zNTV5hMZyb2yXdKOhP11Px/L2Set7QIAAAAAAAAAWibPvo6DuL8nfC5XSUsw+Jmz3EpvmQOmFxROu+JaKyj+wf79ut1WaBr11lM0KK61XQAAAAAAAABAy5abqeCwXOnsB7ZfmN6LKN2XYP7oLfMgSpcytqEVFI///nfFYy4aFNfaLgAAAAAAAACgA+RZ4HHg9xvn7zvs39ZEaZGZet73v84yq+zfNmasXzso/qHi8ZYNin+gqAAAAAAAAADA4JNngSddDX3XpthtZ7k4CP5zlJ7nrF8rKO6+hHNRheMtGhTX2i4AAAAAAAAAoAPiF2XGgd8lUVpt/73dWe5rZ5kLpvfM7PdROpGzfq2g+Avns6MFju9EwvEWCYprbRcAAAAAAAAA0BG/manA7/Eo/Wp6L9d0SRD8PzP1KJF9pncV9eKcdWsFxa86n72O0vyA45J9vO39rWhQXGu7AAAAAAAAAICOcAPXT0wv2H0oYbmLznISIL9dcN1VguLbTX8wW7adFdDeZnpXwK/3/l40KK61XQAAAAAAAABAh8gLNOPA71uTHPjdYPoDxLsD1rvFWX4yZ1n3MS6bEz5/4m3/kZn+kk957vdp+/mVhHX4QfFZAcegsV03D+U57B+jdIxiBwAAAAAAAADtOGWmgr4nM5Z7bpd5F6WRgPWOm/6A8mjKcmPecuMJy6wz/VeTu1egv7b75Aau56Ssw/3uxoBj0Nhu7LG3jtUUPQAAAAAAAABo3hdm6mruhRnLnbDL/Ry43p9NfxB4X8py+73l0tYvV56/M9MD1G66FaV53vfmmt6V7Q+9ZSVILQH4BSY7yF92uz4/KL6GogcAAAAAAAAA7bgTpQs5yyw1vWDu8pzlDprpAeA43Y3SXrvcXvv/pOX+cZZzycsu5cp2CXDLY0jkGeivTO+lmFtS9udPkx3QlrQj55jKbNcnV50/Nb2rzE9Q5AAAAAAAAACgPXK1+MKA5TaQV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DAWxalUbIBlDEAAAAAXTcnSjuitD9KR6K0O0pLyJZG7YrS2yi9jNI6soNzTRlrtP3bG6UrZAXlrCbzbBm7OMTHuCJKx6N0L0qfbb1ijII2yhhtEH0C4wWgHdI/34jShyhNRuljlG5GaSNZw7kGsqyN0tUoPbeDvLT0KUoTUXoXpdtR+iVK41EaGeK8+SUjP7YWGMB8zklvZ2jZmxWln2xDlpQvf0RpAVW0Ee+dfP+T7OBcU8ZqtShKB+zgLW7/JiialDMlI3ZScCJKd+z47bOdOAybw6YX7PLHDxpB8SpjlN0BY7/PTt3/L0qv7QTvvOkF8uZRnQeyjNEG0ScwXgCaH/dcj9KrKK239eaK12Z/RTZxroEQV70C9dT0roaZHaWlUdoWpaNRuu8s88oOGIfRWJRWRulMwmD4nQm/Umh5lHZG6a63DqnQ283MDPzKZOJ/Nh/kB5nfbXqaUAaZGNbvg5Pnt8kOzjVlrFbS7kvg64XpD4yBcqZBAuKXonQuSm+c/BjGoPiITd8Z3aB41TGK7NNc07t45F7CGPKNHQNKkmCXBF0/mekXo3DV0+CVMdog+gTGC0Cz4ljNfu/vD5x6c5ps4lwDIXZ4A76rGcvKVSwfnWX/Mrq3q3bNsYRJjfw4UOSZgmPOoOb+DC9rMhF8bSeMvm3eIPYnqmbt9tg8l/K5luzgXFPGGrGTSS7lrGYHzXAHxWP+XXlVx6OaY5SvvH2TsfPchOUk8LrJ9AJg/tXpEhxfSHEeiDJGG0SfwHgBaI5cuBn/qLwi4bN/TO8H7KVkFecaCLHZhAfFxbcFlx907830wPgvBdfxq/3ewRlczuQHlX9N73aXNAecPH5P1fz/LpMFnFsMzTndzCSXelyzcTMzguJjRi8orj1GmeXt2/8CJ35/m+lXl6+nig1FGaMdA+MFQMfJGdIug3ONhhQNio+Y/ltzJS0f4vx5a5KfB7mnwDoO2e9sn8Hl7GGUVuUsI1fgu7cSj1I9/+/5sG/JBs4thuacMsmlHtdtmyEo3vYYZdTbtyLPNb7ofVfO4Rqq2sCXMdoxMF4AdNwxBEo514CiokFx8bv3ncNDnD8yYHlkerfU+pOULwPX8bX9zrYZWsbkOeynApd1b08emeF1M779mokK5xbDc06Z5FKP60ZQvBtjlLJBcXHZ+75cxc67Vga3jNGOgfECoOejIVDKuQYUlQmK+1exXBzi/HlrJzPrzPTnPT4JrJx1BsU3ROmxCX8BaBp5g++ZDuT3hM2rRzO8Xspt1G+YqHBuMXTnlEku9bhuBMW7MUapEhSXx68899bBu1ZmRhmjHaPvYLwAhPevBEo510BlGkHxC0OcP2+dycw+M/0xKlcC1lFXUHyJmbpq6aUpHxi/4hzPgRbz+ktnP3bP4DopjyN65eRFExOVJQbDem67cq6XcE6HZpLb5bt4lsyQepyFoHg3xihVguJip7cOuTBjLt1o58vYoPR1XW/HhnHsMRPHC8Cg9/3gXGMG0Hh8ytct7r9cKS1X08itFcdqWP9bbzLzi5keGP82Zx11Xin+vbMfZQLjV7xJ26wWz+UZo3/nweIoHYnSA9N7+VjcwMojf+7aciMTzYfO5379uGoDC7LcsygdLbBtuSX7nrMdWc/tjDrzlZm6Ei0tJdVROW/yg8Yje3xCno96x25X3sy8LGGC/4M9ppsBHZGfbmbUCUnfKJ1D6QC/M70XkLn5eM2EP6d/ga0rf9nvTth13Te9F3iE1JsvTO8ZkM+dTnmu/f5Tu1/SXpyL0nzFc1u2LBU515rH2YXtGuf7sv3HNu8nbDsp+by3wHqMYn1Nm+TKG9V/s8coxyov8pMfnBcW6Auv2gn3pC0nD2y512rX19j8f+9N8qXNfmO3+870Xi79ZYN1s8lyVqUeN9XulQmKlz0PVxOO3w/0zE/Jp1cB+yXl/7Tp3ZkXl+sbUdrYwmSp6BilalBc/Out50DLZUuz3mquq8wYSLOMtdnXNTnW1Ohv5PPjdvmPCdv9R6GMtz32YLyg195UHf+2OQ/UqCtl2rWqeRaqSrtbNF8259QdN/3RsfNRdbt1tFEa44C62pGq57qtejPIbQ1M9RdtfirQCdfhsbf/q2sOio/YBuSzN1BZ21JQ3NiGskxg3J3M/tVyhVlvy9JJhXUtsI3IXe887bAdy9OMxnWns45bGcudztmH/VH6z5afb+36lpj+HzGupdQvaUB3eQGGMSeNevl23ptYjNny+MHbZ3lG6TzbYN9LCXCbhGDGdwnHf8ApL2M2b+PPZKC+zui8KFU65te2A9ll83G+7bTcspv1rNUD9lw8s4HQ+Fx86wQcJuxx+hbZ+vUwYWK8LiFgEadHCfWp6LmtWpaKnGvN42xru761dmDwypajOXbAcMdMv/oyDpi/Klg+y5zTpEnuftP/Aj8/cJg1yJ1t2/KXtnzLcS615TluF55lDNTzrLb17Zm3X+JQxn5P2HbB1FQ32ypnZetxk+1e0aB4lfMwZuvVE5N99aPk9RZvubz6tsMGe17bfVlk922//dvPDQbFy4xRNILi57z1/D7gfar2uoqOgTTLWBf6uqbGmlr9zTybB9LvHrPfnW3bhlum2hXrXRl7zOTxgnZ7U7Z8d2EeWCWvq7RrZfOsaH9Ydv/K5suIU0/meNuYX3Pb1cbx1tlGVa2XdbcjZc91G/Vm0NsaVAiKH/GWb/s51H5QfG3NQfG48L70tvsyo/Fo4kWbP3j7sqhgQHx2i+dwu52UyC+g4wrrW2TXc8A7Rz/YH3TkyuZNtqGcZ/pfaPWvbUheROlH07sKcsSe8zPej0FLAwIS+xI+P+l8fiQjGJB3e6V891JCg7vYNn6/eeVUGvMvbSM87tWdvCtpDnrb2Op9vqGG9uCg0yYlPa7BPe4bKeuIz9nTlPq5wA4g0p7Zutie56Pe8Y/bDvZH2wlLvh73ljlW4dxqlKUi51rzONvarksGIu/scuu9z2Z5gbn43RBzKgTVipxTf5K72x6rHM8KWyYPeYO6sxkDx79su5b04/RhZx3SppV59IKUwT1m+o/BR2w7c8Du9wY7gP/o/eCwtqa62XY5K3LOm273igTFq54Hf5yTlx/fBgbFdznLLErp5181FBQvO0bRCIrv8tbzYsD7VM11lRkDaZaxttugpsaamv3NOWc8nuS66b8TqYgujD1m+nhBs72pUr7bngdWyesq7ZpGm5Cnyv5plcGid4m1dT6qbLeuNqpqvWy6HQk9123Vm0Fua1AhKL7d9L9sUn7VGG15/9fZCjCRMcjSDooLuQ3jPy/vbrQYFC8SGHcD4ndaDIivtXnm/yJ23WRfpVTEA2/wuSalwX3vLPdfxsT3bsCA4raZ/iuga6Xz+QOFQfOmhDq82plUxrckb81oKG8G5OVNZ/n/efn31E5etZ41vMVM/bKZ9ov3We+4x7zP9zqfbcjY1jLTf0vrnpRO55NXv5LW+ZPp/7W+6rnVKEtFzrXmcba53bisvk75fI9Xdr5oaZL7ydadpO0fc5Z7k9PmH8oYTLp99ukKx+iPFf5IqHPGDtIncs6TZt1sq5zVERTXaPeKBMU1z8N4YH7sDAiKf2mmrurJuttgX81B8apjFI2g+AZvPR+HpE/VXFeZMZB2GWujDWp6rKnR38R5nnZ7/tIKZbwLYw/GC3rtjdb4t415oEZel2nXtPIsRJn90yqDRYPibZ0Pje1qtlEa9bLJdqTMuW6z3gxqW4OUie7VhMyUguM/R/wn0+2XbWl5mzGZ2ZUwWfo+YbmmguLilMkOjLvn8a5p54UFy0z/1T9J6YHReZzLdWedhzOWc/Ml6/bkEyb/ByT3MQPHEz6f5TWGVQfN/q1FhwPzZo8pFhRfbPpvP4p/TT1pG9wVSuVjxEz9mpv1/NQVzkDhtdcejZqpK7yeBWzT/UX2tUn+sc+dmO9KWc96bwJT9dxqlKWi51rrONva7sKAbY6Y/h81d1Qss1UmuUsy6lvWQHCBzTNZR9Yv/7cCJsshFnj7My9gAhKnjTXXzTbKmXZQXKPdi4UExbXPw7bA/HDz7VVOsO95zj7NM/UExbXGKBpB8bkJ2x70PlW77JUZA2mXsTbaoCbHmhr9zYgJu5LxpkIdbmvMw3hBry/TGv82PQ/Uyusy7ZpWnoUoun+aZbBIoLSt86F5vBptlEa9bHreUfRct11vBrWtQUKH61amCa8SStBLbjP/RTH4NQje5kxmfkzIv6+8ZZoMiou0wPg103+lbxfe4DvXDhCvJOSjxpX/f5iwFz9eNP3PxK4y0I6f9ye3qSzNaeAnFAbNc0oGBnabYkFx4d76Lo+nGLfHqvmSW/cKsrz3Fay1+b0k4zxdDtjmci8P9+QMSjanrGe2yb+Ks8i51ShLRc+11nG2tV03f28Ftg1VXzxU5XboLO7VIZu8z+JbKp/krOO8l2erSh7j/AKBuXmm/8qEszXXzbbL2duOtHuxkKC49nnQCoqvcj6/oDxZanqMohEUn2OqB8W71qdql72iY6A6ylgbbVCTY02t/uaDs606n2/a1piH8YJeX6Y1/m16HqiV12Xmdlp5VqZvyts/zTJYpO9v63xoHq9GG6VRL5ued5QZ57VZbwa1rUFChxv/YjHL9D9jdWwG509eUNyY/sdKxL/CuA1O00Fx4QfGuxgQ960z/S9x1Qg0hDZQ5wMbqN2Bk9ysxwptNfUGxUPra5mguPBfJnFPuRzEZbXKVQxuAON84Hde5ZSBkEFJSOddNJhWtSzVMUFsK1AQst3dgfl7weRfedH2JDcrT+LHOrg/YielSTP95S9lFAmKC/d2xOs11802ypl2UFyj3YuFBMW1z4NWUNwdu+T9WNVEULzKGEUjKO5fAfqxpbKlWV60y17RMVAdZaytPrapsaZWf+Pemi8XVhyoqa62dT4YL+j2ZRrj36bngVp5XXZup5FnIYrun2YZLFIf2zofmser0UZp1Mum5x1l2t42682gtjW1OGMHbpqp7hdZFn3R5kwTEhSXq+Keefl4x/m8jaC4P/B3A5hdfsi+Xx6rvjg1tIH6xegGxX3yI4ncBvPYC8YNYlB8mel/qc9+5TLwRiHQdMfZv19KlJWbHQ6mFS1LbU4Q29juNhP2mA+3fVxXscy2McmNr7i7bvp/xM5LZd8DUjQo7g76ntVcN4chKP5GcV0hQXHt86AVFHcvMtiuPFlqeoyiERTf6q3nUUtlS7O8aJe9omOgOspYV4KwdY01tfob+dsT79gemqlnvmohKN7eeEGzL9MY/zY9D9SsKxp3J5TJsxBF90+zDBapj22dD83j1WijNOpl0/OOMm1vm/VmUNuaWlw02c8gLJMuNjzAJyjeLyQoLuTFJ++8vIxvGW8rKC78t/AOwi0T/zN6v2a1HRSX237l9mC5JeegbZzrfnxK3UFxccwLbMxTPP/xLaDvKtbbolei/ZYTrGk7mFa2LLU5QWxju6Om/9n3aS8fuWSm7qSpqo1Jbvz3vxtql4sGxfen1Kc66uYwBMU12r1YSFBc+zxoBcXdFxDljZnaCIoXGaNoBMX3euu53FLZ0iwv2mWv6BiojjLWdhC27rGmZn8jz0F9kDDfPac4liQo3t54QbMv0xj/Nj0P1MrrqsG9KnlWx/5plsEi9bGt86F5vBptlEa9bHreUabtbbPeDGpbUwuC4sMnNCjuTwrdq1DaCor/nrA/EgBa0vE8d18ssLviutoKis9zgm6y7lkpDfygBsWve9v8VfH8u+82GKlQb4sGEdz2+3GHgmlVy1KbE8S2tnvQZP9oI+XqmVIb0/Yk90ND7XLRoPjXJvnZ7nXUzWEIimu0e0ljkQ8NtZFaQXH3/OxUniw1PUbRCIr/ZvKfqT9ofap22Ss6BqqjjLXV1zU11tTub+TH61Om/znYcZuwSWH9BMXbGy9o9mUa49+2AlVV87rs3E4jz+rYP80yWCYo/mGAj1ejjdKol03PO8q0vW3Wm0Fta5DQ4RIUT54IFJnMfO/l5ztnAtVkUNwNiMsjU86YwQmMuy8WGK+4rjaC4vJi0xdm+gvm6pioVOkAygbFv7H7fdzbrlb5didJ60uuw709+m7gdy453/mjI8E0jbLU5gSxzYnpEacsyVVpq5yBzxX72UGlMtvGJNetJ4saaJeLBsX3pQS+6qibw3SleJV2LxYSFNc+D1pBcffRXIeVJ0tNj1GqBsVHTH8A+T9vojaofap22Ss6BqqjjLXRBjU51qyrv/nCG6fHQZuq40mC4u2NF7T6Mq3xb9PzQK28LjO308qzOvZPswwWqY9tnQ/N49W8UrxKvWx63lGm7W2z3gxqW4OEDpeg+HRFg+Li94QBXpNB8asm+Rni/ss3uxoYdyecSyuuq42g+EMz9UKsWTVPVMp2AEUnDe4ERoIsRxPKutZjVJ476/ypwPeWp5zPSRP2q7hbb37sSDBNoyy1OUFse2K62q73o1MWJMmdDisV26w2JrkvnM+OFtjXEyWPsWhQ/Edn2W9rrpvDEBTXaPdiIUFx7fOgFRT/p8B4tAtB8awxStWg+AFvHSeHpE/VLntFx0B1lLE22qAmx5p19zcSpHHfzfRvxTpKULy98YJWX6Y1/m16HqiV12Xmdlp5FqLo/mmWwSL1sa3zoXm8Gm2URr1set5Rpu1ts94MaluDhA6XoPh0ZYLis03v9k7/0SVNBMXdiYM899J/qaYfGF/cwTyPn1f9RGFdTTdQ4wGT4EENisvE9b7pf9HXAtN/JZvGY1SuePkT8sPISdN/W/kmL09C7ji47yy/pgPBNK2y1OYEsc2JqXz2l+k9kzcuv3NM9dt5uzLJddv616YXtM4jV2/fLnmMRYPi8Zvu5UfhhTXXzWEIimu0e7GQoLj2eQgNiu802UFxPx9mKU6Wmh6jVAmKS9/6xvS/rHZWi2VLs7xol72iY6A6yljTbVDTY02t/uZ6Tpl/5WxneYU6SlC8vfGCRnujOf5teh6olddF2zXNPAtRdP80y2CR+tjW+dA8Xo02SqNeNj3vKNP2tllvBrWtQUKHS1B8uvcpE7c8S7wJTRNBcbfB+19Gw+EHxrt2y8XfJvsFeUU03UCdM/kvPlhm+q+Syhs0v1fuAMpMGuLOUQJcK7y/71Iu5/6EWX7BzboCXZ5dfC/h7+7VYNdztjnXTN3Rca/BYFrWudUqS21OENt8zup9G7xqQpH6qjXJ3e7lxe2cur/NlpGyt00WCYqPOvt+sYG62XZQ/L1CGdJq9+JzHfKsQc3zsC2wXB8y2UHxcS8fsq5omWXaCYqHjFFGTPmguBzHHdP/GL5VHShbmuVFc11VJsFaZazpNqjpsaZWfzOZU09POtvYUKHMD0pQfBjHCxrtjeb4t+l5oFZeF23XNPMstJ8qsn+aZbBI39/W+dA8Xo02SqNeNj3vKDPOa7PeDGpbA2url6HXB2z/ZdAkt4R8rCkA8smU/zV1k+l/3k+dQfHQgHis6cD4iA2U5Fll9+mR0bmi83pgA3XeWe5KYAP1v4TPL3gN58KEZS55dS7pKqUtpv/xO3O9vFyY0QGEXk3mPvP3Uc6y63Imj9eM7mNU7nrH9MxOJNwyIXlw1tbPFSltg7uONRnbO+acs5UVJk4hnXfoudUqS0XPtdZxtrnd+Jm1sxvqh4rU1y0FJiWTOXnyxMsPyeON3jLStp8OaNvy+EHxuRnLHjFTV8EtbKButlHOipzzJts9P+j3IWf8pHUelpn8F0LK/j4N2LcnXiAobQB/2Nvm5g6NUfwy9HfgfkgeuQHj1znnZVD7VM11lRkDaZexptugNsaaGv2N/P14Rt4cdo5ptEJ5b2vswXhBp73RHP82PQ/Uyuui7ZpmnoWo2u5WKYNzvfUsaWC7bR6vVhulMQ5osh0pc67brDeD2tYkxQgn7LpXmBlkv5eZbwds//3HlKxWXPcaZ71lnz970NQfFC8aEHcLfROBccm7d3bw93tGsGCurYBv7ARbg/sMrR8ylrvsLHc/YHKWNqHfbab/Ejtuy6X8onfbTL3kL17mrJ0gus/dHfWWuWA7rSU24LctIWAdp42BeeP+OvoxYzkJcL+wKW2SstAbkN+oeN6+sGXGfwTRhC0f7iNb9mesx70q8alJDtYvt+fysz1/aQET93xsyQmYZD1vNvTcapWlIuda8zjb2u5y5/N/bP5+awcofpKJ8yZT/Qe4IvXVv0oxrU75V30kPWJgnTdYduvJa68OPao4kfeD4ldT9j2uT5MZ51GzbrZVzoqc86bbvSNe0GWsofPw0OsfD9n2arMdb7z2gjyfbZ+6ytvHtab/ZYgfbSBtkVMWT3jbi59DfNkUf4FuHWOU1Wb6S9fz9uG8V6ZkgrVAaSzUtT5Vc11lxkDaZazpNqitsWbV/iZuG1bmtCGnK5b3tsY8jBd02hvN8W/T80CtvC7armnmWYgy7a5WGfTrxY4GttvW8Wq2URrjgCbbkbLnuq16M6htjcu/YOHOsAfCR+xAe7vpf0i7+1xgmcTMNvU8f7XOoPgapfWuNP3PMHxgyv9a8muNQXG3Yt0t0fj80EBgfG/C5PCI6b+K8ysbwLpvqr9cc8Su44S33Ze2M3G3O9s2fm+9ZY/bdcTlf4E9jtdm+ouvljsD1VHb6HxOSafscncTPvPvdLiYso7vnAn67oRJ22N7TAsS6m98FcpuM/3xPj+b/l9gR23A8L7zg8uSlAH+V15QPL6NZ22FNmS1PWdpefnRBjXz7HY6hRe2o5e8WWwntpIPr3Lq5w5v22kTttPecmm31+edW42yVORcax5nW9t1f8T5kJFvSempqf5reMg5NTYP3M/TyvD+hLxLsiVlkOumW6b63Rt+UPy+bbP32fO9yNant/a8b6q5brZdzoqc86baPQmM7EnIj18TAs/abaSx46+0uifrWJ9Qju7ZcYgf/N2cU64f2f377I2BvjXZdzE0MUYZdcZ9bvrdnjtJR20w7HcbaHV/xLhlqj06YhD6VI11lRkDaZaxNtugJseamv2N+9iQo3b8PNsGLv60n12rMPZvu09gvKDT3miMf9uaB1bN67LtmmabkKVqu1s2X0bsudrmxWc+22DkDjsOHVXeblvHW1cbpTEOqLsdKXOu26o3g9zWJPkqYa431HYXCBZs6/ixrLMBjQmj8zbVA94E5XNCZSz6LJ5RW6i083KJmXopTZmAeFJgfHcN52h+SoPzyVZiGRzfNGEvW9Iq38ZMv8UmKcX58WfOct94x/uLmbry7I0TlIhJAO6J/fyhSb7VXPbvki3bkv6yjZUJ3KekX1RD8ubXnGX9Fzl8nbO+Kre0z7adzj3bUU/a+n7W5N9C5ZfBE856PtngjXQSh036YzZk8HDD9P9C7AZz4kGHTOjupBz/3wkBjrxzq1GWipxrzeNsa7uu5SkDmKz0ylR73EreOT1okl/AHLffe50AXdq+/+Ms55eTU/b8x+Vbjueqyb5au0pQXPq17219nLTH/MDWs3kN1M0ulLPQetxEu7cpID9u1nAeTELd+91+V9Yht+f+6PQb8+146KDJ/xE+LtePbR5M2n8fswH+MZsvJ0y1H9O1xihf2THiRMC5iB/N987m8SVbprWuDO9qn6q5rjJjIM0y1nYb1NRYU7O/ScunCXt8u2oe+9fdJzBe0Gtv6h7/1jkPrJLXVdo1rTYhi2a7WyRfNgeO5X9T3m5bx1tnG6UxDqizHSlzrtuqN4Pc1qQ5Y6Yen7LaAANCboW5ZqrfnnKiRMdY1Fc2gBo/umCP0Xl0AQD4gTkZGKyx/x637c0+p/2R26vP2wHDv6a+HwWHRZEXbQKDiDEKAAAAAAAABpL8Ii5XGRb5kU+ueo4f44BkBMUBAAAAAAAAoGPkGfZyy9c/Jb4bP74AyQiKAwAAAAAAAEDHyPPz4ufoFTHL9K4Un0sWpiIoDgAAAABAAfIsRnlhiLxERF4GIg9tl4f5y8Pg55E9AAAl8kK8OGi7N/A7X5reS2rGyb5Mi01/UJznLAMAAAAAkGJhlB5E6YrpD4BftpPql3YZAACqOm/6A7fyQ6y8oX2b6b2BfZnpvThP3kD+nen9WPvOfo5s27y8XUmWAAAAAAAw3WzTuyr8fwmfbXYm1ifIKgCAgrEoXTT9wdu09ClKv5reFdBIJ1eEb7B9uZt/t03v6nr5wXuUbAIAAAAAoOdHO3HekvK5TKjf2Mk2AABaVkTprOkFcv8zvZdvfozSqyhdi9JhQzA81C2bf1lpF9kEAAAAAEDPW9O7Eo/njgIAAAAAAAAAhtpy07tKfIKsAAAAAAAAAAAMu/iFXJ/ICgAAAAAAAADAsNtqpl7GtYrsAAAAAAAAAAAMs/lmKij+c86y28guAAAAAAAAAMCge2CmHqHyVcoyu6N0hKwCAAAAAAAAAAw69xEq8sLN41FaGqVR03sR55ko3SGbAAAAAAAAAADD4piZCoz76WGUFpBFAAAAAAAAAIBhsjFKN6L0MUqTUfrH9K4aHyNr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vZZFaZRsAKgf4LwDAG0z/QEAAGjW7ijdiNKHKE1G6WOUbkZpY8n1zYvS3ihdJGuDzLH5dYV86Gw+aJbpFVE6HqV7UfpsjzvJrii9jdLLKK2jmlBfZojQ+oGZed5pF2fWeBL0h8NkJErb7FhyA33yjB4HtFF36T8BAEgYnF2P0qsorY/SIts5f3bSV4HrkQnPiSjdidIn+90PZHEqyesDdrI4afNrouZt/uKdWzdtLTCI+5yT3nY8H0xLZfqwHYj6+ZU22H/vLPMn9aWT5QR6itYPzMzzTrs43ONJ0B8Omy/t+brhnC9JO+iTZ9w4oO26S/8JAIDnjO0Y93t/f+B0mqcD1iPBw0tROhelN853CYqn2x6l81F64eRX3QOjsSitdM67m95FaUngepZHaWeU7nrruG6Pa0HH88G0VKZHbPoucLD/wVnmNvWlk+UEeorWD8zM8067ONzjSdAfDhu56OREwpi560HxNvrkYR8HtF136T8BAHAsNVNXv65I+OyfKD21/y7ioCEoXsTOlgZGx8z0wPh9U+y5fWPOwO7+gOZDG2V6TuBgf4/dnuTxWqpK58sJdITWD8zM8067OHPGk6A/HCZjTj0ZhKB4m33ysI8D2qq79J8AMKAukwW1OFnTYGPcEBQvUn43tzipeW+mB8Z/KbiOX+33DlbclzbzoekyPWYI+g1ifUFzgQPqB+d9mM/7sI1rT1Jf6Q9ReNw9KEHxNtrmQe8PqLsAADVyu9lbsqEWd2oabGwzBMWLlN82B0ZvTfIzwfcUWMch+53tFfelywNE7TJN0G8w6wuGdwIOzjvj2u6NJ+kP6Q+HjTvuJig+nP0BdRcAoOYrU/ylfQj30RAU70L5bTso/ihKr73Bp5y3LwPX8bX9zraK+0JQnPa+6/UFwzsBB+edcW33xpP0h/SHw4ag+HD3B9RdAIAaee7gG0NQvE51DTYIihcrv20HxeXt4+vM1FvQ4/QksFwQFJ85g/2ZXl8wvBNwcN4Z13ZvPEl/SH84bAiKD29/QN0FAKhZHqVXTmdBUHywBhszPShetPx2ISgu9pnpj1G5ErAOguLN1L8l1BcmEvRP4LwPZLs4zONa6iv9IYqNuwmKd3ObIzOs7i6hOgLlXTXTAyd+xZ9vkp9T+6ojQY2ktDHwGKo0yhui9Nz0bjM8NgDHtMGebzlvk3a/H0Tp+yjNCtxHWfd3Ufrbfl/WI0Glayb5GcRf2c4h67iuZmxvgd2/v+x2Jux275vei4BCOgA5tgOm91iJMfu3Vab3zETZ/3+itCzhO8dt/nxM2Od/FMty2WPcnJOvbvpDqVx+KFA3ypa1L0zv+W3PnbI81+bFU7s+aaPO2ToQQr7/Q5Qe2/yV9NLu496M9ZQpv2kDoxVR+s3uuxyDvJznQpQWKg/O/3T+/0vC/n6bs466g+JV80GjTShTpmX/TpveFfdxmb5h2+XQwf6Xthw+i9LNAaoHobpUXzT6u66OmRZH6VSU7nn98G1bf00LZUujfnR9zFdmDFRXG9b2GGlY2sUydanquLZK21TX2LTqeLJKGdIow3Iej9h8GXeCcIejdNc5tw+dz/3jv2q3P2nL4lH6w8L9UlvnoGqfWKVeZQXFf8k5/5trPF9198l1b7NKHqyxfcB7L8h90fSu/Jb1vYvSryb50ZKDNPcr0n8Och2tYx7TRLuIATJmC8UTk/1rmDReW7zl2gyKj9hG77HXSP1uB1hpFfKWXe6ZCX/Gbhp/26s7ekyzbaV/aRsMOZdL7cTuo/PdZTn7JxO+17ax3GX3ab5t5OJ9lUHtPO+Yxuzybvkac9JoyvZkgP2f3be9dntLbFDvX6fj+S7l++ujdN4b4Mj21tqG2M1j963S8+wxSgN5zObVbFv+bxndq4KqHOOIk4dzvOOZH5jH2kHxsmVtkZ3oPkwYNK1z8sJPjwI6rrW2rXply/Ac2+bd8dY16XSwryqU36SB0f4ofcoIlM1XKk9+UHzEBm8+e/u0tqWgeNV8qNomlA2K77AD2dd2W4vstvfbv/2cMdifZweh97xlkgavXa0HRfqwtuuLVn/X1THTflsH3tqyGNeB753tXGu4bFWpH4M05iszBqqrDWtzjDQs7WLZulR2XFu1bapzbFp2PFm1DFUpwwtsQOaut50d9seTpxkBrZ3OOm5lLHe64pxu2PvDLpyDsvVYq15lBcVHbfAzHmd9svVl3J63kZrOVxN9cl3bLJsHq21f/MzbjjiUUYcmEs5b1+d+RfrPYaij2vOYuttFDLivTdgtIt92JCgeW+FVhCM5y++xy21X2LY/OVvbwWMasZO0Nyb5V8nDznZemN4vcEkOmqlfRpNuR3Ib1RspnWWR20zP2GWfpkwwF9gJT7zOn7zPJc8uJTT2i21D95ttDJMa43P2bz+k7Nt10//rc1lVj9EP1LT9+JQqZW2x7ZCOescxbrf5o518SVDjuLdM1l0a0uG/s8ut9z6b5QWs4mduz0nIvyLl1x8Y7bbHcMzW7QV2gOZOIs/WFBSPy9FLL89eZgRu6gqKV80HzfpSJCi+y+nvFqUEbF5l1L8v7cBy3OszbqYE8bpcD4pMjtqoL1r9XVfHTG653Zfw+cmMcUNdZatq/RiUMV/VMZB2G9bmGGkY2sUqdalMO6fRNjU1Ng0dT1YtQ1XL8CJbBg542//B5rNcpbvJHs88G5SPl/nXlqkXtvwst+dogbNfcRBzqUKwcFj7w7bPgUY9rlqv8h6fIsf93Jbl5TW3EW30yZrbrJIH22x//3fCGOGZLaMrbBD1hFeHJlNiOF2d+xXpP4ehjmrOY5qcJ2BAjQdW/J0dC4ob03878585y16wjaOGdXYwN5HRmbZ9TD/YdRzKGPy6L+RL+rVvi5n61SztqpuzXmM7VqFj2essuyFjuWWm//amPQnLbDLTb3da7Qy449s1tzrf+ZAziV5qO7UqNI+xK0FxjbI2Yvp/VX+Zkj8/mf6rwdLctMu8zgmYxOkL5UnNJ9tGJK33mLPcmxqD4kJuY/7PO9YbDQbFq+aDdn0JLdNfOu1B1rMi9wXWv8M5g9eu14O6gwBVy4lGG9TlMdNtM/0KHtdK5/MHDZQt7frR1TGfxhhIsw1re4w0DO2iRl0q0s5ptE1NjE3LjCfLlCHtPv2Bdy7WpBzXe2e5/0zyIwLEXRP+wxv9YXvnQKMeV61XWUHxhTZo+bvJv+NK43y10SdrblMjD/xHQf2R0B8bG1idyOkrBmHuF9p/DnId1ZzHNN0uYgBtC6z4O0z3guJrvIqQ9vy5UVvRjw3A+dA4pgW2wZfGOeuXrlsZDfSImbrS40DGOlY4k5XXZvqVVKEdy6iZ+jU5ZCLr/lL52ky/ncm/DfRwzvpGTNjVcTcrnFvtYywziSnbNqQFEDXKWswdpOxKWWa9N/hIsjBgoDBi+oPFO2qY1KTV3cU1nLO3GUGiXWb6LW/fJyxXV1C8bD7UUV9Cg+LxYO55zjbnBZ7LPQUGr12sB00EAcqWE802qKtjJve24OMJn8/yJjJ1ly3t+tHFMZ/GGEizDWt7jDQs7aJGXQpt57TG4nWPTcuOJ4uWoTr69OuB2//d9D96Kc0JE/Z8ePrDds9B1XqsUa/SguIrbDkPCappna82+mStbWrlwQJvO1mPM/vBZL+bZBDmfkX6z0Gso5rzmDbaRQygQQ6KC/fXrxMZQaFPRvfFdl0+pvhW0yc52znvNdCrnM/cqzny8k1uPdqf0hGEdixu4345II+We/u+J2ewHtL5fHD2s47nSWkfY5lJTNm2IS2AqFHWkia9aS+hmW2yr8rzy9ytjH36w1nua+VJTd4byN2r3jYpnKusoLj40UwPjH/lLVP3izaL5kMd9SWkTK9ylrmgFETYXTL405V6UHcQoEo50WyDujpmip9PKbd0Ls0phxM1l6066kcXx3waYyDNNqztMdKwtIsadSm0ndNqm+oem5atr0XLUB19utt/fZOxrovOcr8pBZroD9s7Bxr1uGq9SgqKS3BVHvUQepeBxvlqo0/W3KZWmfVfsp1FAubuVcFnB3DuV6T/HNQ6qjWPaaNdxAAa9KC4+9zOFynLSIW9MUDnpOox3TBTv1hOZKRJM/3lC7FrJv+qM81B4RVnufOB636V0XjPCZgc+dzboGVQc0D5vGofY11BhyIBRI2yVmTSG3K8uwPL3AWTf+VZXQOjkGMtOjjPe5zATS/v/OeqtREUz8qHOupLSJk+ZcKDxG0Ff5quB20HAbLyRLMN6vKYKeulyVuNXlA8r2zVUT+6OObTGANptmFtj5GGpV3UqEuh7ZxW21T32LRsfS1ahuro00ODPecDgz1umfyzYn7OhP6wzXNQtR5XrVd+UFwewyKPW9lXYB0a56uNPllzm1pltkhQXLiP97g+gHO/OoLiXaujWvOYNtpFmN7tXq+U05ka93fQg+Jjpv+2Cf+XtwW2EmwdoDJU9Zg+OI38nALJbbzeBHYGWoNC9w3Cv5QYiN2sOFiPv/PE+568mXy10nnVPsa6gg5FAogaZU170rvNhN1C5w7q1nVoUlNGSFBc8sF/O/sd5/OuBcXrqC8hZdr98WB7QFvd1eCPZj3ochBAsw0apDGT/KAlV0o/9iYEdQfF66gfXRzzaYyBNNuwtsdIw9IuatSl0HZOq22qe2xaNv+KlqE6+vTQYM8vZmYExZvuD7t0DorW46r16q0XVI3/vbfAPmucrzb6ZM1tapXZokFxNwD8bADnfnUExbtWR7XmMW20izD9tx5opYs17u+gB8XFzyb9lrwjHdzfuo8p/t7fFbYf3+LzrqFBoTu4CL2C5LeMMlkmKB5PqB8k1MFzJvv5ZEUHUBrHWFfQoUgAUaOsaU96R50OMOulGpfM1Eu7ujSpKVu2QgYm7lu8/dsGuxYUr6O+hJRp90UzeXnR5eCPZj3ochBAsw0ahDHTcjsmkKukD9qyoPn4lLyyVUf96OKYT2MMpNmGtT1GGpZ2UaMuhbZzmm1TnWPTsvlXtAzV0acTFG+3P+zCOajSJ1apV255dvNArhYPfeyCxvlqo0/W3KZWmS0aFN+f0bYQFO9GHdWax7TRLsIQFG+D+9w5ufXBfYi+/Br14wCWoyrHFPIiudCOWiaGIw0MCt+aYs8a9Ova44qDdb8RPmX6n/0Vl/sqzwDTPsY6gw6hAUSNslbHpPegd978wa2U6fiq6d0dm9SULVt/ljiv7pUeXQ6Ka9WXkDLt7tPOAQ/+aNWDQQgCfDDNaGvMNM8Z+MvEZVZKeag7KF5H/ejimE9jDKTZhrU9RhqmdrFqXSoaFNdqm+oam5atr1WC4lp9OkHxdvvDNs+BRp9YpV75j09xy+pLE/Zjlcb5aqNP1tymVpktGhT/2qQ/r5qgeHfqqMY8po12EQNoGILi4q6Z/ktS/CKIZQN6bsoek9uxLyq5bXcd6xsYFLq3Yt0NXPcl0/8rfZXBepIvvI4kniCXDRpqH2OdQYfQAKJGWatj0iuOOPv3wExduSEd6hX72cEOTmrKBl+KTOC+9/JRroaM3ybelaB4HfUlpEx/NGFvaR+E4I9WPehyEECzDerqmEmO64VJfiFUkcmFRtmqo350ccynMQbSbMPaHiMNS7uoUZdC27m62ibtsWnZ+lrlETxafTpB8Xb7w7bOgVafWKVe+UHxMdN/1fntgv1M2fPVRp+suU2tMls0KL7PpP9IR1C8W3W06jymjXYRA2hYguLuL34P7d/kFttBvlWi7DG9cL53tMD2Tjj/fu6s46cC61hesmNxG2K58ivkyqyrznd+rDhYzyITYvdZzP+WXI/2MdYddAgJIGqUtbqCgWK1Xe9HJ98lyXPFVnZ0UlNG0aC4+D1h8N+loHgd9SWkTP/jLHN1gIM/mvWgy0EAzTaoq2Omh2bqtuxZFSYXGmWrjvrRxTGfxhhIsw1re4w0LO2iRl0Kbefqbpu0xqZl62vRMlRHn05QvN3+sK1zoNUnVqlXflBcLDH9jyg82cB8vY0+WXObWmW2aFD8R2fZbwdw7tf1oLh2Ha0yj2mjXcQACp3g7TTdDoqPeh3UGtN7UdLXA3xuyh6TO4h8bTuKPPKLqfur9hWvsVoasA7p/PeU7Fg2eZ3ZeMD27nt5U2Wwbsz0t0+7FthyH69veYnzqX2MdQcdQgKIGmWtrmCgfPaXmXrpzYj9W5Fb4Yc5KD7b9G5H9h+l0pWgeB31JaRM+23frAEN/mjWgy7XF802qItjpvGAyUeTQfE66kcXx3waYyDNNqztMdIwtItadSm0ndNqm+oem5atr0XLUB19OkHxdvvDNs6BVj2uWq+SguL+GCHvRZR1zNeb6JM1t6lVZosGxa+ZqQuCFg7g3K/LQXHNcavGPKaNdhEDaFtgoTxkuh0UF2dM/5uE35nBf3NsmWPa7nUMt3MGq1IG5Ne29RmDV/nFL+v5aDIRvZczKHyfs9/uL8/Xc5ada6aubL2nMFg3Ng/m5Ex44/VtKHk+NY/R2IFIm0FxjbJWRzBwnp1MHVOc1OSV3zaD4u9LtstLbCCpi0HxOupLSJke9/Ij60qB0PrX5rNzNepBl+uLZhvUxTHTOZP/kqBlpv8KzKYCi1r1o4tjPq0xkGYb1uYYaRjaRa26FNrOabVNTYxNy9TXMuNs7T59UILiw9oftnEOtOpx1XqVFhT3vytjzS9qbCPa6JM1t6lVZosExUedenRxQOd+XQ6Ka45bNeYxbbSLGEDLvIKyJ2GZFVF6asIfVL8uSk9s5b9jmnum9xdm+tuj6yCdo9xa+7GBYEPZY3rife9RlDZ6y8hzlU7bz68krOOut45ntqNwf5mTX1fP2nO9ImEdW0z/4xncF2KNmP5fZzd421uTcXzHnIZ0ZcBgfVZAnslyxzM+P+xsc7RC2dE6xnjS4K5viWLZGw+s8xplLXSwEDqgi59dObtiHhQpv1sCO/h4MK4ZFP9kit8i6gZ/3OetbVPMs6r5oF1fypTpiYyB0WFv/9LO5T6vflQdNDddD7peX7TaoLbGTFkuePm0MGGZS4H9nVbZ0q4fXR3zaYyBNNuwtsdIg94uatWlIu2cRtvUxNi0zHiyTBnS7tOvBwZ7zjvLXQkM9vyP/jBI0+dAqx5XrVfuY1J2JHz+l/P5U5P+o6rG+WqjT9bcpkYe+EHxuRn7fsRMXQW+cEDnfkX6z0Gto5rzmDraxVO27D9JGf9hAD30Jm9yhdNqW2HlhL/2Kv1nO1iRB90n/dJy31v2hannVm2T0wmtrmkb/iMHVnfwmNZ5kwi343rtdeaPUia+X3jLuet4Y/p/Jd+fsh+jXsDtgi0LS2xD5wfgDgUMIpbbcpr1puF13j5vDMizuPyvzKknpyueT61j9IN8aQOzso54g4KxGsvaiFdOtqRsa5W3jaUpeRd//o8tc9/agYCf9tmg8IhC+fXPRdrk1L+abbzieVrjrKvs86Hdt3tXDYpr54NmfQkt02tN/4uEPtrJ0yJn8H3C6zvjZ09eNtNf+HLOW1eartaDUG3VF402qM0xkwmcfMRXLI/b7cnVL7fN1IuG4mXO2uDTtzWVLe360dUxn8YYSLsNa3OMNOjtolZdKtLOabRNTY1Ni44ny5Qh7frgPvv/h4zlLjvL3Q8IxFf9MXMm9YdNnwOtelylXo14ebwrYRn/ESz37N/qOF9t9Mma29TIAz8ofjWlHsVty2RGXzIIc7/Q/nOQ66jmPEa7XfR/4L1DOHk4rHEGH36Sgf/6hMbmnq1YSQ38s4T1bG/oWOLneD6ocRt+UHxNR49pS8qEzk23TPYtwdKAvcz4/kfbEGW5mPLd7zKCAPF+v7CTTSlni20n+sYONJKCd3Pt9/1O+LFtkBdkNJjurVJHbWM82w70/7SfXVM6p1WOccTu1zYz/Qeo53Yis8iUv2JIOu49ZvpjNX7NCOpULWs7vGXTJnenveUOJSwzL6M9S0syMVtRsfz+7H2eVi/2e8v9XKEcrfTKwANT/tfqX5WC4nXkQ5X6UrZMb84p04/s9t2/3bUDtrlm6mqS3Qnb/dkkX4XX5XoQqq36otHftTVmygusPMo4plN2ubsJnx2rqWxp1I9BGfNpjIE02rAujJEGvV3UqktFx7VV26Y6x6ZlxpNVy5DGGHipDbi5239p89q9onC23ae33rLH7TpGnADmXhsccZc7afN7lP6wM+dAqx6XqVcLbZ9zMyHoJ+MC92rXWTaP/fGBXDn9pVdHNM5XG32y5jar5oE/5rpvA6n77HlbZNuWt/Y8bOpo3c2rd6H95zDUUe15jGa7+FVCecOQkML8uy18n2xg+0cz9TD6+faEHzRTvwJmTVJeeYVld0PHMWIbin01bmOdrXQTppk301Y5pvm28XloJ2+f7Lm5atJ/IfXNto3UPbuOSXv8Z03Y4zrk17ZLNr8k/WUbk7z9PuFs85Mtm7fsgCLtNpo/AxrMHTkTj6RfEeWZWLuUz2vZY9wc2DH8VmKfNgWs96ZiWZOAww3T/2uxG0SKJ7UySL2Tsj9ybjYktGd3C3akr1LyPK/8HjTJL6yMB3/xi0H2ZuzTP85yIQ6Y3tUWacfy3BR/FtqobePLBsXrzoey9UWjTD82U286f2zbwzGbntr9yrsqMSn9OkD1IFSb9UWjv2tjzBTSV/xiB/Of7Hgg/kEnJpOAJ/bzh2bqsS51la2q9WOQxnxVx0BV27CujJGGoV2sUpeqjGurtE11jk3LjCc1ylCVMhxShuJzlLfc7sBj+ob+sFPnQKMel6lXfwQcz3wz/argpLSxhvPVRp+suc0qeeAHxWVO873d9qQ9rw/sfszreN2tUu9+HaI6Wsc8RrNdPGOmHp9S91MjMATiRmprg9tcN4T5uI6iBBQKWMVXbsi/x21nu89M3Wolt56dtx3hv6bZH+8A6gHA+AgAAFRT5EWbYB4DNE6u0pPbMUbJCgANkF96P5jkX5zTSPsUP94AoB4AAAAA3UdQnHkM8xh0lhRMuVXlKFkBoAHy4he5lemfEt+V2+T4ZRnUA+oBAAAABgNBceYxzGPQSfIMKXn21g2yAkBD/jZTzxEtQl6II78szyULQT2gHgAAAGAgEBRnHsM8Bp0jD7eXF0zJm3t5bAqAprx3BkShLy+Rt8DLS7rGyT5QD6gHAAAAGBiLTX9QfIQsYR4DdMFasgBAw86b6W8APxSlbVHaEKVlpveegx1R+s703ib+zn4OUA8AAACAwbHNG/euJEuYxwAAMBPJY5sueh1pWvoUpV9N7+oCgHoAAAAADAa5IlyCpP/zxra3Te+K4XmGpxYwjwEAYAZaEaWzdpD0n+m9rONjlF5F6VqUDtN5gnpAPQAAAMBAumXHtllpF9nEPA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kl1Rehull1Fax3GxzwColwAAAAAAYPj9EaXPgcm1MfA7Vzp87O+d/fxziM7pIB7XsJ4LgLYEAAAAAACgY8ai9EWU9kfpnZke1D4epTVRmu19b8R+d3mUnnnfuW96VxjO7/ixf3D2+fYQndNBPK5hPRcAbQkAAAAAAECH/WD6g9t3A7930/nOiQE63j2mF/R5EaW1Q3QeB/G4hvVcALQlAAAAAAAAHbbT9AfFLwd8Z1WUPtnl95KFhVwmCwDQlgAAAAAAALRnm+kPil/MWX5JlF7ZZXeRfYXIFfVvyQYAtCUAAAAAAADtKRIUXxyll3a5nWRdIV/ZfCOQBYC2BAAAAAAAoEWhQXF5MadcIT4ZpR1kWyFLo/TGEMgCQFsCAAAAAADQupCg+ErTC8RM2uWHxZIGtrHcTD1upqlA1hLOBTB0aEsAAAAAAACU5AXF10XpnekFxLc2tE8bovQ8Sh+jdEx53V9G6YcoPYvSzZxl5er4E3Zf5ti/zY3SySg9tXkigalzUZqf8H15zMGEl79+uprwvVlROhClR1Eas3+Tl5vesdv8J0rLWjwuf1+PR+mBPV/+8f2jdC5isr/fRelvuz3Z1w9Ruhal7cplpeq25HFDp6J0z/v+7Sh9Hfj9IzZvx+3fpDwcjtJdZ50Pnc9dm235+mCXk3w+WrAeyvfjO0Q+2n353p73vHJRtAxr5FmoNvO2zDF2qS0Zy9mP+Du/pHz+Dd0uAAAAAABoW1ZQXAI/EqyRwM3WBvfpsbdPqyuub57pBcDumeTgjWuR6QWMH3rLSoBUfiD41yQHeiTo5AcKR0wvgLTL9F/dOeakUWf59VE6b/qDy7LMWnse3O1dbvG43HyV9UlwTX68kEc7zI7SlijdMslXsxbZZ58Eol/bbUqeLjC9oP0pZz1/2W1UVXVb+6P0nz3+b+335arb753vX0v4niwnwdW7Xv7II4vkx4ynJj0YudNZx62M5U7nHLucQwmwyvsD9toyIuf2O6dsSsA0KahdtAxr5FmoLuRt2WPsUltibF34LuH4DzjtxZjN2/iz32xbM0q3CwAAAAAA2pYWFJe/y5WJElTZ3PA++UHxtRXXJ1c+SlBr3Ft3UsBHruKUAOBRbx/kuxJM+tH0Ak6yzuPeMmlXtbuBobRHHkhA6pKZHpiT/ZEApASUXpr+wFnbx3XOfv5DyufXo/S+wrlwHTRTV8OOJHzu5tuNiuWl6rbcOrUv4fOTzudHvM8W2bw54J0DyWN5hJFcfbvJ9AKOEsi87Czzrz3HL+z5XG73XwKvZ5zlPtnlksjyf9ltLUz4/LCzHtnO3IplWCPPQrWdtxrH2IW2JKmuxMn/8XSD/fsZuloAAAAAANAlSUHx3aYX3JH/y6MTFje8T3I1oQR0JCj/g/K63aBeVsBnxMkDSRJE2pCw3E+m/6rqJCGBrNgmM/2RCPGV8hKAk4ClBLG3duC44itO0x4lIsHBjwrnYouZujo57ar1s16+jZUsHxrbum2mX2HsWul8/iBjXx545WZNwjKy7ffOcnIV8njK+twrpNOCrj/Yzw+lfC7bmzTZV0aXKcNaeRaqjbzVOMYutSWxm87y//Py76ltP0boagEAAAAAQJf4QfGXZvot8RLYWDAkx7vHhAd83Gf47kpZZr3pv0o0SZFA1hwv7w939LhGTP6V5CZnX0L2ecQpkwcy1rXCTAX7X5tyQTitbT1zjut4wvdnmf5Aa5rrgeXgd2e53zOWO2Gynz+9wJYNOba5GetxHx/yRqkMa+VZqKbzVusYu9aWCPnR1H0kS3wVvFz5PmnrCwAAAAAAQKf4QfE4CO7/Ta5cnDMEx7vblAsepz1CZrbJv0K5SiBrToeP64NzTMtqOhd7nWUW5qxPHrMjz2xeUrJsaG1L/i6BZXnURtKjNNwXFU5kbOMPE/Zywoum/7nNafKCnfGjdZ7kHPt5r2ysUijDWnkWqum81TrGrrUlsW+d78iLmcftsWq/KBkAAAAAAECFHxSPgyA/m+mBcbndftBfkqYdPB4z+YGnKoGssQ4fl/sYEQmEHajhXFwzelcH59HcVlY92Wp0g+JukPq3wPz+M+HzG2bqzoCJjDRppr+oUqMMa+RZqKbzVusYu9aWuPwXmN6jewUAAAAAYPjJi8ReKacmXk6W9qJNccFMD4z/MeDniaC43nHJ3554yz00U88t1tjnN4H5pqHObcmV5/KIjcdevdIIiv9idAK38ZX/1+25DU2jSmVYI89CNZ23WsfY5aC43C3y0fnufoYFAAAAAAAMP/c2e610sYH93pazzcsJ+3VhgM8TQXG94xLyHOoHCWXkXJTmKexz/Ozudw2UjTq2tdzWIXlkxkGbr9qPT9EK3Maf/V3xmKsGxavkWai2g+Jlj7HLQXFxzPnuq4A2AAAAAAAADLhhDYqLqwn7dnJAzxNBcd2guJArhU+ZqaCyGxTbVHGf3Zd9jtRcNjS3JcHAS3Z9ElidlZK3XQyKf6h47GXLsEaehWorKF71GLseFL/ubfNXhgYAAAAAAKCLQoLi4qaZHhg/PIDHS1BcPyge+8L0BxvjAPO2CvvsBtrX11w2tLa1yPSuAJb1nM3J2y4Fxd3jX1Th+MuUYa08C9VGUFzjGLscFP/G7vdxb7vb6GYBAAAAAEDXhAbFJaDyl5keGN8zYMdLULy+oHhMAsrPnO/+W2GfnzvL/FRgH5aXKBta23po1yHPV56Vk7ddCoq/cD4/WuD4TyiUYa08C9VGUFzjGLsaFJcfxD445eZ3w2NUAAAAAABAh4UGxYUEWfznR8vVpVsG6HgJiusd1/WMbcizxl85319ecp+vmP5A4dKAvJBH+5T5sUZjW+MmPzja1aC4+5ik11GaH3D8+6J0u2IZ1syzUE3nrdYxdjEoLo8auh+lR179f2t4jAoAAAAAAOgoN1gT8hxzCXa89L4jVz5uGJDjbTso/j5nm4MUFJ802VeQn3S+v6HkPm/y9kOuts266vTrKN0rWTY0tnXO5L+wcpmzzGTG+psO3G73jv92TvnbZvd/fcUyrJlnoZrOW61j7FpbEtdz+XF0hff3XYbHqAAAAAAAgI5yAyCSLgd8Z6XpD6zGL+dbp7RPEkCVR1lIsP2Y8vHuc/b5Uc6yIcHjWSY/eLzF9F9ZP9f5TK6yXOj83w9kzerwccnfj2ds57CZCvCNVtjnu96+yKNZdpj+l2FKHp61x7aiQvmouq0Lpj+wuTBhG5cCz7H70sKswO15Z7krgXX9fynLPPH2Tc7LRm8ZeTb26YztFS3DmnkWqum81TrGrrUl6+xyJ1I+v2bKPUbllK1fTyrWZwAAAAAAgETy7GQ3cPK45PfiwPhmhX167K13teLxuldsfsxYTgJM7osH0x4Rs8rb16RHbox667pg17/E9K7EdK+gXOetb2OHjys+5ytT1hE/Q/l0xX2W5xW/SyhvEjR7Y/of07C/Yvmoui3/RybJg3FbhuVKbLn6+op3DiTALj8Efeuty33G+Q8Z+3zZWe5+xnLHvLqaZJ2Z/oNXfPyvvbyRgOmclHUUKcOaeRaq6bzVOsYutSUS4H5h02jKMhKkn3TWdyNg+xu8/b5DNw0AAAAAADTIbfTyjOeDUfrPTA+AyfNft5rk2+3lbxLo+C3he3H6OUprTP/VtUX4QfE1FY83voJSAlNvEvZ1ScJ3dnjLpQV2T3vLHUpZ7mJKXn1nP59r9++hmf4jhQTPFiTkZ9vH5T7G4agtU7NNL/j2p/3smsI+CwkevswocxK826dUP6psS4KDjzK+e8oudzfhs2M2f+QHiBPeZ7I/W2z+xmbbsvHWW/a4XUdcXqTs7DW9oLa73El7zvyApmznXcYxSLplpl/1W6YMa+RZkXagrbzVPMa22xI5FnnU0H0zdWX8kpTz+pXpD4rHj+VZm9E/fOUtf58uGwAAAAAAaJArCj8HpKSXvX0ukL4puX9yheNTu/0TCse7O2Bf4xfBSUBUrmb8lLCMPD86Dg5L4PdOyrrkmcH+M7TlitpL9pgk/WV6wZ/YnwH7uKNjx5VVbmTZXRXPhU8Clcfs/kpgetKWE7midolyHamyLXlBpTyL+p3N7zf2mFY5y8gjIZ7YzyV4uadA/sTlKW+53YFl65uUYzhl9+2j3U95/IW8jDPt7oIyZVgjzzTbgTrzVusY225L0pb1X8z6dc76su4qOmOmHp+y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xwy6I0SjYAAO03AACg3wcAABhWK6J0PEr3ovQ5SnOG8BjlmPZG6QqnG0CNdkfpRpQ+RGkySh+jdDNKG2m/ab8rmmfz4SLVDNRDgHlbTr+/K0pvo/QySuvINgAAgH6H7UDps5eGJaiyKEoHTC8gNWmPbaLhfVhv6guGDZpvorSYbMCQGonS9Si9svVe2p8rXtv6Fe33QLXfXShT0n+ciNKdKH2y+fCB6gbqIeMtxmXM23L6/ffOMn+SfQAAANMn3JK+M8MZVNkepfNReuEcW1OTObmV8aco3Y/SAora/9loB/O7yQoMoTO2jdnv/f2B0/6cpv0eiPa7S23mpSidi9IbJx8IioN6yHiLcRnztrx+/4OzzG2yDwAAINkcM5xBldjOhidz803vqr7/meF8lEEVcsunBHdOkhUYIkvN1FW8KxI++ydKT+2/ab+73X531UFDUBzUQ8ZbjMsQ3u/vsf2F/Ki1lmwDAABINmYGO6hyOefzzQ1O5hZG6UmUHpve818x3So7SD9DVgxVPZvJTrbYftJ+zwzjhqA4bV17ulgPGW8xLmPeNrzvEqE9BgAADK4CyLNW33ZkMieTMrkiVJ7ht5RilWm7PR8HyYqhqWcz2R1DUHzQ2++u22YIitPWtadr9ZDxFuMy5m3DHxSnPQYAAAyuMnxl97crQZWbJvmZwkgmLyGUR06sISuGop7NZB8NQfFBb7+7jqA4bV2bulYPGW8xLmPeNtxBcdpjAADA4CqDXBn0xnQnqHLArv8RxanQOZTJl9z+PEJ2DHw9m8nabD9pv2cGguK0dW3qUj1kvMW4jHnbcAfFaY8BAMDQD66qDLaXR+mVs79tB1XkNt74De9fU5wKuWHz7TuyonOK1jPaz5kTFB+m9ntQEBSnrWtTV+oh4y3GZSjX7y+hPQYAADOZvJDotOld/TFperf7y8B3Y4nB1YYoXbWDlnhdD6L0fZRm5XxXbsk8Z3rPgXQHQBdN76oAWd+7KP0apS8Tvv+VnZB9zkhXAydzK6L0mx1wTdp9umDzqogf7LonbV4WdTXhGPxB4PyUY31VQ1nZlpO/GwP3LWSQvtcu+6Zk3pUh5fe5LbfHBiC/qtS32Bw7wf3bfn/SBhaumd5zRDXqmWuB3b+/7HYm7Hbvm95LKUMmZ3JsckXgI6dsyMvA7tj9l+fJLqt47sru5+acvHHTH7TfnW6/m6rLi6N0Kkr3vDp424QF9/KC4nX3I1XKjXx+3C7/MWH7/yi17WXyuGpbV6TfqdKOVy0/ZfuCNurhTBpvMS6rXja1xx5dGcdo9Ptf2jrzzPQeOZTlC9N7hvdzZ31z7bE+tfvw1o4B5ne0PdYYLwMAgCG0w05UXkfp2ygtsoO9/fZvPwcOrmbbwcZLO2iW5ZbaQWw80X2WMMBbbQdGz7ztiEOmd6tm0sBnwu67a8QOBnd5E5oxJ40GTOb2Z2z3VeCAL96ft/Z7t0uenzE7kHtisq+MkPze4i1XxyRtxAa/Hnv58rstN2mD31tOGfgycFuLnPUfaKg++Me1uqP5Vba++bbbev7Q1psFtnyfcvZVJn3zKtazmJzH/+y+7bXbW2Lbnn+deph2Fdr6KJ33gmeyvbVm6grBOF2ucN6q7OeIkw9zvH2aH5hPtN/tt99N1eX9tqy9tecwLmvfO9u4ViAo9qHBfqRqOzTPtj0SoDhmvzvb7sMto3clYNk8rtLWhdBoxzXKT9m+oI16OJPGW4zLqpdNrbFHl8YxVfp9yaMjpheMdpe5mXKuT9h899e3zjlWP0mQf1aH2mOt8TIAABhCu5zB/KKUAdGrgKDKiB2QypUjSVcAHXa+/8L0ri5wJ/N7TO/qD3c7R+wgRQafK+xE5YQ3iJy0g8ikAWPZ2+9320HpMbvdBTa44273bGD+jjvfOVPxXH0deEzfNjRJW5FwvrLsscttL7ideIJwr6E64U8q13Ywv6rUN9dBM3VlTdIjL54667lRsZ4ZWwc+2/UmTV4X2MlUvM6fvM8lzy55+/XZTu6lrfjNTnqKBILq2E8/yFLX40tov+ttv5uoy24we1/C5ycDtxP6+BTNfkSjHTpnP/8hZRvXTf+dB2Vo5HHRti6ERv5plZ+qfUEb9XAmjbdm8risatnU7tPbHsdU7fflx4+dtr64492koLjskwSPj3rrG7dl4EfTC/DLOo97yxzrSHusNV4GAABD6EtnYLsjY7l9AUGV+JbVQxmBoUlnHadzJlXxYwWSbs1cb/pvn3ukGFT5ZAeqXyQsd8xZ7k1gHv/ifGe34oQv65h2NjhJc281/jNn2Qt2wF/UTWcbixqoF+tsGZjICNS0nV8a9W2Lmbo6Ju2KnrNenRyrUM/2OstuyFhumVe/9yQss8lMv112tTMhjW9n3lriHGnuZ3wu6giK037X3343UZdvO+vZmfD5SufzBxnbCA2Ka/YjGuUmLsNpQTkJyHyseK408riOoLhG/mkcm0Zf0FY9nEnjrZk4LtMom5p9etvjGM1+X7gB4azHp4yY/rs+XqYc/085fXsb7bFGOwsAAIZUPDB5nrPcvJzB1QI7+JMBU9Yv7LdyJkMLvO3MCxjkpD0vsUpQJe05gItLBLfc2xO3Vjxf2wKPaUeDk7Q1Xp6k5Z3czvjelHtG92Vn/bsGvM5p5JdGfRsxU1ciZd3+vMKZCL0206/SCq1no2bqyqWQCfgZZ72vzfTbYf1HkhxWOj/a+xlPuOoIitN+199+N9H2uY+dOZ7w+Szn8/8C+4cPDfQjWu1Q3lWFxuQ/6zaPRh5rB8W16l3VY9PqC9qqhzNpvDXTxmUaZVOzT+/COEar34/tMWFBcWP6g/xp53y91w603R5rtbMAAGAIrXIGABdyls0L6sS31T3JWc95bz2rvM/9F//kDfjcX/bPKgVVJnKWda+U2BSQzxMZgZ9hmaQ9cLZ3ImWZXTbvyrxc64Kz/vNDUPeq5pdGfXOvdso7J/J4i/0pE+vQeuZOvEKe873c2/c9OZNJrcCK9n6GtJ+0391tv5to++LnLstt20tzzt9EYP/QRFBcq9x8cPalrue5auSxdlBcK/+qHptWX9BmPZxJ462ZNC7TKJuafXrb4xjNfj+225QLim9OWWa2yb5qv+n2WKudBQAAQ8h9Oc3XFQdXN8zUVQETGWnSW8+OCkEV4d6Cd72hoErIoDA2yzueqs+p6+okzX2m5ouUZW6a9Gc9hgYPqjwjukuq5pdGfbtm8q88DRFaz66UmEC7z8T8LWcyOaZ0brT3s8jklPa7W+13k21f1osat5puBsW1yo376IN3pr4X91XNY+2guFb+VT02rb6gzXo4k8ZbM2lcplE2Nfv0tscxmv1+TDsoHrrdptpjzXYWAAAEOGMHQJrpTE376j4PMO8FO3mDnA9OYGNOgTRaMaji/rL/rINBFf/2xdlDOkkbs5OWtCu/FtgBadnbmb8pMGgfBFXzS6O+vVEK7oTWszvOcr8ErvuPjPNeV1Bcez+LTBJpv7vVfrfZ9slVkXJ1p7wE7YLpZlBcq9zI3554ZeehmXq2bl2K5rF2UFwr/6oem1Zf0HZQfKaMt2bSuEyjbGr26W2PYzT7/VhbQfGm2uM621kAAJDgojcY0EgXa9rX9842tlUcXMV//7viPhUNquzPmIx0Iaiy1OgG7ro8SfvZpN9WeqTifrgvDPpzSNqKKvmlUd/i29ffVTyO0Hr21hS/wuq3jHJcV1Bcez+rTBJpv7sfFNdu+5bbdciVnQftuevq41O0yo2QAN2DhPHPOZP9bPoyyuaxdlBcM/+qHJtWX9B2PZxJ462ZMi7TKJuafXrb4xjNfj/WdlC87va4jnYWAABkGKSguDu42akUVPnQcFDla2fZWx0Mqsw1usGwLk/S3GcnTpr+W5flyo8fK6z7m4zzPKiq5JdGfXNfhDRSYT1lguKXA9fttqePK04my0ygNfazzCSR9nuwguIabZ8Efi+ZqSsQZ6Wcvy4GxT8o5aNcmXfK9D9vOt62xnOnq+ZxXUHxDy0fm1Zf0HY9nEnjrZkyLtMom5p9etvjGM1+P9ZWULyp9li7nwIAAEPkowl/43neIMedxC5qMKiyL2OA2oWgyqh3PEuGfJJ219nuIfu3+MVAVV6g5j4b8/oQ1cGy+aVR39x1rK9wDKH1zL3t927gui853/mj4mQylPZ+Fpkk0n53q/1uqu2TPH9hkl84Ghog8PuHJoLiWuXG94Xpf+RAHBTbVmGdGnmsHRTXyr+qx6bVF7RdD2faeGsmjMs0yqZmn972OEaz34+1ERRvsj2uq58CAABD4B9noHC14uDqhfPZ0QL7cKJiUOVHZ9lvOxpU+aA4+ev6JM298vOh/Zvcvlv1tkX3RWy/DVEdLJtfGvXtubOOnwqsY3nJevaL6b9iLeSqr6vOd36sOJkMpb2fRSantN/da7+baPse2u9JwGNWyQCB3z80ERTXKjdpJAj2zNnGvxXOj0YeawfFtfKv6rFp9QVdqIczabw1E8ZlGmVTs09vexyj2e/H2giKN9ke191PAQCAAXbFG3TMqjC4cgd9r21wJI9cJXi7YlAlfjO9XAmwsKNBletG723moZO0nS1N0kZN/+2la0zvRUlfV1zvr846jwxRHSybXxr1za//SwPWcTJKe0rWs01e3R4P2N59L2+qTCZDae9nkckp7Xf32u+66/K4yX8ub1tB8bx+RKvcZF1lusBuO97O8hLnRiuPtYPiGvmncWxafUEX6uFMGm/NhHGZRtnU7NPbHsdo9vuxpoPiTbfHWv0UAAAYQuPewCXrV/FZOYOc7d7nt3MGdzLZkKss1lcIqow6A7SLOQOm9y0GVY45yx9QnKRl7eehFidpZ5xty1V+70z1t7i7t9KvH7J6WCa/NOqbP7mTK3eyXmgnE+h7FeuZe5VT3u3W8uzT+LbXpO3WFRTX3s+Q9pP2u7vtd911+ZzJfxHYMtN/dWJI/xAaFK/Sj2iVm8mcOnHS2caGEudFK4+LlMkQGvmncWxafUEX6uFMG28N+7hMq2xq9ultjmM0+/1Y00HxpttjrX4KAAAMqSfeoD9tEHDYG1RszlmXpEdR2ugtI89zO20/v5KwDj+oMjdj34+YqSsEFiZ8vsX0P4/UXdeI950tgUGHeAJfZDLnvuio6i2my7z82ZOwzIooPTXhL5dZZ8+dnP87ptozJsUX3j6eUyinz43e1XkhNthtfrST7DqVzS+N+nbXW8czO9FwbwmWenLWlo8VFevZBm97awKCG1LfVgZMJmcpn3+t/YwnxprPuqX9bq79rrsuX/D2PSkvLgWW9fHAdl+zH9EoN/L34xn7e9jJnzKBPK08LlImTUPtuNaxafcFbdXDmTbemgnjMo2yqdmntz2O0ez3xT6v/ckSEhTPC8a30R5r9FO+UzY/nqSUOQAAMCDWmv4Xt3y0k9NFTpBDrkR46A0o5Nme8mK0g95gf8JbLh60yS1r77wByZyAoMrVlEnwcjv5mLQDoySjpv8FKxfsQEkCUnI1xLaUYMLnjIm3fwXEeGA+x/n3WOGcPfQmYHKV0mo7QD1l83qLt58yMF9lkq+OuO8t+8KEPScxy1/O+lZXXNeY8kQuxGMvT1bXvL0y+aVR377wlnPX8cb033K9X6GeGdN/VZ0EE+Zl1G9ZZnfG8bv7vFH5nGjtZ1L7soP2e6Da7zrr8m4z/UrIcftducLttp2gu3lx1gZm/OewH/GCBGMN9CMa5Sbeh5U5+3q65DnRyuOibV0T7bjWsWn0BV2phzNtvDXs4zKNsqndp7c5jtHs943pv3L7Y8Z2R7x2JK3vXuVtd2kH2mONfsrl/zByh3ACAACD7f+1d/6gUQRRHB6OYHFFmiBBgtiJhYUQ5JAgEggiIiJCCCFFSBuChQREJKQQQSxCCjsRsZBAEAuRIAQLCWIjFiksBAsLWyuREA70nnlL5pbd2/Vmdm+y+30wze3e7uzsvDe/eTt/plIEpy0QxmK/7ag4iY8EvJxxLUlbJn36YzyoIh0ImaooIxlGVfQtqggWMTyZ8WxPUvJwO3beeuz4fMr1FmLnrecsY3skhuvu5+OmezMpO0mZXEgoR5m2uWoO1meN8zXhOtcd8xitsfnJQ/20p0ieKckm4kHx8YLv1295udqb0Y7I9x7//93DHv7XzuxO0U8rKLCgdXNM7Vvq8Y+UINOw/j/e4dvVjtVxj0EGl3xKHpp6LB4I+ab1+oRxn8KO/y7efxdpy0P6jtLK+76et5Nw7I4VoJrVMrWPP+sRnPPZjrjWG3sK/LL6+aYGiLb12EuHd+KjjPv1dUX7cZ/P5toWhGKHddNbddBlPnSKa5seko5xbfejkdQzCe2G2OPJjHfe6yPlw9h5S4H4Yx96OeJSgtYBAACAI86IChERZPuadlWAHNMkoyFk9MGpnNf6rEK1rcJww6SPLEgLqoh4uqf3ljztqaBfySlc5Gv/U/2fpHcqZiIWEwKgtoCc0/PmUgTaHw36zGXko2F1hnxsSCSdkE3trLX12g/M4QYyIyrSFnN0Cm+a7o3MskbI5KGhQnvew7M+twI8ZdHSOrdnytmB3qW8XOwtoqm2/lGvsa/Pv2byLfWRZWdp+V6x7tnW+iydkluapyS2Mzo1Pkdiu+RzKkc+fUzxx38X77+LtmUpt8faYW/r/6OAdoRMz/6ix+XdREs5TOaoY29KaEdc6k1avuWdy5qz055spN8ydvV1RftxX8/Wb1sQmh3WTW/VRZe56hTXNj00HePS7s/kuH/0buWDxGvTPSrb/gAUBb3lI+b7lGuJH58IwB/70MsRj8zh8innDAAAAIDHAFTejdqOGtHU4jKny/Zb/lc8XKvl4RpjKvRFOI9WvO63MH/Af2PLAIDeCtg31UmXAQAAAAAMpJNQ1aDKhkmeAhgKMupQljYYCiQ/L0y504sBAP8NAOituuktdBkAAAAAwICpelBFpvrJVLtfnXQ6sLxJx0yWNlgOJD+zWgdWMQsA/DcAAHoLXQYAAAAAUFXqEFSRNSdlDbu0HesHgaw9+MocrBsYAuPakV3DJADw3wAA6C10GQAAAABAlYnvlt6o8HNKJ002pWkOOC9yf9kkSnZxD2Ear2y0I5vu3MUcAPDfAADoLXQZAAAAAEDVuWq6gypnK/ysw520qR21QY9gOh9ImUxo53UKUwDAfwMAoLfQZQAAAAAAVaahwvuD6Q6qvO2ka9qJGaros9/opItUgX8smYMlGAAA/w0AgN5ClwEAAAAAVJqtTtrLSNMUEwAA/hsAAAAAAAAAyuUvc0PUX+sMUEsAAAiwdEVYdE1hdGhNTAA8bWF0aCB4bWxucz0iaHR0cDovL3d3dy53My5vcmcvMTk5OC9NYXRoL01hdGhNTCI+PG1zdHlsZSBtYXRoc2l6ZT0iMjJweCI+PG1pPndoZXJlPC9taT48bW8+OjwvbW8+PG1vPiYjeEEwOzwvbW8+PG1vPiYjeEEwOzwvbW8+PG1zcGFjZSBsaW5lYnJlYWs9Im5ld2xpbmUiLz48bW8+LTwvbW8+PG1vPiYjeEEwOzwvbW8+PG1zdWI+PG1pIG1hdGh2YXJpYW50PSJub3JtYWwiPlA8L21pPjxtaSBtYXRodmFyaWFudD0ibm9ybWFsIj5jPC9taT48L21zdWI+PG1vPiYjeEEwOzwvbW8+PG1vPjo8L21vPjxtbz4mI3hBMDs8L21vPjxtaSBtYXRodmFyaWFudD0ibm9ybWFsIj5OPC9taT48bW8+JiN4QTA7PC9tbz48bW8+JiN4RDc7PC9tbz48bW8+JiN4QTA7PC9tbz48bW4+MzwvbW4+PG1vPiYjeEEwOzwvbW8+PG1pPm1hdHJpeDwvbWk+PG1vPiYjeEEwOzwvbW8+PG1pPmNvbnRhaW5pbmc8L21pPjxtbz4mI3hBMDs8L21vPjxtaT50aGU8L21pPjxtbz4mI3hBMDs8L21vPjxtaT5wb2ludDwvbWk+PG1vPiYjeEEwOzwvbW8+PG1pPmNsb3VkPC9taT48bW8+JiN4QTA7PC9tbz48bW4+MzwvbW4+PG1pIG1hdGh2YXJpYW50PSJub3JtYWwiPkQ8L21pPjxtbz4mI3hBMDs8L21vPjxtaT5jb29yZGluYXRlczwvbWk+PG1vPiYjeEEwOzwvbW8+PG1pPmluPC9taT48bW8+JiN4QTA7PC9tbz48bWk+dGhlPC9taT48bW8+JiN4QTA7PC9tbz48bWk+Y2FtZXJhPC9taT48bW8+JiN4QTA7PC9tbz48bWk+cmVmZXJlbmNlPC9taT48bW8+JiN4QTA7PC9tbz48bWk+ZnJhbWU8L21pPjxtbz4uPC9tbz48bXNwYWNlIGxpbmVicmVhaz0ibmV3bGluZSIvPjxtbz4tPC9tbz48bW8+JiN4QTA7PC9tbz48bWkgbWF0aHZhcmlhbnQ9Im5vcm1hbCI+dTwvbWk+PG1vPiw8L21vPjxtbz4mI3hBMDs8L21vPjxtaSBtYXRodmFyaWFudD0ibm9ybWFsIj52PC9taT48bW8+JiN4QTA7PC9tbz48bW8+OjwvbW8+PG1vPiYjeEEwOzwvbW8+PG1pPnZlY3RvcnM8L21pPjxtbz4mI3hBMDs8L21vPjxtaT5vZjwvbWk+PG1vPiYjeEEwOzwvbW8+PG1pPmxlbmd0aDwvbWk+PG1vPiYjeEEwOzwvbW8+PG1pIG1hdGh2YXJpYW50PSJub3JtYWwiPk48L21pPjxtbz4mI3hBMDs8L21vPjxtaT5ob2xkaW5nPC9taT48bW8+JiN4QTA7PC9tbz48bWk+dGhlPC9taT48bW8+JiN4QTA7PC9tbz48bWkgbWF0aHZhcmlhbnQ9Im5vcm1hbCI+dTwvbWk+PG1vPiYjeEEwOzwvbW8+PG1pPmFuZDwvbWk+PG1vPiYjeEEwOzwvbW8+PG1pIG1hdGh2YXJpYW50PSJub3JtYWwiPnY8L21pPjxtbz4mI3hBMDs8L21vPjxtaT5jb29yZGluYXRlczwvbWk+PG1vPiYjeEEwOzwvbW8+PG1pPmZyb208L21pPjxtbz4mI3hBMDs8L21vPjxtaT50aGU8L21pPjxtbz4mI3hBMDs8L21vPjxtaT5tYXNrZWQ8L21pPjxtbz4mI3hBMDs8L21vPjxtaT5kZXB0aDwvbWk+PG1vPiYjeEEwOzwvbW8+PG1pPmltYWdlPC9taT48bW8+LjwvbW8+PG1zcGFjZSBsaW5lYnJlYWs9Im5ld2xpbmUiLz48bW8+LTwvbW8+PG1vPiYjeEEwOzwvbW8+PG1pIG1hdGh2YXJpYW50PSJub3JtYWwiPks8L21pPjxtbz4mI3hBMDs8L21vPjxtbz46PC9tbz48bW8+JiN4QTA7PC9tbz48bWk+aW50cmluc2ljPC9taT48bW8+JiN4QTA7PC9tbz48bWk+Y2FtZXJhPC9taT48bW8+JiN4QTA7PC9tbz48bWk+bWF0cml4PC9taT48bW8+LjwvbW8+PG1vPiYjeEEwOzwvbW8+PG1zcGFjZSBsaW5lYnJlYWs9Im5ld2xpbmUiLz48bW8+LTwvbW8+PG1vPiYjeEEwOzwvbW8+PG1pPmRlcHRoPC9taT48bWZlbmNlZD48bXJvdz48bWkgbWF0aHZhcmlhbnQ9Im5vcm1hbCI+dTwvbWk+PG1vPiw8L21vPjxtaSBtYXRodmFyaWFudD0ibm9ybWFsIj52PC9taT48L21yb3c+PC9tZmVuY2VkPjxtbz4mI3hBMDs8L21vPjxtbz46PC9tbz48bW8+JiN4QTA7PC9tbz48bWk+dmVjdG9yPC9taT48bW8+JiN4QTA7PC9tbz48bWk+b2Y8L21pPjxtbz4mI3hBMDs8L21vPjxtaT5kZXB0aDwvbWk+PG1vPiYjeEEwOzwvbW8+PG1pPnZhbHVlczwvbWk+PG1vPiYjeEEwOzwvbW8+PG1pPmF0PC9taT48bW8+JiN4QTA7PC9tbz48bWk+ZWFjaDwvbWk+PG1vPiYjeEEwOzwvbW8+PG1vPig8L21vPjxtaSBtYXRodmFyaWFudD0ibm9ybWFsIj51PC9taT48bW8+LDwvbW8+PG1vPiYjeEEwOzwvbW8+PG1pIG1hdGh2YXJpYW50PSJub3JtYWwiPnY8L21pPjxtbz4pPC9tbz48bW8+JiN4QTA7PC9tbz48bWk+Y29vcmRpbmF0ZTwvbWk+PG1vPi48L21vPjwvbXN0eWxlPjwvbWF0aD6sPDbUAAAAAElFTkSuQmCC\&quot;,\&quot;slideId\&quot;:278,\&quot;accessibleText\&quot;:\&quot;where colon space space\\nminus space straight P subscript straight c space colon space straight N space cross times space 3 space matrix space containing space the space point space cloud space 3 straight D space coordinates space in space the space camera space reference space frame.\\nminus space straight u comma space straight v space colon space vectors space of space length space straight N space holding space the space straight u space and space straight v space coordinates space from space the space masked space depth space image.\\nminus space straight K space colon space intrinsic space camera space matrix. space\\nminus space depth open parentheses straight u comma straight v close parentheses space colon space vector space of space depth space values space at space each space left parenthesis straight u comma space straight v right parenthesis space coordinate.\&quot;,\&quot;imageHeight\&quot;:64.25018504811251},{\&quot;mathml\&quot;:\&quot;&lt;math style=\\\&quot;font-family:stix;font-size:16px;\\\&quot; xmlns=\\\&quot;http://www.w3.org/1998/Math/MathML\\\&quot;&gt;&lt;mstyle mathsize=\\\&quot;16px\\\&quot;&gt;&lt;msub&gt;&lt;mi mathvariant=\\\&quot;bold\\\&quot;&gt;P&lt;/mi&gt;&lt;mrow&gt;&lt;mi&gt;w&lt;/mi&gt;&lt;mi&gt;o&lt;/mi&gt;&lt;mi&gt;r&lt;/mi&gt;&lt;mi&gt;l&lt;/mi&gt;&lt;mi&gt;d&lt;/mi&gt;&lt;/mrow&gt;&lt;/msub&gt;&lt;mo&gt;=&lt;/mo&gt;&lt;mi mathvariant=\\\&quot;bold\\\&quot;&gt;P&lt;/mi&gt;&lt;mo&gt;&amp;#xB7;&lt;/mo&gt;&lt;msub&gt;&lt;mi mathvariant=\\\&quot;bold\\\&quot;&gt;P&lt;/mi&gt;&lt;mi&gt;c&lt;/mi&gt;&lt;/msub&gt;&lt;/mstyle&gt;&lt;/math&gt;\&quot;,\&quot;base64Image\&quot;:\&quot;iVBORw0KGgoAAAANSUhEUgAAAjcAAABvCAYAAAAQauEdAAAACXBIWXMAAA7EAAAOxAGVKw4bAAAABGJhU0UAAABCWPayIgAAErNJREFUeNrtnQ+EVtkbxx9jJCORJCOJJMnKkpUkiWSNZMRKVpJIkiTxs5KRRJKMJDKSJJEkSSJZK1lLkpWVSJIkkSRjjGF/5zHn1bu389z3nnPvne47fT48fvvbnXvuec/3nuc+9/x5jsh/2e7s3ym0MW+fnH1w9sTZLWdXnJ3x9RlwNkcAAJoPPhS90Ruhouyds2vO9jhbhlQAgA/Fh6I3ehehx9l8H/mpaJecvWyocE+dHXG2kP4FAPhQfCh6o3csm5y9bqhgE86uOluOTACAD8WHojd6x7DE2XhiY+rc4Iq2smb66PFnZ1udnXR2p0T5LRtxNhepAAAfig9Fb/QuyrXEBjxUsHwd4tvo7GIJ0XSecQCpAAAfig9Fb/QuQuriqZ8T7jXP2XCJiPQw/QoA8KH4UPRG706sS2y0DSXuucrZm8T7DtG3AAAfig9Fb/TOo+8bCKX0S/rirF/oXwCAD8WHojd6W/R8I6EUXVw1JmkLs+bTxwAAH4oPRW/0tvhWQilDifcfpo8BAD4UH4re6N1EoWY5+5xwf11FPps+BgD4UHwoeqN304RSLiTWYRd9DADwofhQ9EbvJgo1mFiHq/QxAMCH4kPRG72bKFTq6vM39DEAwIfiQ9EbvZsolPIpsR499DMAwIfiQ9EbvZso1P3EerCdEQDwofhQ9EbvRgp1M7Eea+lnAIAPxYeiN3o3UagbCAUA+FB8KHqjN1EoQ6oAgA/Fh6I3ejdUqHvC4igAwIfiQ9EbvaeRUCkrv9/SxwAAH4oPRW/0bqJQC4SERACAD8WHojd6TyOhdguppAEAH4oPRW/0nkZCPZS0Q8Dm0scAAB+KD0Vv9G6aUKsS73+e/gUA+FB8KHqjd9OE0lXbjxMj0EX0LwDAh+JD0Ru9mybUqcR7D9G3AKLYkNjXutFu4EPxoeiN3t9KqAOJ930g5GUAILghuMGH8s5E74YJlRp9vnQ2j34FQHDznQc3+FDemejdIKGWS9p8odpzZ/30KQCCm+84uMGH8s5E7wYJtVomkwelOqsHfG0AENx8x8ENPpR3JnpPkVC/OVvprC9T1kxn65xtc3bBD4uVcVRnhPlhAIKb6Rfc4EN5Z6J3A4Wq215I9WdxABDcENzgQwG9EWrK7bWzg85mIAsA4EPxoeiN3t0q1GeZnF/cwnAaAOBDp4UP1cMdzzp75WzM2XuZzJK7GL15ZzZZqHH/wI4F/lvr36sAH/1Dfd/ZLS/IiLO9zgadLaH5AQAfOq186BpnH4zf/Um6f/oEvaexUMztAQDgQ7P05wQ27QHOYvQGhAIAwId2A2cL/v5L6A0IBQCAD+0G3hT8/aPoDQgFAIAP7QbGI9pgBnoDQgEA4EObzoeCv39CunenD3ojFAAAPvQ78qEXC/7+e+gNCAUAgA/tBnSr8qh0HrX5Eb0BoQAA8KHdws8ymbPFWki8Bb0BoQAA8KHdhuax0YMgNSHduP9f/f9L0RsQCgAAHwroDQgFABk4FRwfCuiNUAgFQHBDcIMPBfRGKAAguCG4wYfyzkRvhAIAghuCG+CdCQgFAAQ3BDfAOxMQCoDghuAGHwrojVAIBUBwQ3CDDwX0RigAAHwoPhS90RuhAADwoYDeUBE9iUJtpOkAAPCh6I3eTaQvUahNNB0AAD4UvdG7iaxNFGo7TQdQOzNoAnwooDfEsyVRqAs0HXQxejLxL87Oy7fZXZNFh7qXORt0dtTZNWevfV9bhVz4UEBviON0olDPaTroAuY7G3C2w9mIs3vORjPP8uMprtM6Z+ecXXF2y9l7ZxNGPxv1gQ/gQwG9IYLnkp5PYoDmg4byJidgyNrpKa7bGWcfAkFWyG4hJT4U0BviOCXlkmW9c7aSZoQGstXZNmd7nV11Ni7NXOina2p25dTtAFLiQwG9IUyvs5m+UXVO/1jJ6DNrD5z95myzsxX+Xr00OzSIH4xnd6Ihz+ojo344QnwooDcE2C7fLg36CM0PDSI0TfVHQ+r2Z6Bun5EMH0rzozcgFIDFCuMZHWpI/cYCdbuGbPhQmh+9AQAsDhjOZH0D6rbMqNseZAMAAACLm4HgQUdLmrDNercR3CxHNgAAAAihAUxot1RTtllfD9TtPbIBAACAxXoJj4wcakjgFcp3cxXZAAAAwOK4NHebtXVOzU5kAwAAAIsmb7MeMoKbhcgGAAAAIWZJOL9NU6Z9Hghn0AAAAEAE1gm+Tdhm3WcEXmeQDQAAACxGjOBmWYMDr0FkAwAAAIvQeTBvGhx46Zb1GcgGAAAAIRZKeGTkUoMDr9+RDQAAqmC2sx3+xaJfzqsrKHOOs7+dzY+8bp5MnimkuU+eOltT02/WbdBHZDKB3Ct/v/G2+16WyemRqjP4anmrZHLNyxVnLwr8Rj064ZlMZhTWgy5/KHivnUZws63GZ0m3dp/yz9Kntja9L5MnALdYZNTtf3RHAJhGzPTvkrPO7jj76H35uPeRd50ddDaXpiqPBhCbnJ3wL6Hsos5TFdxj2Je1MfK67LZlFX9xhQ/Zfmf/SPGD3DTw2VJy9ESv10WyD+TrTMF5RyBoAPBYwtl7FxS491XjN/XXELDtNUZisrbfX7PL+O+r6J4AMA1Y533weMF3jb7rttNsaVz3DdipkW+UvM+PbWVtjrjuB6M+Zyv47TqK8TYTVJx3NiBf1njo/2519iRQh+GIew36tn5foK2tIxB09OxdznWnC9TjY+C6ZxU/UwOBoOaJD15aAZiO4rXy2Yz7gC8UeH2giwJAl6Mf9I/k6/QWR/2gwqy2v13i30Ptf3uAJoxng38Zqf0i4RwjrQiyzFf807ayfo24dlHO6EkqOk3yd6a8ax1GL3p90JGtx8mC99QpJ13Xck4mF80+zAlSQtMwelzC5w5B0dOIALPdzlX0LGkHvRj55bG7rfOGgmyOXACAbkVnGO4E/PRAh+t6A75wBc1Zjl6xpxLmJ5Z5OFPOkcjrf5fwDppYZvoXebasvQWvn2OMvAwktss5o51XB0ZsioyudRrlOGRct6WC52apHwFqL/e1//ed0OftpVG3X+mSANCF6HR79oy8o1JszWYoJcYlmrQ8h40XzeaEsjRyHcuUMxJZRr8fqWkvYzSyDJ0OCU0txeZPOSbVZc/9JVBW9nctaQuoLnsNrNG12x3udzdwja6tml3yeVnrA6v2ct9JsTVA4jutFbAtoDsCQBehH9HXAn425l1zPeALP9K05flJ8hd+xnBPqplq6M983T+IuHaFhNeqpIwKWKdpr08oa1ugnOtt/32OfBlFO5QJGD9FBp86IhdaxPZXyWdlQ+DrRIPZmAM4raSCT+mKANBFzDI+PmMCmz7DV4/RvOXpMRo3dlhsh8QtmO3EqrYyThS85sfAqEKZ3V8zpbp1KycC5bQvHLsp9rqeTW0Bjq7F2dfhXj8b9T5Z4jlZGwhs1HZHlnPRqNswXREAumjEJrSW8mBkOUsNf/iEJq6G0KnRtyOu163l1s6g1yXq1SrjpwJ/u8gYsSk7WvFvRWX+ESinNeKxXzonsNPRmNlSbA73hFHvTYltsNwIGm8mlHWt4roBAEw1NyV/JD6Gp1LNshAIEFoHEbNj6oq/5oJ0XldSlFn++n8K/G2fhHPX6NDekhqCm9jdZBqYTBhlLPX11OChqjUnjyS8KLs3oSydLnsh4QXNKYvO71ZYNwCAqSa0TlU/rFOT8C3wwdIn/+HM2XoVctB4iRcZJdjg/1ZfWqtKlJNlq792X4G/tRapHinZLr1GubG7twbFXovUGtGpKnnTbKPO9yv8QimqS4jQ+qF7dEEA6AJWCjs9u4pBSTs5eqb/qp/wIyR9Ut22cg2WNOlep0MUNxn3fFHBaIB1NlPsYq+zgTI0F862koFHXlBYRaBnZRH+J7Fuc43yDtEFAaDhZHO4tewRTdNc1kjaOoiT/u+Ot/27iUA5sUcwrJBii7M0uHpdYyQ9IGk5ZrKEcgmt8HUfl/JTZ+1cMOq8NrIc3bH2UarNlbPFKG8lXRAAGs4+w38N0DTNxdoVtK1DAKKBzBv5bzrp2G3LIXRh7csCIy9Wjp6qjhjYbZR/J6KMJRI+G+qA/+djFWsZWh8zKvFTg9ZU398l6jZstAUAQJPp9e+6uo+zgRoIbQcfyvn7x0YA9GfJUZTWVE2nRVU6XWWdvbS3oja5bJQfk5hwT+B63TGkiQrfZgLDsiwx6hu7q8k640ttV4n6PQuUd5muBwANZ6fhDw/SNM3nbUC4i8bfthYgh5LrhRagHi1Yh9aW8iILTK1RlU/SeZ1OmZdx7LRMqD3+kvREiXlYa2RiD2K7bpTzsUTbLpP40UEAgCZgZYonq3oXcEeK7dvXfDKaSE6npJYXHO24EBEIFN2+bT1sVR0M2W+Ur797TsEyrASJ+u9eSdousjysHDIxh7BZh5eWbdujRplz6XoA0GDmS/VT9DCFhF6M93OCICvr72kJT8MUHXU4XOJhSz0aIcQeSTvTqZ0NOfXcV4OGoZPEYxc/H8up84bEevXI1+eFqT2m2wFAw9lm+MPzNE13cLHAi7Elsk5hWQcwho5h6LQAV0eARiNedtZ255SFsxZ/GPeISbB0yihDp95mVKyflWMo9myvlzW0rbVL6iTdDgAajrUDdStN0x2clPzswjoV01rAuz3yRfYu5+81N46ubdHpqKUlH7brFbXFYqP8V5Hl/G2Uc7wG/aydYzFnP/0o9qjN1RJ1eyTVjgQBAEwVd6XeWQKoGWs1eE8moHjYoZzQoY15Se9aRzfETNPcNur6vxoDvdhdWP05gcLiGvS7b9wrJofO/pw6H0isl5UraFyqX3MEAFA1Vr6vmTRNd2DNK+rIyjopvjh1kRQ/gqH1Mr1d0cNWxZkcujU7lKvnWeTL2AoWf69Bu14JL1yOHWm6mhPcpCSqsjJ6ljktHgBgKhkzfBh0CZsNAXUtRyvDbpEFVNZ5TAszf6dZkXXnka7fid0xM27cY3kF7TAk1UyhWIHC7hq0s0ZHLkWW8zgnuJmXUK+DOeXtpcsBQBfwL8FNd2O9IFtJ+T5HvOBCkW77EQzz5UtenXUJdZ0w6lr2LKl+Ce84GoksR0csQqM/GpTNqkG701LNgrfPOR05dgppsdEGRc8tAwBoAozcdDl525ZjD14MJQQcbHvxt3LUHE6s62hND1soeZ1OR/VFlrNWym8jj+FJ5GiLBh46qpPd8TZe0VdKjw+KrbVRbzsEmAAATeG1VDeaDd+AxTkvNj1TI2bxVCghYGuH1Xkpv+biSQ3Bza8S3gqfcqillbBuRw26WSdtP+0QePwZ+G95wU3MyI2OdOkOOStXkHXkwmofuDKqAwBN4YakHSxdhD7/vtxHM9fHrJwX287IskIJAXX7cytRnx7uOKdEXa9ItdNS+jLNTqGMSvxJ2i3+knBm49k16Gbl/DmXE3hZ2+7f5zwDRbMctwI7XaB+Roqf2L7M35+zpgCgSRwx/NiZCj5MdfexLgf4iWaujxmGgP8klBXKQ/PEjwyokGUX/lov9JRgZJ58fZK21jE1B8tsKX+SeAwXpfj5V+slf1v3DSk3LdnaQt/KN2RNS2VHw3QqSod+n0s9a5IAAFJZKvY5hqkfrPqx+NJ/RJMvZwqoaujtt5yX5JYK6qkjNKETwY8lRM7ZKS4td1UNgdeemjR7btwvu3Zlkf9tedOBebubPoi9Hqa/LZDRDtsalfsgnacP+31w+VGq2e0GAFA1Nw1fNpJQ1m7/Af1B0mcHIJLsLqQHieX8ajwIQxXWdbfxAi66yEu3pmdzsOg6lLKnvFojKXWdHjteIIDQwEZz3jyT/OlAbbuxnADnlQ9Oe7ytdHZCvuyyygYoVt1aOXM04eMb/9xtpPsBQENZmPOxNizF1iSqv3woX9ZELqFZp472XUgTJb6kQzlzrtdQ31A0/UA6r+fZlnlQ9bcelWoy5oZ2itV5QKQVQGz0v0cXMb/39VpYoLwjkr9rzrJPga+QiQLXaf0H6XoA0HDW5AQ4Gqzs8R+SLWb4aw7Il5Qq6hOPS/VnC0IH2oUrc6jhuozwGq321VBf3cEVWieiowH7Mw+a/vMu+TpRna6FqWp3jnU207EaNXtcIIDQ9SxLI8q8ExnYaOAUWhD3qsN1GnQx3wwA3cICCacM6WQ6un224Acm1MDvbVFomXMzZmVGLebUXO9dxohJ3miB7spZWXE9Domd5bkudnT4rTq6FZuPQdc0nSrYlpdzyh/Kue42HR0AuhT9WD7oA53WwuAJ/24Z9R92N7wf3SzlE8xCSYZ9YFNFIjVd6HpNpm73S49/iHSnlo4U6TTJmDddC6Inu2qOHV0zMt2GBHd53cZ8x9IdbiNSfnuhzgnrmpq/fLljvl01CNbRqCKjQToE+95f+6KiegEAfHf8H1uYcj/TvfRgAAABM3RFWHRNYXRoTUwAPG1hdGggeG1sbnM9Imh0dHA6Ly93d3cudzMub3JnLzE5OTgvTWF0aC9NYXRoTUwiPjxtc3R5bGUgbWF0aHNpemU9IjE2cHgiPjxtc3ViPjxtaSBtYXRodmFyaWFudD0iYm9sZCI+UDwvbWk+PG1yb3c+PG1pPnc8L21pPjxtaT5vPC9taT48bWk+cjwvbWk+PG1pPmw8L21pPjxtaT5kPC9taT48L21yb3c+PC9tc3ViPjxtbz49PC9tbz48bWkgbWF0aHZhcmlhbnQ9ImJvbGQiPlA8L21pPjxtbz4mI3hCNzs8L21vPjxtc3ViPjxtaSBtYXRodmFyaWFudD0iYm9sZCI+UDwvbWk+PG1pPmM8L21pPjwvbXN1Yj48L21zdHlsZT48L21hdGg+g7+UvAAAAABJRU5ErkJggg==\&quot;,\&quot;slideId\&quot;:279,\&quot;accessibleText\&quot;:\&quot;bold P subscript w o r l d end subscript equals bold P times bold P subscript c\&quot;,\&quot;imageHeight\&quot;:12},{\&quot;mathml\&quot;:\&quot;&lt;math style=\\\&quot;font-family:stix;font-size:16px;\\\&quot; xmlns=\\\&quot;http://www.w3.org/1998/Math/MathML\\\&quot;&gt;&lt;mstyle mathsize=\\\&quot;16px\\\&quot;&gt;&lt;mi mathvariant=\\\&quot;bold\\\&quot;&gt;P&lt;/mi&gt;&lt;mo&gt;=&lt;/mo&gt;&lt;mfenced&gt;&lt;mtable&gt;&lt;mtr&gt;&lt;mtd&gt;&lt;msub&gt;&lt;mi&gt;r&lt;/mi&gt;&lt;mn&gt;11&lt;/mn&gt;&lt;/msub&gt;&lt;/mtd&gt;&lt;mtd&gt;&lt;msub&gt;&lt;mi&gt;r&lt;/mi&gt;&lt;mn&gt;12&lt;/mn&gt;&lt;/msub&gt;&lt;/mtd&gt;&lt;mtd&gt;&lt;msub&gt;&lt;mi&gt;r&lt;/mi&gt;&lt;mn&gt;13&lt;/mn&gt;&lt;/msub&gt;&lt;/mtd&gt;&lt;mtd&gt;&lt;msub&gt;&lt;mi&gt;t&lt;/mi&gt;&lt;mi&gt;x&lt;/mi&gt;&lt;/msub&gt;&lt;/mtd&gt;&lt;/mtr&gt;&lt;mtr&gt;&lt;mtd&gt;&lt;msub&gt;&lt;mi&gt;r&lt;/mi&gt;&lt;mn&gt;21&lt;/mn&gt;&lt;/msub&gt;&lt;/mtd&gt;&lt;mtd&gt;&lt;msub&gt;&lt;mi&gt;r&lt;/mi&gt;&lt;mn&gt;22&lt;/mn&gt;&lt;/msub&gt;&lt;/mtd&gt;&lt;mtd&gt;&lt;msub&gt;&lt;mi&gt;r&lt;/mi&gt;&lt;mn&gt;23&lt;/mn&gt;&lt;/msub&gt;&lt;/mtd&gt;&lt;mtd&gt;&lt;msub&gt;&lt;mi&gt;t&lt;/mi&gt;&lt;mi&gt;y&lt;/mi&gt;&lt;/msub&gt;&lt;/mtd&gt;&lt;/mtr&gt;&lt;mtr&gt;&lt;mtd&gt;&lt;msub&gt;&lt;mi&gt;r&lt;/mi&gt;&lt;mn&gt;31&lt;/mn&gt;&lt;/msub&gt;&lt;/mtd&gt;&lt;mtd&gt;&lt;msub&gt;&lt;mi&gt;r&lt;/mi&gt;&lt;mn&gt;32&lt;/mn&gt;&lt;/msub&gt;&lt;/mtd&gt;&lt;mtd&gt;&lt;msub&gt;&lt;mi&gt;r&lt;/mi&gt;&lt;mn&gt;33&lt;/mn&gt;&lt;/msub&gt;&lt;/mtd&gt;&lt;mtd&gt;&lt;msub&gt;&lt;mi&gt;t&lt;/mi&gt;&lt;mi&gt;z&lt;/mi&gt;&lt;/msub&gt;&lt;/mtd&gt;&lt;/mtr&gt;&lt;mtr&gt;&lt;mtd&gt;&lt;mn&gt;0&lt;/mn&gt;&lt;/mtd&gt;&lt;mtd&gt;&lt;mn&gt;0&lt;/mn&gt;&lt;/mtd&gt;&lt;mtd&gt;&lt;mn&gt;0&lt;/mn&gt;&lt;/mtd&gt;&lt;mtd&gt;&lt;mn&gt;1&lt;/mn&gt;&lt;/mtd&gt;&lt;/mtr&gt;&lt;/mtable&gt;&lt;/mfenced&gt;&lt;/mstyle&gt;&lt;/math&gt;\&quot;,\&quot;base64Image\&quot;:\&quot;iVBORw0KGgoAAAANSUhEUgAAA5UAAALACAYAAAADnFYjAAAACXBIWXMAAA7EAAAOxAGVKw4bAAAABGJhU0UAAAF4h+Fa0QAAUKVJREFUeNrs3Q/kVff/B/C3JJmMJElmzCSZjMlkksgkSSKZJInJZJKRmST5MkkyiSTJTEySZGKSTCYmMzOJZJIkkiRJfH/n/b3n8+vu7p4/937un3POfTx4+35Xn8/9nF7nec/n9T73nPcJAdiXjP+2jVNKAgDAmBzv6E2/URKotq863rS/JWOmsgAAMCaxF73Z0aN+rSxQTV90vFmfJOMdZQEAYMwWJeNxR6+6R1mgWrZ2vEnj2KAsAABUxIYu/ep2ZYFqWN/lDXpMWQAAqJhjXfrW9coC47UiGS863ph/JmOW0gAAUDHx/srfO3rX2Mt+ojQwHu8l41HHm/JlMpYqDQAAFbU47Vk71wJ5X2lgtOYm40749+UDe5UGAICK292lj72bjHlKA6MxIxlXu7wRf1EaAABqols/ez14HB6MRLcbnJ+H1uWwAABQB/ExI0+79LUnlAaGq9ujQzznBwCAOtqV0dvuUBoYjrgAz4sub7pflQYAgJq61qW/jQv5LFMaGKw5ofvCPK+D1V4BAKivuOrrqy597t+htTglMCA/hO6XBhxSGgAAau5ARq97QWlgMLLuo7yXjNnKAwBAzc0KrUeKdOt5P1cemJ64ouuzjDfYBuUBAKAh1mX0vHFNkcXKA/37JePNdUVpAABomEsZve9NpYH+7M14U8XFeZYoDwAADROv0nuV0QPvVx7o/Q31MuMNdUx5AABoqMMh+4MVTz2AHlzLeDM9TcY85QEAoKHeTsbjjF7Y89mhpJ0Zb6I4vlEeAAAabm9OP/yF8kC++IDXrDMzD4NHiAAA0Hwzk/F3Rk/8JLhyD3KdCNlnZXYrDwAAE2J7Tl98Snmguw9y3jjxTM0MJQIAYILczumPP1Ie+LdrOW+aXcoDAMCE2ZbTH99QHvin9cGnlAAA0Cnv08rNygNv/BncSwkAAJ125PTJd4IPX+B/8m5Cjiu+zlIiAAAmVJw0/p3TL3+uRHiThHAv502yX4kAAJhwX+X0y/eDTyuZcDtz3iAvg2fwAADAW8l4FtwuBv8Sz6jczXlznFAiAAD4n8PBwpbwL1tz3hhxLFEiAICxWpWMi8lYqRRj925B77xDiZhEv+e8Ka4qDwDAWL2TjKfBM8Or5GJO/3xbeZg0q0L+mZZNSgQAMDbxUsobbb3ZB0pSCasLeuh1SsQk+SnnzfAguCYcAGCcTrb1Zo+Uo1Ly1iS5pjxMisUh/wzLISUCABibzsdXnFWSSvk6WJcEwtGCN8J7SgQAMBZfdOnNtihLpSxMxuucXvq4EtF0M5PxOOdNcF2JAADGYm9Gf+a54dWTdyvZ82TMViKabHvI/5RypxIBAIxc1pVkt5SmkrYU9NSfKxFNdjUn/K+SMUeJAABGZm4yLuf0Z4eVqJLi1X8vcvbbDSWiqd4J+WdULigRAMDIrEjGvYL+7FNlqqyzBfvufSWiifYXBH+zEgEADF28Mqxo4cSpq8g85q261hfsv4NKRBP9WXDQmqVE/6vB2mTsSMbpZPycjKc9fP+yZJxIxv20pg+TcSS0Lm0BuQa5ZrLNT8a+kL9oYvu4pGSVFif8z3L23x0lommWFhy0fpzAg8Dy0LrJOp4pjJf+PsqozdUSrxdXZfs+p763g5XbkGuQayZ1IhmfAf5byH8MRT/DJ2Hjd6ZgH32oRDTJwYLAb234vz/esxAv/z2XjL96PKgfKHjtlTkNTvs4IYbINcg1E+Wdkpnrd2xU4rHbWLCPvlUimiTv0tf4C7vpl/tcmMYBe3XO637WQ8PjvgjkGuSayfLZECeUcSxV4rGbmR4z8q5+gEZYXHBAuj4BNYhnvuO9NwtC6+b4WJP4zM4702gstvVx8F8ijsg1yDWk8u6tPKY8tXHJ8YRJsLcg6PsmuDYLQ/7ZpZ8yvq9ota+ssVwckWuQawitxaLyMrheiWpjd8G+/EqJaIIrBUH/aMLrcz2nNl93+frYaLQ/7PZaaJ1NLLpnIl52ZYVd5BrkGqIvCzI4U4lqo+iqwGtKRN3NDPn3kDxWov8tQ59VnxUdXxvPlD8Mby61al/gaEVwmTFyDXIN5VwwCWmUuwUnCd5SIuqsaEWqc0oUnmTUJp7dbr8/J/7/X0P+imsncmq9UqmRa5BrSDP6IvS/kjHVU/RoESv1UmvfFQR8x4TXZ2ZObS52fO2RUHxt/Ozw78uznofmP7IFuQa5hvJWFvRnq5SodrYEjyqiwX4vCPj7E16fNTm12ZvxdedLvG68uX5nMjYHD9FGrkGu4Z++yclz5yfv1MOCgp77TyWiruYUhNv9lK0HbBet/Bef4fkg/bP7mg7kGuQapulqTp4vKE9t3S3ovecqEXW0Kbifst+D+ou2rznZ9udrlQy5BrmGaYiXcuc9HmePEtXW9wW99yYloo6OFAT7Swf1zJVxpy6Z+qTtz86KFHINcg3TtLagP/tAiWprW8G+PapE1NHV4CbwPBtyarM7/Zo/0v+OKw66jAq5BrmG6fo2uDWpqT4MHldEw8QbvF+G/OflTPpN4Mdy6rMstBZumPrvXSKFXINcwwDcDG5NmtT++5X+m7opOlNyS4nC7YzaxLPc8VKr++l//65UyDXINQxAXETxdU5/tl2Jaq/oSsHlSkSdbC0I9KTfb7Io5J8l3NP236vFCbkGuYYBKFpE8R0lqr1TBfvYs3CplRMFgZ70y4N2FtTmXuj+QG2Qa5Br6NfxnDzfVZ5GKPpg57QSUSc/FQR63YTX53xObQ6GN/edLhEl5BrkGgbkdk6eTylPI3xS0INfVSLq5HlBoOdMcG1m5NQnrrp2y8EduQa5hgFbEDzDcBLMKtjPL5SIuphTEOZnE16flTm1eRjenPV+V5SQa5BrGJAtIX9V/rlK1BgPCnpx+5paWFcQ5CsTXp+DBfWJ46QYIdcg1zBA3wer8k+KC8FtaDTAtmDl1zw3SzQp7s1BrkGuYZAe5uT4sPI0StEKsNuUiDo4VhDkPRNcm7dLNChXRAi5BrmGAVpckOX1StQo2wv29wklog7OFQR54wTXZkuJJmWVCCHXINcwQJ/n5PhVMmYqUaNsLDh2nVMi6uDXgiCvnODanCmozR3xQa5BrmHAfgweMTFJlhYcv9xDSy0UPU5k1gTX5mFBbb4WH+Qa5BoG7FlOlvcrT+PMLDh+PVciqm5GQYhfTnBtlhXUJi7nvUiEkGuQaxig5QV5XqFEjfSiYL/PUCKq7P2CAN+b4NrsLajNz+KDXINcwwjz/MLkorF+LziOLVUiqmxtQYAvTXBtrhTUZrv4INcg1zBgl3OyfEF5GutiwXFsrRJRZZsLAvzDhNYlXtv+KuSvvDZbfJBrkGsYoBkFed6tRI31fUFPvlmJqLIdBQE+OaF12VBQF2cKkWuQaxi01aH/SyDjs1p/SsanylhLJwr2/Q4losoOFwR434TW5buCumwVHeQa5BoG7GBOlh8VfO/U5ZMfKWMt7Sw4lh1TIqrstF/GXd0OLqWKFidjju2Sa7lGruWakbge+rsl6ev0a/6jhLW1taAnP61EVNkPBQHeNIE1WVRQk4sTUIN5yTgeWsvwb7Ndci3X07YktK78OJ+MO6G1gmOc8MTHNsXn0d1IxplkfGZiINc1ynW8/29j2uxeS7P8Kh3xuXrxge1n01y7r7XYzHQ/9nqif13693+FyX62eN1tCtY5ocaKVppaN4E1Kbr8oMmrCM5MG9+nbf/ebbZLruW6b5+mE8b/9jBiQ34ieK6iXFc313GCuD8Zj3vIdZxkHjK5zFW0In+3Y8IH6WQ+TkaXKWGtrQvuD6fGLhcEeM0E1uR8yH+A9tyG/rvjGbJ7Xf7N22yXXMt1z2I9f+xxMtmtCd8lunJdsePih6H1aXu/uY7f63l73e3PqdvTLl+/MBkP0r/fq3y1t6bgvXNZiaiyXwoCvHzC6jEjbeSy6nG9gf/meEN/3icp22yXXMt1T2Kjd3uaE0qrcMt1FY+L8ZOUFwPI9JN0cso/5Z3ov5ZznDHZaIb3Ct43t5SIKiu6dGXS7u1ZWVCPJp0JjJfRnCnxy3+b7ZJruS5tfjLuDnBCOTWOi7Fcj/m4GD9FeTXATN8Pzf0kuV95E/Z4//Xi9GRKfF7hw/TP76pjY8wpeM88ViKq7GlBgCft3oeDBfV4rwH/xrhPD4TyZ5u3Tfh2ybVc9+LqECaUk3B/oFxXO9fvhNani+0/6+902+JzFdsXh4kLB8Vnh55KJ0J52/udGP/jhFSvx4THDck5LbMK9vdTJaLKnhcEeNJWEbuZU4vfG/Dviw/OjfdfnEsbgXjG8/2Qf3/MtgneLrmW617s6fJzfkv//OOO42mcLMRP2vamX1OmgXyaNuzI9aiPizc6crgr3Z4iCwtOtLyS6f/3cej9EuLlytYoMwv2+TMlosqKziJOkrcLalH3Zz/F+7LiymHdFkjYMsbJW1W3S67luhcL0l/47Q8p39DD98dJQ5n7MA+JtFyP+Li4q+31/wytTy17bZTzJpZbxfn/61T2E+m/g8WOmipvv79UHkwq62FLQS1W1Pzfl3c2eO4YJ29V3S65luteHG177fjp0rt9vEa8n+anUHy52wyxlusR5XpWeLO66M10Mt+PhTn9xhlx/n+7S0woTwf3UJpUgkklNTyQbbNdyHXhZPBl2y/96axqGS+LLbocdpXdKtcjOi5+Ed58MjZ/mq+VtdDQRbvzH9aH1mquz9LjSbxNKa7UHz99X6I8JpVQx/CaVMqCSSVyXezLttfdN4DXi43j65xt/8pulesRHRf/TLM4iMd/bA6evQfT6ctfKw8mlWhSTCppbn6up6/5Vxjcpal5j484a7fK9Qhy/VH6mvsH9HpZD3a/YHeCvhzhRZNiUskk57p9wZiNA9zuNTnbft5ulesRHBfjAj1x8aiZA3q9hRnbfNLuBH05wosmxaSSSc71pjCcR1jETzxfm1TSoOPi8oxt3mh3gr4c4UWTonliknN9LH297UPY9r8ytv0Hu1Wua3hc3BC6P2txlt0J+nKEF02K5olJznV8nfjJ4TAe83EpY9sP261yXcPj4jddtne/XQn6coQXTYrmCbkengsZ277ZbpXrGub6Rse2xk/ifUoJ+nKEF02K5gm5HqLLGdu+yG6V65rl+oPw78tePXMR9OUIL5oUzRNyPWQ3u2z373YpNcz11Y4J5cd2YaO8m4wdyfg+PUa9SMbL0Hrc0oIeTz7ERyY9Tcar0Fp9eIv3tr4c4UWTYlKJXPfvZZft3muXUrNcf9m2fXeDTyibIq7m+5904pfXR/5c8vUO5rzGJ97b+nKEF02KSSXy07t5XbY5nrmfb5dSo1x/1rZtZ5Ixx66rvbnJuJPu0wehde/3uWT8kZPLDwte81xBL/qt97a+HOFFk2JSifz0blOXbf7O7qRGuT7Utl3xU/ejyXjHrmuEeEnqwi5/fj4jl4dyXutsiV50i/e2vhzhRZNiUon89O5U+PenlBbooQ65/ii07qvrtn0xx/GROD6xbKb3M/b7zYyv/zr9+z9D67LouBpwPKF2q+17432ZM7239eUIL5oUk0rkpzfxmZePOrb3oF1JxXMd77G7VKKvmLpsco3d2Ei3uuzv110mhmvaJpRzu7xOvGT2E+9tfTnCiybFpBK57s+Gjm29l4zZdiUVzPXbydiVMZEoM760KxvncMa+/rTta+KKsI/S4QoMfTnCiybFpAC5HoLrHdu6ym6kgrneE1qXs/53mmOH3dkoGzL28562r5l6xMw65dKXI7xoUkwKkOvBW9GxnUfsQiqa62XJ2Bhai6hsTcYXoXUvcFwN9GEPk8q4iM9Su7Qx5mTs5x/Tv596xMxJpdKXI7xoUmwXcj0c7ZcR/homa4EKmpXrOOmMj4J4UqLXuGKXNkq3Z1feT8Z7yXiR/n+LNenLEV40KbYLuR6Cz9u2L95rtMDuowG5jpOHYyX6jQ/t1sb4PmMf30j/d4MS6csRXjQptgu5Hrz4/L5n6bbFM/nL7Toadlxcn2Y7a9uP2q2NsSNnP19WHn05wosmxXYh14MXHyHya9u2OYtPU4+LG3O2/bbd2hgfZuzj+GiR95VHX47wokmxXcj14B1t267tdhkNPy6eydn+WXZtY7zssn8vKYu+HOFFk2K7kOvB29q2TXvtLibguBgv9X6dsf2f2LWN8VOX/XtPWfTlCC+aFNuFXA9WbKCn7jE7aFcxQcfFyxnbv96ubYz/hO6Xv/o0Wl+O8KJJsV3I9YAsScbjdFuO201M2HFxd8b2b7RrG2ODEwf6coRXeGXBpBK5Hp5FyXiQbsf3dhETeFxcZ8LReFsz9vEBpdGXI7xoUmwXcj098dmT94JFK5js4+L8jO3/1K5thIXJeJKxj68oj74c4UWTYruQ6/7NS8Yf6c+/moyZdg8TelycnbH98+zaRriSk9G4KuwMJdKXI7xoUmwXct27t5NxM/3ZN5Ixx67BpPIf45nd2ghT98s+SsbXGTn9WJn05QgvmhTbhVz33kBfT3/u78mYa7cw4cfF97ts+zm7tfYWhzcrWsf7Y5dk5PRLpdKXI7xoUmwXcl1evMR16lKweC/l/AG/fmzEV9vNcl2z4+LGLtu+1W6ttXhJ62/pvjzW9udPu+zrH5VLX47wokmxXch1eRfTnxdXe1004Nfemb72YrtZrmt2XOx8hmFc1MXzC+vtQHhzNUb7/eLnu+T0iXLpyxFeNCm2C7ku54fw5t6iQU/8Pgity8x+sYvluobHxb86tnu/XVpry9P9+LzLse7LjKwWHRNnem/ryxFeNCmaJyY91yfTnxMv/fpowK+9NBkP09ffaRfLdc2Oi6s7tjl+im/hqvp6Kxl30n25PWfC2cvlzrvS15ztva0vR3iplxkVbVKqul3IdZ4j6c+InySuHNBrxksDVyXjcGgtyT/1+rPtZrmu2XHxVsc2r7FLa23qBNq5nLy+7JLVsxlfvzT9+v/oy/XlCC/1syAnA9ttF3Jd2oESx9VBjZN2sVwPMdfx8sNDybgfWp+4Xw6tBXYG+f44aHfW2tbwZhGyt3O+7lKXrN7r8nXxE+vboXV59KSeMNOXI7zU2pacDByxXch1KV+OcEIZxwq7WK6HmOujGT8jftK4dBoTECdF6iGeVPgmtBYbi1dIvNvx9/HKiXi1xOtQ/NzJbzKy9EnH111OX++jCa67vhzhpdau52Tgtu1CrgttH/GE8k+7V66HnOvHOT/nVWgtrlN2xdavg4V56ua7jn0WJ3vHk7EutE6gTT2Pcm+J11qZkaM/QuuT9/nhzUrZeye87vpyhJfaOlwiBydC674I24Vc/9umEU8oNV5yPYpc/1HiZ8VLY/eF7o/LidsQL5e91THp/cRurIWXJfb/DyVfa0bBSYqpcUHZ9eUIL/UQL5f7NP1F/21o3dNQtomNX3skbaDja8Qzj3Mavl3IdZF41v7ViCeU8ROD+Xa7XA/5uPhFj7mMP/NiOjH4peN9ESeTu4KTgE2aVP4cenvsR9EJkRuhtZKsvlxfjvBScfOG0Nweb/B2Iddl/BxG/ynlRbtdrkd0XNwXyn1i1W3Ex96cDINbAZnROpazb8+H3hfSiZl+lPF6V4OTwfpyhBcAaKx4z1v8lDFe6vh7aK0E+7JtPAut1TovpJPIz5KxRNkaId77ejvdz/Eeyuvp/u3Xe6G1EuyLdMRPJz1rV1+O8AIAAPpyhFd4AQBAXw7CCwAA+nIQXgAA0JfryxFeAABAX47wAgAA+nIQXgAA0JeD8AIAgL4chBcAANCXI7wAAIC+HOEVXgAA0JeD8AIAgL4chBcAAPTl+nKEFwAA0JcjvAAAgL4chBcAAPTlILwAAKAvB+EFAAD05QgvAACgL0d4hRcAAPTlILwAAKAvB+EFAAB9ub4c4QUAAPTlCC8AAKAvB+EFAAB9OQgvAADoy0F4AQAAfTnCCwAA6MsRXuEFAAB9OQgvAADoy0F4AQBAX64vR3gBAAB9OcILAADoy0F4AQBAXw7CCwAA+nIQXgAAQF+O8AIAAPpyhFd4AQBAXw7CCwAA+nIQXgAA0JfryxFeAABAX47wAgAA+nIQXgAA0JeD8AIAgL4chBcAAPTl+nKEFwAA0JcjvMILAAD6chBeAADQl4PwAgCAvhyEFwAA0JcjvAAAgL4chBcAAPTlILwAAKAvB+EFAAB9ub4c4QUAAPTlCK/wAgCAvhyEFwAA9OUgvAAAoC8H4QUAAPTlCC8AAKAvB+EFAAB9OQgvAADoy0F4AQBAX64vR3gBAAB9OcIrvAAAoC8H4QUAAH05CC8AAOjLQXgBAAB9OcILAADoy0F4AQBAXw7CCwAA+nIQXgAA0JfryxFeAABAX47wCi8AAOjLQXgBAEBfDsILAAD6chBeAABAX47wAgAA+nIQXgAA0JeD8AIAgL4chBcAAPTl+nKEFwAA0JcjvMoDAAD6chBeAADQl4PwAgCAvhyEFwAA0JcjvAAAgL4c4RVeAADQl4PwAgCAvhyEFwAA9OX6coQXAICRW5WMi8lYqRT6chBeAAB68U4ynqY93C7l0JeD8AIAUNaMZNxo6+E+UBJ9OQgvAABlnWzr3x4ph74chBcAgLK+6ujfziqJvhyEFwCAMr7o0r9tURZ9OQgvAABF9mb0b/OURl8OwgsAQJ6jGb3bLaXRl4PwAgCQZW4yLuf0boeVSF8OwgsAQDcrknGvoHf7VJn05SC8AAC0mxOyL3dtH69C63mV6MtBeGtkVjLWJmNHMk4n4+dkPO3h+5cl40Qy7qe/CB4m40hoXdoCcg1yzWSbn4x9yXhcomeL45KS6ctBeKsrnvVbHlpLdMczhRdC68HC3Wp2tcTrxVXZvs+p++1g5TbkGuSaSZ1IHkrGb8l4XXIyWXYcVF59OQjv6MR7FvYn41wy/urxoH6g4LVX5jQ47eOEeCLXINdMlHdKZq7fsVGJ9eUgvKNzYRoH7NU5r/tZDw2P+yKQa5BrJstnQ5xQxrFUifXlILyjE898x3tvFoTWzfGLk7E9GXem0Vhs6+Pgv0REkWuQa0jl3Vt5THn05SC89bAwbUSy6vVTxvetD/2dUVyu5Mg1yDWE1mJReRlcr0T6chDe+rieU6+vu3x9bDRetH3NtdA6m1h0z0S87GqWciPXINeQ+LIggzOVSF8OwlsfP+fUa0XH18Yz5Q/Dm0uttrb93YqC2l9XauQa5BpSefcPX1MefTkIb708yahVPLvdfn9O/P+/hvwV107k1H6lUiPXINeQZvRF6H8lY/TlILwVMjOnVhc7vvZI2999lfF6s8O/L896Hv55hhzkGuSaybayoF9bpUT6chDe+liTU6u9GV93vsTrxpvrdyZjc/AQbeQa5Br+6ZucPHd+8o6+HIS34vaH4pX/5ibjQfpn9zUdyDXINUzT1Zw8X1AefTkIbzMO6i/avuZk25+vVTLkGuQapiFeyp33eJw9SqQvB+Gt10H9dUadpi6Z+qTtz84qGXINcg3TtLagV/tAifTlILz1sSGnTrvTr/kj/e+44qDLqJBrkGuYrm9z8vxYefTlILz1ciynTstCa+GGqf/epVzINcg1DMDNnDyfUx59OQhvvdzOqFE8yx0vtbqf/vfvSoVcg1zDAMwJ2Zdyx7FdifTlILz1sSjknyXc0/bfq5ULuQa5hgHYVNCnvaNE+nIQ3vrYmVOjeOnUvdD9gdog1yDX0K/jOXm+qzz6chDeejmfU6OD6f/Gy1OWKBVyDXINA3I7J8+nlEdfDsJbHzOS8Txkr7p2y8EduQa5hgFbUNCjbVIifTkIb32szKnPw/DmrPe7SoVcg1zDgGzJyXPM8Vwl0peD8NbHwRJ1OqlMyDXINQzQ9zk5vqU8+nIQ3nq5WaJO7s1BrkGuYZAe5uT4sPLoy0F46+PtEjW6okzINcg1DNDigiyvVyJ9OQhvfWwpUaNVyoRcg1zDAH2ek+NXyZipRPpyEN76OFNQnztKhFyDXMOA/ZiT5avKoy8H4a2XhwX1+VqJkGuQaxiwZzlZ3q88+nIQ3vpYVlCbuJz3IhFCrkGuYYCWF+R5hRLpy0F462NvQW1+Fh/kGuQaRpjnF8mYoUT6chDe+rhSUJvt4oNcg1zDgF3OyfIF5dGXg/DWR1xV7VXIX3lttvgg1yDXMEAzCvK8W4n05SC89bGhoC7OFCLXINcwaKsL8rw053vjs1p/SsanyqgvB+Gthu8K6rJVdJBrkGsYsIM5WX5U8L0X06/7SBn15SC81XA7uJSqyhYnY44yyDXINQ1zPSfPP+R839fp1/xHCfXlILzVsKigJhcb8u9ckox9yTgfWg8Ff5E2YC9D6/lYN0LrYeKfVWgCNy8Zx0Pr8QDbvH3luka5ruP7Ta7luki8/29jMk4n41q6La/S8TwZt5JxNt0uk/tiM9Pfb71+6r4u/fu/kjFLGfXlILzVsDM0exXBT9MG5L89jNggnAjje87bzLShetq2TSaVcl2HXNfx/SbXcl0kThD3J+NxD9sVJ5mHTC5zrS2oYbd9+kE6mY+T0WVKqC8H4a2O8yH/Adpza/rvitv9Y4/NSbemYNeIt3tTMu512RaTSrmucq7r+n6Ta7ku8mFofVra73bF710qul3tz6nb0y5fvzAZD9K/36t8+nIQ3uqYkf4izqrH9Zr+u+IvntvTbFDax8kRbHNcaCDvDL1JpVxXNdd1fL/JtVyXES+zfDGAbXqSTk75p7znU17LycllpdOXg/BWy8qCetTxTOD8ZNwdYIMyNY4PaXvj5T1nSvx8k0q5rmKu6/Z+k2u5LmtNyH9+Yq/jfqjvJ8nDkjdhj/fPLk5PpmxOxsP0z++qo74chLd6DhbU470a/puuDqFBGcb9SvE+mwOh/Flwk0q5rmKu6/J+k2u57sU7ofXpYvvr/Z0es+NzFdsXh4kLqsVnh55KJ0J52/SdGP/jhEKv+/RxTXOOvhzhbbybObX4vYb/nj1d/h2/pX/+cUcjECd18cz/3vRryvxCe5o2ENO1I7TuCzmXNijxTOz7If++HZNKua5aruvyfpNrue7VjY7X2ZUep4ssLJgov5Lp//dx6P0S4uXKpi8H4a2etwtqUbdnPy0IrRXh2h+avKGH74+TuzL39Rya5nbG+30uhO4LN2wxqZTrmuS6Lu83uZbrXu1q+/4/Q+tTy17MLJhYbhXn/69T2St1/g4WO9KXg/BW1paCWqyo2b/naNu2x08B3+3jNeLzzn4KxZffzJjGduadpZ5rUinXNcl1Xd5vci3XveRnVnizuujNdDLfj/iJZdalsGfE+f/tLtGXnQ7uodSXg/AyInPafoHH/53OKnvxMquiy6tWjSGjJpVyXZVcN+n9hly3+yK8+WRs/jT/nVkLsF0UgX9YH1qruT5L8xBXOP4ltD59X6I8+nIQXkbpy7Z9uG8Arxd/kb3OyclXJpVMcK6b9H5Drtv9mb7WIB7/sTljezwOA/TlCC8VdT3df3+FwV0ql/eYj7MmlUxwrpv0fkOup3yUfv3+AW3TmoztuSACoC9HeKme9gUsNg7wddfk5OS8SSUTmuumvd+Q6ylxgZ64+M/MAW3TwoztOSkGoC9HeKmeTWE4S+rHM+ivTSqR60a/35DrYVmesT0bxQD05Qgv1XMsDO9B6X9l5OQHk0omNNdNe78h18OyIXR/1uIsMQB9OcJL9cTJVjwTPYzHDlzKyMlhk0omNNdNe78h18PyTZdt2S8CoC9HeJk8FzJystmkErmemO1Crvtxo2M74iepPqUEfTnCywS6nJGTRSaVyPXEbBdy3asPwr8ve/XMRdCXI7xMqJtdMvL7mDJqUkmdc13n7UKue3W1Y0L5sd3TCO+E1mJT8d7ga8l4OY3fzfF5rQ/T14iPvZmvL9eXI7w018suGdlrUolcT9R2Ide9Thamfv7d4BPKOov77vNknEvGo4zfzfdD7/cIb+vyOn8mY46+XF+O8NI887rk41UY/tlEk0qamOu6bhdy3YvP2n7+mQmdJDRBXNzpeYmecWps7fH1b2S8zkF9ub4c4aV5NnXJx3djzKhJJXXOdV23C7ku61Dbz46fmh4NrcslqZ/1ofU80XXp/98XWp86Z/1+vtbj6/+d8Tp39OX6coSX5jkV/n3We9EYM2pSSZ1zXdftQq6LfBRa9252O27H7YifevnEsv5mh+zFoOJ4t4fX+i4nL/pyfTnCS4PE+yM67584OOaMmlRS51zXcbuQ6zzLQ/azMTvHg2SssatqL54cuJexj/f1+DrdsvNMX64vR3hplg0duYi/RGabVCLXE7VdyHWnt5OxKxm3Qvn77drHl3ZX7X2WsW9v9fFaO9KJ5NRrXNeX68sRXprlekcuVlUgoyaV1DnXddwu5LrdntC6PPG/0xw77LLay7on8t0+XmtNmOz7yPXlCC+NtaIjE0cqklGTSuqc67ptF3LdaVloLd6yJbRW+/witO7lvBBazxssO6mMi/gstetqbX/Gvu33ETZT379RX64vR3hpjvbLmn5NxkyTSuR64rYLue5n0vltMp6U6DWu2HW19l4YzCqw0ey2kw2TePzTlyO8NNLnbVmICz8sqFBGTSqpc67rtF3I9XTERViOleg3PrQLa+23Lvv0dWjdd9uL9eHNc0315fpyhJcGiM8Tm7ph/kVorexXpYyaVFLnXNdlu5DrQVmfblvWMf2o3Vhr32Ts1y09vs7U40VW6sv15Qgv9ReXpP+1LQcbKphRk0rqnOs6bBdyPWgbc47pt+3KWluasV/P9pjl+Cn7HX25vhzhpRmOtmVge0UzalJJnXNdh+1CrofhTM5xfZbdWWvdnln5sIfv35p+z259ub4c4aX+tobpr9xmUolc13u7kOthiZfqvs44rn9il9baiYz9uqTk98eFpuLCTpP8XF59OcJLI8Rf6FP3vByseEZNKqlzrqu8Xcj1sF3OOK6vt1trLevy5s9LfO9ax0J9OcJLM8QziY/T/X68Bhk1qaTOua7qdiHXo7A747i+0a6ttfgIkFdd9uu5Et/7ezKeJ2OevlxfjvBSX4uS8SDd59/XJKMmldQ111V+vyHXo7Au+KSyqa6G3u+r3Jx+3SHl05cjvNRXfJbZ1M31l2qUUZNK6pjrqr/fkOtRmJ9xXP/ULq69/Rn7dn7G18cVX+8m42nwKaW+HOGltuIB/I90X8ezizNNKpHriX6/IdejMDvjuG5SUX8rQ2+XNn+V/v1+pdOXI7zU09vJuJnu5xvJmFOzjJpUUqdc1+X9hlyPa1L5zG5uhPjJY7f7Krtd2hpPIsTVXh+EyV7xVV+O8FLrX+jX030cb46fW8OMmlRSl1zX6f2GXI/C+6G/xVyoh5+67N8LXb5u6hEkO5VMX47wUj/xkqkr6f6N9+bMH/Drx8ZgtUklcl3L9xtyPQrdHj2x1e5ujG+67N/HHV/zYXhzogR9OcJLDV1M92283GTRgF97Z/rai00qketavt+Q61H4T8fxPF4COcvuboxVofie2d/SP1upXPpyhJf6+SHdr4+G0Eh8EFoP4v5lRBk1qaTqua7j+w25HoW/Oo7nFmlplqz7Ktd3nND4Qan05Qgv9XMy3adx2e6PBvzaS0PrOVTDuDfCpJI65rqu7zfkethWdxzL46ewFq5qnutdfm/HkwfxnuB4KezzMPhP3/XlILwM2ZF0f8Yz04O61CReqhQvcTmcjJdtrz/IFdxmmFRSw1zX9f2GXI/CrY5j+Rq7vJGOdvm9/WPbCZN9SjTcvnxbiRcb5HiZjriMc7yePd4sGx+mGz+O/i7dnnXBSnXCS50dGOEx5eSAt31Bzs/abtfKdQVzXef3G3LdLi4SFB8DcT+0PjG9HLKfNdjvv++gXd5Ym0L3xXqmFueZoUTNmlT2Mh6lZxh2JWOJfS681MKXIz5OrBjw9m/J+VlH7F65rliu6/5+Q67bHc34vvhJ49I+/n1bnRSZKItysrdceYbfl8dZezwzvy6dYJ4NrSWkqzjJ/DO0ro1+x/4XXipp+xiOCYN2Pefn3baL5bpCuW7C+w25bvc45/tfpT1g2RVbvw4W5plEL7pk56iyjLcvj6sl3a/o5PJ1aD3naKkcCC+VsWkMx4K9A/43HC7xM+ODk11CI9fjznUT3m/Idac/SrxO7E3jvXHdFlyJx+Z4uWz7PZTxZOAndvnEuNKRl/hBmfvAK9CXvx+6L89bZsT7JZe1vVbcofETxrWhdXlZbN5+msbrT41T4Z/PoEF4Gb11A3gv93NyaToP5Y6XYX2aNiDfht6u0IhfeyRtzOJrxIUtrCQo16PKdR3fb8h1mfx80ePrxmNxfK7mhdB6VMmrjsnkruAk4KQ525ERz6SsUF/+Y58HkK9Kvv6MtCk7M42D3KP0IInwMh4/h9Gf9b44je2dN4TtOS4Gcj2iXNft/YZc95Kf+Cnkyz5/TnxsyUkTiYl2OlgHobJ9eb8L+azt42fFs1jHpnHQ+kYuhBcAqLW41kf8lDE+GSCu2vk0vHl6wNQTBP4KrU8o4yTys2BBR1qupr1kvJR6pnJUqy9f1ecEbzrPAPo4tB5M28/PPSAbwgsAwESJt9nFS61fOMlQzb78rTFMKqOFof+FgjbLh/ACADAxfkr7yJ1KUc2+fMaYJpVRXOinn+vq4yJBC2REeAEAaLy9aQ/5g1JUuy8f16QyOtDnzz8mI8ILAECjxUfGxMte432UHh9iUpkpLtP/vI+fH1eSfVtOhBcAgEaKVybGp0A8Dq17KjGpzHW6z21wTbXwAgDQPPFTyZuh9SnlKuUwqSxjY5/bcE5OhBcAgMb5Me0btyqFSWVZ/a5A+0BOhBcAgEY5kvaMe5XCpLJXz/rcjhmyYlIJAEDlfdXW88dLWz/u8jWH078/pFwmlf242ud2eLSISSUAANX2WZee8EUydoXWh0RxIZ7z6Z8fVC6Tyn5d7HM7VsqKSSUAAJV2rmRvv0epTCqn44JJpfACANBIPxT0h0+SsU6ZTCqnq99PKl3+alIJAEC1fRhaz5nv1hvG2+A8h9KkciB+DhbqEV4AAJpqRTKuhNa9lHFcTsZaZTGpHKR+Vn99KCfCCwAAmFQu6nMbzsmJ8AIAACaVn/e5DTvlRHgBAACTyht9/Px4o+88ORFeAABgsieVH/f580/KiPACAACTPamMK7feCv19SvmujAgvAAAw2ZPKI33+7ANDKPiaPreljuOCSSUAAJhU1n1SuafPn/tLGM6zKU0qTSoBAMCksiaTyn4/obyXjPlDKrhJpUklAACYVFZ8Urk09HcPZRx3krFwiAU3qTSpBAAAk8qKTipXJOPcNCZB8ZLX+UMuuEmlSSUAAJhUjnBS+XUyPkrGWx2vNTsZq5LxWTJOh9Ylq9OZAH0XhnMPpUmlSSUAAJhUjnFSOexxNwzuWZgmlSaVAABgUjkhk8r7ydibjFkyILwAAIBJZZnxPLTuudwURnOpKyaVAACgLx/zpPJVMl6mo/Pvpv48ThafJuNxMq4m41I6eTyVjC+SsTEZ79vXwgsAAEzepHKNfYRJJQAA6MtNKjGpBAAAfblJJSaVAACASSXCCwAAmFQivCaVAABgUmlSiUklAADoy00qMakEAAB9uUklwgsAAJhUIrwAAIBJJZhUAgCAvtykMv33/HdCxgWTSgAAMKk0qTSpNKkEAABMKk0qTSoBAACTSpNKk0qTSgAAMKk0qTSpNKkEAACTSpNKk0qTSgAAMKk0qTSpNKkEAABMKhFek0oAADCpNKnEpBIAAPTl7Wb0Oan81D7CpBIAAPTlb/U5qVxvH2FSCQAA+vKVfU4qt9lHmFQCAIC+fFOfk8rT9hEmlQAAoC8/2uek8o59hEklAADoy++E/p93uM5+wqQSAAAmty8/Mo0JZRyPkvGRfYVJJQAANLsvn5mM2ekEcGMyDoXpfULZOX5JxtfJ2JCMZenPmmkfCq9JJQAA1L8v3zbAyWOv45T9KLwmlQAAYFJpUolJJQAA6MtBeAEAQF+uL0d4AQAAfTnCCwAA6MtBeAEAQF8OwgsAAPpyEF4AAEBfjvACAAD6coRXeAEAQF8OwgsAAPpyEF4AANCXg/ACAAD6coQXAADQl4PwAgCAvhyEFwAA9OUgvAAAoC/XlyO8AACAvhzhFV4AANCXg/ACAIC+HIQXAAD05SC8AACAvhzhBQAA9OUgvAAAoC8H4QUAAH05CC8AAOjL9eUILwAAoC9HeIUXAAD05SC8AACgLwfhBQAAfTkILwAAoC9HeAEAAH05CC8AAOjLQXgBAPinVcm4mIyVSqEvB+EFAKAX7yTjadrL7VIOfTkILwAAZc1Ixo22Xu4DJdGXg/ACAFDWybY+7pFy6MtBeAEAKOurjj7urJLoy0F4AQAo44sufdwWZdGXg/ACAFBkb0YfN09p9OUgvAAA5Dma0cPdUhp9OQgvAABZ5ibjck4Pd1iJ9OUgvAAAdLMiGfcKerhPlUlfDsILAEC7OSH7ctf28Sq0nleJvhyEtwZmJWNtMnYk43Qyfk7G0x6+f1kyTiTjfvoL4GEyjoTWJS0g1yDXEM1Pxr5kPC7Ru8VxScn05SC81RPP9i0PraW54xnCC6H1QOFuNbta4vXiamzf59T9drBiG3INcs2kTyQPJeO3ZLwuOZksOw4qr74chHf44r0K+5NxLhl/9XgwP1Dw2itzGpz2cUI8kWuQaybSOyWz1+/YqMT6chDe4bswjQP16pzX/ayHhsf9EMg1yDWT6bMhTijjWKrE+nIQ3uGLZ77jvTcLQuum+MXJ2J6MO9NoLLb1cdBfIqLINcg1dMi7t/KY8ujLQXirbWHaiGTV66eM71sf+juTuFzJkWuQa2izrCCL65VIXw7CW33Xc+r1dZevj43Gi7avuRZaZxGL7pWIl13NUm7kGuQa2nxZkMWZSqQvB+Gtvp9z6rWi42vjmfKH4c2lVlvb/m5FQe2vKzVyDXINHfLuI76mPPpyEN56eJJRq3h2u/3+nPj/fw35K62dyKn9SqVGrkGuoSOrL0L/KxqjLwfhrYCZObW62PG1R9r+7quM15sd/n151vPwzzPkINcg1xDSExh5fdsqJdKXg/BW35qcWu3N+LrzJV433lS/Mxmbg4doI9cg19DdNzm57vwEHn05CG9F7Q/FK//NTcaD9M/uazqQa5BrGJCrObm+oDz6chDeeh/MX7R9zcm2P1+rZMg1yDUMQLykO+8xOXuUSF8OwluPg/nrjDpNXTL1SdufnVUy5BrkGgZkbUHP9oES6ctBeKtvQ06ddqdf80f633HFQZdRIdcg1zAo3+bk+rHy6MtBeOvhWE6dloXWwg1T/71LuZBrkGsYoJs5uT6nPPpyEN56uJ1Ro3iWO15qdT/979+VCrkGuYYBmhOyL+mOY7sS6ctBeKtvUcg/O7in7b9XKxdyDXINA7SpoF97R4n05SC81bczp0bx0ql7ofsDtUGuQa5huo7n5Pqu8ujLQXjr4XxOjQ6m/xsvS1miVMg1yDUM2O2cXJ9SHn05CG/1zUjG85C92totB3XkGuQahmRBQa+2SYn05SC81bcypz4Pw5uz3u8qFXINcg0DtiUn1zHPc5VIXw7CW30HS9TppDIh1yDXMATf5+T5lvLoy0F46+FmiTq5Nwe5BrmGYXiYk+fDyqMvB+GtvrdL1OiKMiHXINcwBIsLMr1eifTlILzVt6VEjVYpE3INcg1D8HlOnl8lY6YS6ctBeKvvTEF97igRcg1yDUPyY06mryqPvhyEtx4eFtTnayVCrkGuYUie5WR6v/Loy0F4q29ZQW3iMt6LRAi5BrmGIVhekOsVSqQvB+Gtvr0FtflZfJBrkGsYQ65fJGOGEunLQXir70pBbbaLD3INcg1Dcjkn0xeUR18Owlt9cTW1VyF/xbXZ4oNcg1zDEMwoyPVuJdKXg/BW34aCujhDiFyDXMOwrC7I9dKc743PbP0pGZ8qo74chHe8viuoy1bRQa5BrmFIDuZk+lHB915Mv+4jZdSXg/CO1+3gUqoqW5yMOcog1yDXNNT1nFz/kPN9X6df8x8l1JeD8I7XooKaXGzIvzPer7ExGaeTcS20noX1Kh3Pk3ErGWeT8VmFmrJ5yTgeWo8H2ObtK9c1yvWSZOxLxvlk3AmtlRvjNr1Mt/FGMs6k2+WEiVzXJdd1/D1SBzPT33O9fvq+Lv37v5IxSxn15SC847UzNHsVwfiLPT4w+XGJ/T81YnNwaIxNwcy0IX/atk0mlXJdh1x/mk4Y/9vDiA35ieC5inJd3VzX8fdInawtqGW3Y8MH6aQ+TkaXKaG+HIR3/M6H/Adoz63xv+3D0PqU5L99jvi9S0e8zZuSca/LtphUynWVcx3r+eM0tmmqCd8lunJdseN1HX+P1M3+nPo97fL1C5PxIP37vcqnLwfhHb8ZaSOXVY/rNf63xctiXkyzyY3jSdpUDFtcYCDvEx6TSrmuaq5jg3d7ANs0NU6KsFxX5Hhdt98jdZX3fMprOceby0qnLwfhrYaVBfWo6xnANSH/eVe9jvtheJ8AxMt6zpTYBpNKua5irucn4+4At2lqHBdjuR7z8bpOv0fqLm/iHu/DXpyeVNmcjIfpn99VT305CG91HCyox3s1/De9E1pnhdv/HX8n40BoPQer/Wb+uBBOfObbqfQXV14tvhvwds5Ot6nsWXCTSrmuYq6vDmFC2ZT7A+W6vrmuy++RJpjfx7HhcU3zjr4c4W2smzm1+L2m/6b2S0jjvRjxHq0ZJb5vYUGD/CptHgZhR2jdD3IubVDi9r0f8u/bMamU66rlek+X1/st/fOPOxrveBIlftK2N/2aMo3j0wG+5+Rarpv2e6QpPg69X0q8XNn05SC81fF2QS3q+MynXW3b/2donW3uxcyChmAQDxWP94tdCN0XbthiUinXNcn1gtBaebH94eQbevj+eDKlzH2Yh0Rarkd8vK7D75EmifUqe8XO38GiR/pyEN7K2VJQixU1+/fET0WmVoO7mTZh/YhnmrMuYTozgO3MO0s916RSrmuS66Nt3x+3790+XiM+n/KnUHyZ2wyxlusR5bouv0eaZneJ/ux0cA+lvhyElxH4Irw5kzl/mq+VtXDOxTFm1KRSrquS6zltDXP83+msahkviy26HHaVGMj1iI7XTfk9UkfrQ2s112fpcSWudPxLaH0Kv0R59OUgvIxKvEzpdRjMsu2bM/JxeYwZNamU66rk+su27903gO1akv4bs7L/lRjI9YiO1035PQL6chBe+vBRuv/2D+j11mTk44JJJXL9v+chxu/7Kwzu0tS8x+qcFQW5HkGum/R7BPTlILz0IS6sEBf9mDmg11sYxvdQdpNKqpzr9gVjNg7w37omJ/vnRUGuR3C8btLvEdCXg/BSAcsz8rFxjBk1qaQKud4UhvMIi/iJ52uTSmp2vK7jdoG+HISXEdkQuj8ba5ZJJROe62Pp920fwvb9lZH9H+w6Knq8ruN2gb4chJcR+aZLNvaPOaMmlVQh1zGH8ZPDYTzm41JG9g/bdVT0eF3H7QJ9OQgvI3KjIxfxE5RZY86oSSV1znUZFzKyv9muo4a5rvr7DfTlILwM0Qfh35crLalARk0qqXOuy7ickf1Fdh81y3Ud3m+gLwfhZYiudjQCH1ckoyaV1DnXZdzskvvf7TpqmOs6vN9AXw7Cy5C0P9T9bhjPmWWTSpqY6zJedsn9XruPmuW6Lu83+vesRD/Z61inL9eXI7w0w2dtOYgPYp9TsYyaVFLnXBeZ1yXzr5Ix3y6kRrmuy/uN/n04hAnl9TC456Pqy0F4GaNDbRmIn5YcTcY7JpXI9chs6pL57+xCapTrOr3f6N/eAU8o74TWSTV9ub4c4aXGPgqte7a6ZSF+ShIfZTCnIhk1qaTOuS5yqst2WqCHOuS6ju83+vfTACeU8X7b9/Tl+nKEl/paHrKfidc5HiRjjUklcj008ZmXjzq276DdScVzXdf3G9M7Vr0a0ITydTJWK6m+HOGlft5Oxq5k3OrzF8CXJpXI9VBs6Nime8mYbdfKdQVz3YT3G/1b07Yv42rV8R7ahelks6zP0+/foZz6coSX+tkTBnN2cccYM2pSSZ1zned6x/assmvluoK5bsr7jf79J92HZ/v8/k/T7/9WKfXlCC/1tCwZG5OxJRlbk/FFaN3DdSEZD3toBuLiC0tNKpHrgVnRsS1H7Fa5rmium/B+Y3p+Da2FdWb2mZ/4KJKLyqgvR3hpdhMTzxw+KZGRKyaVyPXAtF9G+GuY3GX1qX+u6/B+o39xsaXX6QmFXsVLZON9tb8l4y2l1JcjvEzGL41jJXLyoUklcj1tn7f97LhQzwK7igbkuqrbxfTE+yZXht7un5zKw2/ppNIxTl+O8DJh1ifjRU5OjppUItfTEp/f9yz9uXGblts9NCDXddguRis+guR5aD16Bn05wssE2piTk9smlch13+KZ/l/bfu4Gu4UG5LpO28VonHSM05cjvBCdycnKLJNK5LovR9t+3na7g4bkum7bxXDtSffxXqXQlyO8EC/Re52RlU9MKpHrnm1t+1maLZqS6zpuF8OzPt2/p5VCX47wwpTLGVlZb1KJXPckNtBT95gdtAtoSK7rvF0M3vL0OHctWM1aX47wQpvdGVnZaFKJXJe2JBmP059xXPlpSK7rvl0MVvxUOq5kHZ9lOVc59OUIL7RbF3xSiVxPx6LQWk4/vv73Sk+Djtd13y4GJ04i/wytk2fvKYe+HOGFTvMzsvKpSSVyXSg+l+1e+tqXlJ2GHa/rvl0MRlzR+mpo3Tu7Sjn05Qiv8NLN7IyszDOpRK5zxdf6I33d2HC5v4imHa/rvl0Mxlm/p/XlCK/w0k8z8GwMGfXLijrl+u1k3Exf90Yy5ig5DTxe1327mL5v0v35rVLoyxFe4SXP+11ycs6kErnObaCvp6/5e7BgBc09Xtd9u5ieLem+vKgU+nKEV3gpsrFLTraaVCLXXcVLXK+krxfvpZw/4O2Ojfhqu4+KHK/rvl30Lz4i6VVoXZExWzn05Qiv8FLkPx0ZeZKMWSaVyHVXF9PXi6u9LhrwNu9MX3ux3UdFjtd13y76E1d3fZwe5xYoh74c4RVeyvirIyP7x5RRk0qqnusf0td6NISJ3weh9UDxX+w6KnS8rvt20bt49cXdZDxPxofKoS9HeIWXMlZ35COelZwzpoyaVFLlXJ9MX+tpMj4a8PYuTcbD9PV32n1U6Hhd5+2id/HT5V/S/bhOOfTlCK/wUtatjnysGfLPm2FSSQ1zfSR9nfhJ4soBNm/xeW+Hk/Gy7fXdu0RVjtd13y5692O6D/cqhb4chLeZ4uIgh5JxP7Q+KbkcWgsjTMeBjmwcHMG/Y0FONrfbzXJdwVwfKHFcHdQ4KRJyPcRcN+X3CMNxKLx5FMyXYfBXZOjL9eUILxVwNGN/xjPES/t4va1jama35GTziN0s1xXL9ZcjnFDGsUIk5HqIuW7K7xEGb0dGNu6nJwo8NklfjvAKb0M8ztmnccnvuChC2ZX2vg7jW1Dhes6/47bdLNcVyvX2EU8o/xQHuR5yrpvye4TBipcrvy44PsXFydYrlb4c4RXe+vujxL6NZxT3he6POYj3MsbLnG51TOI+GeG/4XCJf8OJdFuR63HmetOIJ5TuYZLrUeS6Cb9HGKz4CfWTHo5TO0q+brwq6ftk7FZifTnCS7V80WODGh/KHp+ndyG0VnJ71dEE7Bry5C1exvdp2oB8m25PL9t+JG3s42vEhVGsJCjXo8r1uo7XHcWInxLMFwe5HvLxum6/Rxiu+elJhF6PV0WrwnbeNnBYX64vR3iplnj2+GWfTWt8XMHJMLiVK/PMG0LTfdzul+sR5frnMPpPKS+KgVyP6Hhdl98jDFdcZfq39ORAvEoingCOJ3LjZcw3CnIQP9l8N+e1H3R8/XN9ub4c4aV64uqp8exwfAj776G1gt/LthFXbYsPob6Q/vL/LBlLlA25Brn2fqNNfCZu1ifNi5NxLGRftXEz53vvdnztC325vhzhBQBgMsV7a8+E3q4g6nzMzDV9ub4c4QUAYLItD61PtTt7ygNdvnZ+x9ds0pfryxFeAACIvgqty6Xb+8qfQus+2xnpaH9+6fdKpi9HeAEAoF1cjC+u0F60SvZ3SqUvR3gBACBLvMw1rhx7NbQW44mLPMXH0JxKxofKoy9HeAEAAH05wiu8AACgLwfhBQAAfTkILwAA6Mv15QgvAACgL0d4AQAAfTkILwAA6MtBeAEAQF8OwgsAAOjLEV4AAEBfjvAKLwAA6MtBeAEAQF8OwgsAAPpyfTnCCwAA6MsRXgAAQF8OwgsAAPpyEF4AANCXg/ACAAD6coQXAADQlyO8wgsAAPpyEF4AANCXg/ACAIC+XF+O8AIAAPpyhBcAANCXg/ACAIC+HIQXAAD05SC8AACAvhzhBQAA9OUIr/ACAIC+HIQXAAD05SC8AACgLwfhBQAA9OUILwAAoC8H4QUAAH05CC8AAOjLQXgBAEBfri9HeAEAAH05wiu8AACgLwfhBQAAfTkILwAA6MtBeAEAAH05wgsAAOjLQXgBAEBfDsILAAD6chBeAADQl+vLEV4AAEBfjvAKLwAA6MtBeAEAQF8OwgsAAPpyEF4AAEBfjvACAAD6chBeAADQl4PwAgCAvhyEFwAA9OX6coQXAADQlyO8wgsAAPpyEF4AANCXg/ACAIC+HIQXAADQlyO8AACAvhyEFwAA9OUgvAAAoC8H4QUAAH25vhzhBQAA9OUIr/ACAIC+HIQXAAD05SC8AACgLwfhBQAA9OUILwAAoC9HeIUXAAD05SC8AACgLwfhBQAAfbm+HOEFAAD05QgvAACgLwfhBQAAfTkILwAA6MtBeAEAAH05wgsAAOjLEV7hBQAAfTkILwAA6MtBeAEAQF+uL0d4AQAAfTnCCwAA6MtBeAEAQF8OwgsAAPpyEF4AAEBfjvACAAD6coRXeAEA+Ie5yTiUjJNKoS8H4Z1sS5PxZTJ+SMZvyXiajJfJeJWMF8l4lIwLyTicjDXJmKFkyDXINRPt7WQcSMbztB98piT6chDeyfxlsC8Zt0vs487xOBn/ScZCZUSuQa6ZKHOSsT89odGeNZNKfTkI74TZ1+WXQfuIf/dzaJ0Ff5nzdS/SXyzOhCPXINc021vJ+CYZTzIyZlKpLwfhnRCLk/F7xn58mIyvkrGgy/ctS8aRnIblVjLeU17kGuSaxpmd5u1xQT9oUqkvB+GdAGvTA363fXgptG60LxIbkZsZrxHPXK5UZuQa5JpGmJWMvelJjDKXWptU6stBeBtuSzJeZ+y/sz2+VjxjeSVkX161WrmRa5BramtmMvb0MJk0qdSXg/BOgI05++56n68Zb9L/I+eXykfKjlyDXFMr8X7b3cm4H3pfEMqkUl8OwttgK0LrbHS3/RaXAF80jddeElpL2Hd77QfJmK/8yDXINbWYTO5Kxt9pJuIn5b8k41Ro3Z97w6RSXw7CO7lik5B36cq+AfyMQzmvf8UuQK5Brqm8v9IcxBWEv8w4yXDapFJfDsI7mS7n7LPYvMwewM+Il1XlLXX/ud2AXINcU2kHkrG04GsWmFTqy0F4J89nBfvswAB/1rc5PyeuMDjP7kCuQa6pvb9MKvXlILyTI57RzrvJPt4rsWiAP+/dgnyctEuQa5Brau+iSaW+HIR3cnxdsL+uDuFnXi9oihbbLcg1yDW1dsGkUl8OwjsZ4rOlHhXsr11D+Lm7C37mKbsGuQa5xqQSfTnCK7zVt6PE/lo0hJ/7fsHPjEvZL7B7kGuQa0wq0ZcjvMJbbb8U7Ku7Q/zZfxf87P12D3INco1JJfpyhFd4q+udEvvq7BB//g8FP/uOXYRcg1xjUom+HOEV3uraXWJfbR/iz/+8xM9fbjch1yDXmFSiL0d4hbeaLpXYV58M8eevLvHzD9lNyDXINSaVDKUvf608VNlLk8rKm1FiP71Ov25YZpVoUn6zq5Br5FquMalkKJPKl8qDSSXTsaJEg/BgBNvxtESjNMfuQq6Ra7nGpBKTSkwqTSqr5YsSTcqlEWzH5RLbscHuQq6Ra7nGpBKTSibLs4IAz1CisStayW/YKwlO+T64Twe5BrnGpJJhmGUfUGdPCgI8S4nG7tcSzcGBEWzHtyW244LdhVwj13KNSSU9m12wD54qEVX2qCDAbynR2BVdohzH1hFsx7YS23Hf7kKukWu5xqSSnr1dsA8eKxFVdqUgwIuUaKzeKtEYjOremE0ltmPYqxoi13KNXMs1JpVNtKxgH9xSIqqs6Gb+VUo0VqtKNilrR7At60puyxK7DblGruUak0p68mnBPrisRNT5ILJWicZqY8nGYOWENUzItVwj13KNSWWTrA/ug6bGilaqs+T4eG0t2RiM4nljb5fcls12G3KNXMs1JpX0pOiy9R+UiCo7XRDgLUo0VjtLNgajWKV3dslt2W63IdfItVxjUklPik5MnVYiqmy/XziVdrRkYzCKxRZmldwWzz5DrpFrucakkt58VbAPjikRVVa07Ph3SjRWp0o2BqNSZltO2G3INXIt15hUMtBjyA4losqKFhY4o0SalB6blFN2G3KNXMs1JpX05FxwDzQ1VrR88Xkl0qRoUpBruUauMalkqC4FqzVTYwsKAnxDiTQpmhTkWq6Ra0wqGap7BftgqRJRZTMcRCrtpCYFuZZr5FquMalsvJdh/It8wbQ8ywnwayEeq+M1bFKO223INXIt15hUUtos9acJrhYE+T0lGpvPa9ikHLDbkGvkWq4xqaS0Twrqf0uJqIOi1abWKdHYFD3yZZQP0y773DPPNkWukWu5xqSS8jYV1P+cElEHhwqCvE2JKnuQmRpvjWBb3iq5LZa8Rq6Ra7nGpJLy9gSXqtMAWwqC/J0Sjc3ako3B4hFsy/yS22LJa+QauZZrTCop72zwAQ8NsLIgyBeUaGzmlmwMPh3BtqwuuS3uwUWukWu5xqSS8q4Et6LRAEX3XvylRGP1ukRjsH4E27G+xHZYLRi5Rq7lGpNKevO8oP5zlYi6eOIXT2X9WaI52DKC7dhcYjv+truQa+RarjGppLSiqxyeKxFNOph8qERjU7Q6bxxfjGA7dpbYjvN2F3KNXMs1JpWUtq6g9leViDo5HMZ/ZpXuDpRoDk6NYDtOldiOg3YXco1cyzUmlZT2ZQWOGTAwRZfKWAF2fMrcGzOK5xddCNW4Vwi5lmvkWq4xqWyKHwpqv1WJqJP3CgL9kxKNzZwSzcGtEWzHb6F40Ye37C7kGrmWa0wqKe2PgtovVyLq5kVOoF8oT6UPOC9HsA0vK9AoIddyjVzLNSaVTTEz5K8a/SpYLJMauhjG/8Bmujsaxvu8sfdK/Pxv7SbkGuQak0pKW1NQ91+UiDraXxDszUo0NqtKNAmbhvjzyyxPv8JuQq5BrjGppLQ9BXU/qkTUUdGSxieVaGzipQ+PC/bPkSH+/GMFP/uBXYRcg1xjUklPzofxnYCCoSm6rvsPJRqr7woOPNeH+LN/HWODhFzLNXIt15hUNtHTgrrPVSLq6peQv1rcbCUamw9D8Wp+s4bwc+cUnGyIY6ndg1yDXGNSSWlLCmr+pxJRZ/8pCPhGJRqrW2PYP1uCm8iRa5BrTCoZpM8Lan5CiaizolWovlOisdpesH/OjuEXjev9kWuQa0wq6c2PwQc5NFhcYOBVcF9llffP/ZD/PNFBXlI1ryAPt+0S5BrkGpNKevYsuOWMCT+wLFSisdpVsH92DfBnfVXwsz6zO5BrkGtMKunJxwX1vqZENEHRNd5blWis4tnv38Pwz0bH1YD/zvk5N+0K5Brkmka4ZFI5UgcK6r1PiWiChQVBP6dEYxdXFsxb4W/HAH5G3lnveImVFQSRa5BrmuG2SeVIFT36Z4kSMQlhj/eBzFCisduTs48ehdb9NdM5sZB3rf8e5UeuQa5phLdC8aNoXuv9BmZBQa3d/0yjFN2b8akSVcKZnH10qc/XjL80ruW87mllR65BrmmMnQU939RYrVQjqfd/lIgmebcg8CeVqDJ+HPB+OpfzeueVG7kGuaYx5iTjbslJ5c/KNRCXC+r8oRLRNDdC/uU6VMd3BY3F3BKvES/HuJLzOseVGbkGuaYxYo6ul5xQtmfLZbDTm8TnXWp8R4looj0FB5ZVSlQpcbn4pxn76nEyvk7GO12+773QWoUs63vjvTpW/EWuQa6pv3jSYn06OXze44RyatxLcxhvhZqlpD3ZVlDbg0pEE80P+WdTvlOiyokLNpwNxSu4XUvHs1C80u8iZUWuQa6ppU+S8TAZT5Lxss9JZNF4mb5+/DmblTxX0aWv7ysRTZX33KJ4AHEJRDXFpahPlGhCslb3jff2fKCMyDXINbW2ZkgTyayxTckzFX1Yc0OJaLKNBQePdUpUaXHSHy9PiSuJXQita/Xj5S4v0xH//930775Nv9aJAuQa5BoYrN0FPfXnSkTTf8k9CFaXAwCAft3M6afjSaPZSkTTHcx5E7wK5VaqAwCASbQ05H9KaZ0SJkJcgS7vGvAvlQgAALo6UjCpXKpETIq8Byz/oTwAAPAvM0PrUUFZffRVJWKSfBzyz7B8okQAAPAP24NFL+Effs15Q3yvPAAA8A83cvrn28rDJFqf86aI91wuUCIAAPifD0P+p5Q7lIhJ9WfOG+OA8gAAwP+czumb/w6eNcsE25Lz5niUjFlKBADAhFsY8p+esFuJmHR/5bxBvlAeAAAm3KGcfvl+8CklhE05b5I7ygMAwAR7KxlPcvrlz5UIWn7LeaNsVR4AACbUvuADGChlVc6b5Q/lAQBgAsX1RR7l9MmblAj+6VLOG2az8gAAMGH25vTHN5QH/m1xyF7VyqeVAABMkvgp5cOcSeVHSgTdHc5542xRHgAAJkTevZSnlQeyzUnGg5B9I7LlkgEAmISeOGvF16fJmKdEkO+z4MGuAABMrrznUnqOO5T0U8abKF5XPkd5AABoqIXJeJ7RC/+qPFDeOzlvpoPKAwBAQ53K6IFfJWOp8kBvdme8oV6mk04AAGiSD0L2Za/7lQf683PGm+pHpQEAoGF+yeh9f1Ma6F/8RDJr5avVygMAQENkLVYZbwlbrDwwPZsz3mB/BY8YAQCg/vIeq/e58sBgnA2uLQcAoJmOBLd8wdC9lYw/Q/dFe95THgAAamppxoTybjLeVh4YrHgtebfHjFxTGgAAaur30P2Dk2VKA8OxJbjWHADg/9q7Q5WIgigMwBMMVjHK4gtYTXbjdpNsW0wiCwZfQgyC+CgmkwimDYv4BsuCiEGMzoJB5o7RO+fK98F5gR8O/Muey/A/zH7pthPRwN+q3Zy/5dkRDQAAA7G+wvus9Npr0UA/au9X3okFAICBeKj02fs8G6KBfmzlea4s4oloAAAI7rzSY1/ybIsG+rWbZ1ks40fyOCwAAHHtpe7Z6yp50QCa2c/zXizlPDkbAAAgns08i9T9U+RANNDWYeqeD1yKBQCAYK4qvXUsFojhyIICABDYuNJXj8UCsUyLJX3NMxILAACNjb676c+ueiYWiOm0WNbH5PtKAADaWXfRp6KjXogFYpsVS3srEgAAGrkZ2g/KL6xJiVKeNH2PAAADRHRFWHRNYXRoTUwAPG1hdGggeG1sbnM9Imh0dHA6Ly93d3cudzMub3JnLzE5OTgvTWF0aC9NYXRoTUwiPjxtc3R5bGUgbWF0aHNpemU9IjE2cHgiPjxtaSBtYXRodmFyaWFudD0iYm9sZCI+UDwvbWk+PG1vPj08L21vPjxtZmVuY2VkPjxtdGFibGU+PG10cj48bXRkPjxtc3ViPjxtaT5yPC9taT48bW4+MTE8L21uPjwvbXN1Yj48L210ZD48bXRkPjxtc3ViPjxtaT5yPC9taT48bW4+MTI8L21uPjwvbXN1Yj48L210ZD48bXRkPjxtc3ViPjxtaT5yPC9taT48bW4+MTM8L21uPjwvbXN1Yj48L210ZD48bXRkPjxtc3ViPjxtaT50PC9taT48bWk+eDwvbWk+PC9tc3ViPjwvbXRkPjwvbXRyPjxtdHI+PG10ZD48bXN1Yj48bWk+cjwvbWk+PG1uPjIxPC9tbj48L21zdWI+PC9tdGQ+PG10ZD48bXN1Yj48bWk+cjwvbWk+PG1uPjIyPC9tbj48L21zdWI+PC9tdGQ+PG10ZD48bXN1Yj48bWk+cjwvbWk+PG1uPjIzPC9tbj48L21zdWI+PC9tdGQ+PG10ZD48bXN1Yj48bWk+dDwvbWk+PG1pPnk8L21pPjwvbXN1Yj48L210ZD48L210cj48bXRyPjxtdGQ+PG1zdWI+PG1pPnI8L21pPjxtbj4zMTwvbW4+PC9tc3ViPjwvbXRkPjxtdGQ+PG1zdWI+PG1pPnI8L21pPjxtbj4zMjwvbW4+PC9tc3ViPjwvbXRkPjxtdGQ+PG1zdWI+PG1pPnI8L21pPjxtbj4zMzwvbW4+PC9tc3ViPjwvbXRkPjxtdGQ+PG1zdWI+PG1pPnQ8L21pPjxtaT56PC9taT48L21zdWI+PC9tdGQ+PC9tdHI+PG10cj48bXRkPjxtbj4wPC9tbj48L210ZD48bXRkPjxtbj4wPC9tbj48L210ZD48bXRkPjxtbj4wPC9tbj48L210ZD48bXRkPjxtbj4xPC9tbj48L210ZD48L210cj48L210YWJsZT48L21mZW5jZWQ+PC9tc3R5bGU+PC9tYXRoPihfQZEAAAAASUVORK5CYII=\&quot;,\&quot;slideId\&quot;:279,\&quot;accessibleText\&quot;:\&quot;bold P equals open parentheses table row cell r subscript 11 end cell cell r subscript 12 end cell cell r subscript 13 end cell cell t subscript x end cell row cell r subscript 21 end cell cell r subscript 22 end cell cell r subscript 23 end cell cell t subscript y end cell row cell r subscript 31 end cell cell r subscript 32 end cell cell r subscript 33 end cell cell t subscript z end cell row 0 0 0 1 end table close parentheses\&quot;,\&quot;imageHeight\&quot;:76.10810810810811},{\&quot;mathml\&quot;:\&quot;&lt;math style=\\\&quot;font-family:stix;font-size:16px;\\\&quot; xmlns=\\\&quot;http://www.w3.org/1998/Math/MathML\\\&quot;&gt;&lt;mstyle mathsize=\\\&quot;16px\\\&quot;&gt;&lt;mtext&gt;Dice&lt;/mtext&gt;&lt;mo&gt;(&lt;/mo&gt;&lt;mi&gt;A&lt;/mi&gt;&lt;mo&gt;,&lt;/mo&gt;&lt;mi&gt;B&lt;/mi&gt;&lt;mo&gt;)&lt;/mo&gt;&lt;mo&gt;=&lt;/mo&gt;&lt;mfrac&gt;&lt;mrow&gt;&lt;mn&gt;2&lt;/mn&gt;&lt;mo&gt;|&lt;/mo&gt;&lt;mi&gt;A&lt;/mi&gt;&lt;mo&gt;&amp;#x2229;&lt;/mo&gt;&lt;mi&gt;B&lt;/mi&gt;&lt;mo&gt;|&lt;/mo&gt;&lt;/mrow&gt;&lt;mrow&gt;&lt;mo&gt;|&lt;/mo&gt;&lt;mi&gt;A&lt;/mi&gt;&lt;mo&gt;|&lt;/mo&gt;&lt;mo&gt;+&lt;/mo&gt;&lt;mo&gt;|&lt;/mo&gt;&lt;mi&gt;B&lt;/mi&gt;&lt;mo&gt;|&lt;/mo&gt;&lt;/mrow&gt;&lt;/mfrac&gt;&lt;/mstyle&gt;&lt;/math&gt;\&quot;,\&quot;base64Image\&quot;:\&quot;iVBORw0KGgoAAAANSUhEUgAAA8sAAADoCAYAAADYIXaqAAAACXBIWXMAAA7EAAAOxAGVKw4bAAAABGJhU0UAAACNUy1tAwAANPZJREFUeNrt3Q+EV9n/x/G3MUYyIkmSxEgykkhWkkQykpUhI0kSGSsriaxkJJEkayWSJCtDkmSsSEZWViRJVpaRlSSRJCMjvt/73s+d3Tu3+/l83vfzOef+fT44fvvbb917P+fec/e87rn3HBEAAAAgOzuC8r8mZQfVA3APAAAAAFxZH5Qfg3IjKJNB+RCU6aDMBOVLUD4HZSoot4NyPii7gtJHRxkA9wAAAABUzbKgnArK6xYdz1ZlJgzPW+goA+AeAAAAgLJbII3R4ZkOQ3JSeRSUdXSUuzIW+R3HuUyRwv8yKF/lv7dM3gflflDGg/JLUPYEZS1hGQAAAGWmo8CdjiRbOtNjdJQ7oqP805HfMc6lihT084m70vhU4mtG4TmpfA6v3eGg9HAPAAAAQFkcyKgjrZ32eXSUUxmP/Y5nXK7owmBQjgTlVY7B+W1QTnq6FxCWAQAA4MwPGXeU7wWll7BsskWSR+l7uGzRpf6gvEjZdifDazI+gZ9ejwvCNnY4KBNie/imb7Js5x4AAACAIvpe8hlZuk5YbqunRZgZ5NKFA6Mp2uxfkm4keIk0vlm2bPsE9wAAAAAUycqgfGrRMT4jjWWglsjckcy+MKwNh53hTl/nPEBYbuloi98yzOULB3alaK+HO9zHthb3mWg5zT0AAAAARfE4oTP5IuzcpqWvZv6RMizres2LCMuJFgflYwbBAvU2nKK9LutiP0PGfYxwDwAAAEDekl6/1FHiHgfbnU7RAT9PWE50tU293eQShgP7je30WQbXtBZddmoh9wAAAADkZX7YKfU1UrlRGqPGlk64But+wvIc68T2/SiQRYDVcs7BvlYa9zXGPQAAAAB5+SnWgfSxbu9WsS9FdZCwPMdTsa1bzYzY6NaksY1uc7S/J2JbVoqwDAAAgMxpwHod6Tzq5Fz9nvY1ZuyI3yIs/+uQ2F9h38DljC7vBTNie/vD1YOZK8ZreyNhGQAAAFmLLxW13eO+dNbsvw0d40+E5X/ot5rvU4TlkRpdt3ot7ZTGAxh9E+KhNF71nw4D30z4z/rvHoR/5rg0Jpbqpdkn2my8zm473Oc+4z6PEJYBAACQtduRjuOdDPZ31Ng57iMsywVJN5v4uYpfqwukMdKu4ferdL6mtwbpCWlMZtXHLeBfp4z1N+pwn9bZt6/X9B4AAACAnPTKf69davhYncE+FxuDztaah+XBWD1ZXo+9XdHrdLk0Zmb/0kVAbrVcmU5mt4jbQeLScUllucN9Wtd1vlPDewAAAAByFO2oXs9wv5ZOuatObFk7yg9l7gRHJw119rpi16fO0n7G+KCg26Kv/utr2nWdJG2BsZ7+8ngPalUmCMsAAADIUvQ139UZ7teyPE2dw/Ke2HEekMb3uZZQUZXvcfX72VcZhOSk9YNX1fBeMGKsn589X+uEZQAAABTC7OjlvYz3a5nheaimYVlHU6Ozkz8J//1CY6jYXIHr8lgOITk+2/NIze4F1411M+R4vyfF/wz5hGUAAACkdi0oU+J3Buwkuw2d4zU1DctnYse4LvK/fTbU256SX5OWtw6yKidqdC94K7aJ0Vy/pn7TeC4uEJYBAABQB+2+U/zqsFNepo7ygMz9PvdK7H+fMISKSyW+Lm6lDLN6nTwIQ60ugaYTT0VfQ+8N61SvN11i6mEHgfl0DdrjOmNd3PWwb+vSaLsIywAAACAsi/zpcF9l6ihHw/BH+XaG5ktS3Rmxra8Ba9G1uo9JZzNYLw+D84cU+/up4u3R+tr7D473u1Xsr8X31eQeAAAAgJprt7aqy5m5y9JRjk/gdTjhz+wV21JIZfOT2Ges1mDnYhKzfmmMGlvXa95d4fb4wFgHricBvGvc7/ma3AMAAAAA2demc+xycqUydJQ1/E1Fjut5kz+30Rgu+kp0LWwx/qY/grLCw/712/i/jEG9irNk9xofGEw53u8m43nXNywWE5YBAABQF6el9SRC82oWluMzAm/pMtgMleQ60NHdvw2/57r4XRJLj+Oe4TgeV7AtWtc5vuS4vv8y7ndvTe4BAAAAwD/GW3RebzjeV9E7ystk7izX7X7/S0PA2F+S6+CcZL+ubyuWmZmPVqwtXhT/E2xF9RofTPwvvD7qcA8AAAAA/vVni87rlpqF5RuR4/kchuduA92VElwDOkt1u1Hyqzkc1x1p/034ggq1RcsI74y4GdnXtcLvZxyUCcsAAAAojf4WHdenHvZX5I7y5tjxHDf8nTFD0LhXguug3czeusxTTw7HNS+8Dlsd21hF2uJKY3D9zcG+9CHYK7HNfL2/RvcAAAAA4F+tZsLe5WF/Re0oaxB8ETmWl8ZwaPnG9FPBrwGdsGlGWo/eLsnx+FaEddjq+Hor0BYPGcPykS72sV7aj9ZHQ/lAje4BAAAAwBzXJNvJk4raUT4aO5btKYKcJXgsLPA1cLTNse8rwDGOluAYu3XbeC0NptyuLjGlS3w9MW5fl67a4vF3EpYBAABQeDoa12zEbkONOso6svohchwTKf/+F0MAKXIIeCzZvorfqefi99XkPOlbDDOG6+iNND6diBddcmubNNYH1wcHuhbyrdh13apokNZZ4Acy+K2EZQAAABTefsl+IqcidpSvyNzJk9IGhgeGMDJa0GtgSZvj3lmgY231yYCet74St8WtxlDronwNH5DozNu7g7Io499KWAYAAEDh/ZHQWX3nufNctI7yutgxnOpgG9fEtjZxEe1uccxTBTzeqZIE+7TOZBiWHwXlcA4hmbAMAACAUtiUU+AoWkc5OtOyzg48r4NtHDAElMmCXgetZsEu4izTrWYfP1Pi9vhUsgvL0dF4fdCzmrAMAAAA/OdRQkf1cs06ygdj+x/ucDtDhmDypaDXwUSLY15fwONd3+J4b5e0LS4RW7jVNb37wqIPdfrDoKuT0elDrhFpTNambzE8ENu39NFPL7IaaSYsAwAAoLCSljt6Ktl881mUjrLOTv0usu/7XWyrzxhIlhbwWmg2wdvnAl+/002O+XVJ2+Me4/VzIOV2ddIwnfTrnnH778Q+CzxhGQAAAJUzXxqvG0c7qO+lsQRSForSUT4vcyc8Guxye28NYaRo39T2tDjWiQJfw3el+cRVZTRuDLPLu9jHbmm9VnW0/EhYBgAAQB2dTwgYWzPcfxE6yoPh757d73kH27SskXu0gA9OWr2WW1RXWxz3vBK2ScvyTn852M9GaT4qHy+HCMsAAACok6RJvQ5mfAxF6ChPRvapI8L9DrZ51hBAfi3Y9bCmxbEeL/B1fKzFca8sWZvcYAyvlxztb5/Yv2PeTFgGAABAHeg3un9L98sklb2jHP8+dJ+j7e42hI8nBbsmWq3tu6/A1/L+HAKeLyeMwXWXw30+MO5TP9foq+A9AAAAAJjjTqxTeiWn48izo6yvHb+O7O8Ph9teI+WbEXtbScNyq9HRrSVrl5OG60Y/GXD5erl1NFvLMcIyAAAAquykfLsETV7y7CifluzXsi3ya8JVDMvbStQu58vcb+eblYce9v3MeL2+rtg9AAAAAPjXzlhn9G7Ox5NXR3lA0q0766vsKtC1QVjO17DxmhnzsO+xFNfsFsIyAAAAqma9zF0uRtdb7a1pWL5bgKCs5QRhmbAcuiL5TbQ1lOKaPVWRewAAAADwD103Obr27+9SjGV18ugo7yhIUNYyTlgmLIemDNeLLvXU42HffSmu2duEZQAAAFTF4lhHXCey6i/IsWXdUe6N1cWM+Ptu+JQheDwjLBOWA6uNQfWWx2OYMR7Ds5LfAwAAAIB/LJS5k/foPy8q0PFl3VGOL81zweNvGxHbzMY9BTkXhOX8HDYG1VGPx/DJeAwfCMsAAAAoOx09fhTpeL6UxihzkWTZUV4alM+R7X/0/ODAuiTPIGG59mHZ+g39asIyAAAA0B39BvF+pNP5dxgWiybLjvKN2PaPe/5tPcbwMUxYrnVY1k8DLK9Av/Z8HNOSz/JRhGUAAABkRkNadKTqTVCWF/RYs+oob07o8Pdl8PteG8LHGcJyrcOydSbq657vGdYJvu6W9B4AAAAA/DPD8mxn811QVhX4WLPoKGsQeBHb9oGMft9tQ/i4SViudVi+YAypIx6PwTrBmI/QTlgGAABAJqJrteq3hWsLfrxZdJSPxLb7PMPfd8kQPqYIy7UOy8+NIXWhx2MYEXtYHi3hPQAAAAA1dz7SydTJer7LaL9Lw8DSyazOvjvKOqHZx9h2txckyBVtRmzCcvaWGgPqU8/HcTVFWHb9AI6wDAAAAK/GIh1Mnahnc4b7vhnud30BO8rXYtuczPi87DAGkO8KcA0RlrN3wHh9nPN4DPqg5r3xOF5l3EYIywAAAOhK9DVjnVU3y5HT3dLdq80+O8obxf+oWDvzJf/vUQnLxTVuvD6GPB7DHrGPKp8kLAMAAKAs4iNT32e47wFpfBet+/2xYB3lpEm9rud0jj4bQsh5wnLtwrJeo5a1jfUBWK/H47B+M63XsY91yQnLAAAAcG441rHck+G+9VvgqUhnvtPJh3x1lH9KCBwrcjpP9w1B5DZhuXZheZMxpN73eAw/iH1U+YSnYyAsAwAAwHkH82ukU3kow32vjQRlLeMF6yhrKJ6ObetyjufquiGIvCcs1y4sjxlD6pin/Q+K7a0HLfqWRo/HexlhGQAAAE5sjYXBo573p53kldL4rvZOLKR3G0h8dJSTRnLX5Hi+ThkDyWLCcq3C8mPjdeEjMOos3K+N+9dPLXyu1U5YBgAAgBM6aZXlO8esSrez47ruKI9K9svutGOd8XiYsFybsLw0RRtzvb7yQNhurd8p+55Zn7AMAACArunrzx8KFJRdzI7rsqO8ssmDhLMFDnPRcpWwXJuwfCxFG3M5qqvzGnwU+4jyxgzqgrAMAACArmgQfFewoKyl20mzXHWUdYmmZ1LMEduTxrrU89uT43ESlrOh53gqRRv7ycE+1wXltxT71LY0kFF9EJYBAADQsWVBeVPAoOxill5XHeWJFtvZlfP5+z1FnR4gLFc+LB9L2c6mOwyN88K6mUyxry/SmFAsy4c2hGUAAAB0JLpEU9HKSAE6yv1BudvmOG/meP4OpazTd+HDEcJyNcOyvuUw02F7uxeUvUFZHQuz+s/zw9+qbVLX7H6Qcj/6Zy8GZXkOdUJYBgAAQGqLgvK8oEH5g7gZfeq0o6z73i/2iYpuBWVDRuetJwwutzqsWw3MOsLcS1iuRFjW62G7NNbSLlo71gdx+pnA0hzrh7AMAACA1B1s69IyeZSfc+oo94YhdLrD49bZffXbzRvSGKVzQY/p1zAM6beeM47qWLfzRBrrWG8iLJcuLB8Lz99MgdqtHouOOuur1usLcv4IywAAAEilr8BB2eW6xWk7yi7r5WKJzlUWYZWw7NZExm3yS1h0tus/pfF5gj5o0dngR8Jw3FPA80dYBgAAABIMRTr58TJE9WSKsAzuAQAAAABAWAYAAAAAoLWt0nyEb2+Bj3tvi+PeymkFAAAAAAAAAAAAAAAom4PSWO5BX//QpQ0mg/I91YLQAq4HwLmFtCsAAIBia7Xg+Fmqp/aGg/JWGuvcDVAdgDN3wvusLpWxjOoAAAA+tJpRzueaYLpI/IegvJT/1gW7EpQfgrIrKINSzLXBosYMv5eRj3paFJRbketAF4RfSLUAzhyLtC9dY3IPVQIAAMoeltMUHY17FJTLQdkdBpCi0CD/yfAbHnKJ1Y4uW/Aucg3cCEov1fKv6EOm41SHc1ncm7/Kfw893wflvjQeeP4Shta1Gf3Wodh9+FpQ5nEJAAAAV7QT3y+N19i2S+O1UX19+FlBA/TTsLM9mHO9rTYe7zSXWK2ciZ3/i1TJHMvCNjFbP+NUiXP6cEbf1pkKQ21e9+rP4fnV/6b4fEtoncx9OPU8KMu5DAAAgG/ayZnpsKOkr8X9Jo1vemfLRPjvXocdqW47Y0+k8dp2HiMJg4RlROhbDw9i5/4C1fKN8VgdPaNKMrlXHQnKqxyDs363f9LjvVrD8d+R/Wl43sSpBwAAvp2W9CO/64zb1tEGHaHVb5T1+7ObMneEIE0wPy3Zvqatx/7FcGy/cwlV3kBCEDlPtXxjiyS/zttD1WRC3yB6kfLeOhmet76E+5/O8r4jKIel8SDUMoqtD0q3e/p9S2OBWe/PzBkBAAC8WiXpvjFe4mCf+r2bvmo9lbJjp9+uHU/o2PlyznBMu7mEKu07+fYBzxWq5Rs9LYLaINWTmdEU99O/JN1IsN77fzFu+4THwPwmti8m/gIAAF5ZX5m+42HfOoHLo5ShWTt5mzOoF+1IPhCWjqqrrfLtJG+3qZZER1u0k2GqJzO7UtxHD3e4j21im/zwtKffqG8rvY/ta4RTDwAAfJkwdq6ueTwGfd0v7Uizjvz6fsVTt6+vkOukMjqyrt8o/xYeL6pLX02NP0R6LMzEm2SxND6VyDo04VvDKe6f3axdPGTch68Qq98rx18L38npBwAAPtw0dnx8v36qr1efTRmYfw8764Ar+up1fORMX8VeQtUkutqmjd6kijKz33jffJbBedeiI8C+1h+Pv3KuDzLXcwkAAADXrhckLM+Kr2NrmVRmFacRDqxIuPZ0BGszVZNondg+m0AxHlxE38rp1krjvsY8/t747Os6K/dSLgMAAODStYKF5dnQ8leKwKwBZy2nEl1Y2OSaO0XVNPXU0DaZETs7k8b75TZH+3sitmWlfLbZ+IRf+rlEL5cCAABw5UoBw7JabOyMRwPzAKcTHboryUulIdmhFG1zA9XlnT6QmBHb2vCuHl5Y/9ux0ePv3pmwv5+5HAAAQNXDstKRg2cpOuW6Hu4iTilSOi7JI6Ise9S8Xb5P0S6Zrdi/zcZz4XJG933GfR7x/NvvJOxzO5cEAACoelhWSWtrtir3OKVIYa18O7Muo1OtXZD0M9fDr1PGczHqcJ/W2beve/7tKxPasP43YwGXBQAAqHpYVvoa54zYO+c/clphoK+jvki4fnTZKN5QSDYYCyaWdsn61P49Nt4blzvcp3Vd5zsZ/P7LCfu9zGUBAADqEJbVsRRh+Yt0t44o6mGsyfVzhqpp6qHMnbzppNhmrIc/C4z3Rdczk1vD8kQGdbBK+F4eAADUOCyrP1IEZtZ3RSs6wvYl4brRkVLWVE62J1ZXByR5gqWkwgzF/owYz8HPnq+HPMOyuidM0gcAAGocltdKum8l13F60USz9cVvUDWJ5ktjhHi2np6E/36hsS2yVnX213K8DDne70njfm9lVA97m+x/L5cIAACoQ1iWMMxYw/ItTi8SDGYYKKrijDR/EPXZ0Bb3UIXevDXUv74x4Xq965vG+/CFjOqhT5K/oZ8S1voGAAA1CcurJd3o8gpOMWLGm1wrn+lUJxqIhZD4vWDC0A4vUY1erDPeB+962Ld1+bBdGdbHnSbHcIhLBQAA1CEsq/spwvKYpw7q2aD8lsNv1+9pdZTuWlAmg/JRGt/ezoT/V///34Pya9hBXJ3TOdLQuSWsfx3hfxGG0dljnZbGiJh2bi+EHeosvmsdaHGtjHM7SBQNw3p9xWcKvyTMiJ0X68SHPzje71bjfrWd92VYHwclm8nNAAAAYbmwYdk6sYyWl472qbOt6jd6f0a2/SnD4LkvDMf/66A8D8rhoMzL4Fi1nnQioQ8dHOd0GLwGPB7f+Rb738/t4BvxCbwOJ/yZvYZz+4Gq9OKBsW25fmh217jf8xnXR6uHYbu4XAAAQB3Cso5Apll3udOOoi4/dVQakxklbTeLsKxB5JU0XyJLv8fTkfZH4fG0qgcdyR31dJw62nhV5q7B22n5Gnay53m4blq9OjrA7eCb+pqKPXRJstF4XvuoUufnx9Lephzvd5PxfOtbCItzqJdm33A/5JIBAAB1CMvKOrnM/1IGRJ3dV19ftozi+gzLK2Xumraz5e+gnJDGq+BJ39fqyO54m+PW3+ZyeaTvpbOR5HblheMAO9xiX++5FXwjPtvxli5DG5OnuWVd59jl9+L90nil2bLfvGahbvXfhlVcNgAAoA5h+VCK0NVuOSAdwdTXnO9KupFRX2FZXzP/nLCvH8U+AVW7WcPfOOo4Nls+5lF4jgYjx6z/d1EYrn+R9iPhWt5JY8kwF24LM6dbLYtdg+3a0EvDueQ1d7cuSrYTbOlDkXvGfZ7LsV5OtDiuM1w2AACgDmHZOgtsu8lddBQ2zSvdvsPymYT96HfSK1NuZ6nhd2lg7maE+RdJHvm2jiBqcLa8IaCBudsR5nav7p/lVtD0YcvnMDy3crOE95Cys4zwzoibifP0jRvrxIrncq6XViPur7hsAABAHcJyT4qQ+1Waj8jOfsuro446w7R+d/s4p7B8uUlQ7vS7v1/F35IypxO29bjDY7UELX0lu5tvmL9vs/0RbgX/2hyrm+OGvzNmOIf3qFpnVhrvUS5m7N8izedNiE/QV4S3B5a1Oc4NXD4AAKDqYVk9Ffso8Jom29jU5N+fzTgsJ83S/E7aj+i1Mmysm7Sdx92SPHq/qMPjXCDNJ+VxNbPuL222vZlbwT96wgcT0dnkLa/+75J8v/GvG+tnKEe62Md6ab5ucVIoL9IEea0+pzlVkWtgm7ifJ6KohaXnAACE5Q7cSvEf250pt60z937JqPN/QPx8a9gvtm+wL6TY5nJpzHIb38Z3XR6rZb1Y/S2dfmf9TJip2eJorF62G//eCmM7XEgVO3HbWN+DKbe7OmyLT4zb16WrthSwfqZaHPMTwjJhGQCAOoRl67Fr2d3B9tutJeoiLA82CeV3HdXRH+L2VeykCX6uOThODfYznq7DvjYPDb5wG/iHvkIfndV8IuXf/2I4fzuo5q5ZP0F5E7areFkTBi19gKgTG+obG7fEPqO9hk2d2K/IS621GhHXe8G8ClwHhGUAAAjLLY2J/T+2nXxLdz2DsNzsVfJBR3V00lA31lC0Q9yuY5324cTshEX9jjuVr7kNfHMvmOkgDD0Qt8u4IdnWDEOKBkudi0Bn3tYHjotKUkft7t07K3AdEJYBACAst3QgxX9sD3aw/XZLs3Qblg9K81cbXVku7UehfjFuK+lV5t8dHqv1O8y9jurZ9Sh+mcVnl+/ku85rhnN3naru2pkMQ4ouAXe4RCF5Vrs5J8YIy4RlAACqHpb3pfiP7ckOtt9uVLabsKyvUv7dZLv7HNfTqRa/4b3YJhHb0uTvH3N4nGuM53I85XbbjTLd5DYw5w0Hnfm4k9dULQ+vJqlqp+cqqzITPgxZXZI62t/m91RhXXXCMgAAhGVnYbmTWWF/8BiWmx27vva4IKPzrMtSrTX+/WYTCn3n+Dgt372+SbnNdq93X6v5PSA+8j7c4XaGDOeO78O7s8R4v9MHQH1h0Qcf/WHQ1Qnb9BVkXSrtaPgg6YGx3c0WXV6v6CPNu6X6n14QlgEAICw7C8udvIbtMyw/arLNxx7rS4Oxjv7p6876/XGP8e9pZ3tG0q1f3SnrGtdpZq/+u822LtW4/evs1O8idXG/i231Gc/dUm67HdtjrOMDKbfbE4ave8btvxP7TOl52Cntv8Xu4XJCgv9RKBQKpbSFsBxzMEXl7e1g+77C8nIp1yjniDR/NXPCcXlrPJ/bUhx/u1GzC1Jf52MBotuJ5Sznb6egU+PG9rG8i33sDu9tlv38WNB6srzlsJLLCYRlCoVCISxXOSyfTVF5naxZ7Cssj7bY5uEC1vPVAjYG61JgPeLnrYMqGJS5S2qdd7BNy/q/R+mPd8yyvNNfDvazMSjTxrZ4qID1ZJkxfIjLCYRlCoVCISxXOSynCXGdvDLoKyzfchzqfXtewMZgDbjzDdvaL/U0GakDHRHud7BNywOsX+mPd2SDsW24+qwgzWcumwtWV0sNxzzMJQXCMoVCoRCWqxyWb6aovMUFCstvSzTaoSOzX5sc650SdHwWGq6NfVI/ezzVwW5DfT+hP96RE+LvLZpmHhj3qTOo9xWorvoNx7yXSwqEZQqFQiEsVzks/2E89k5n4PURlttNgrStYHXcajmn+1J8mwnL39DR9teR3/9HRtcLM2J3Z9JQt/pga57DfVpHs10vI5dFWD7AJQXCMoVCoRCWqxyWrcudPCpQWN5esrD8fYtj/VCCjo9leZW6heXTBbiZMblS+gccXw31+tDDvp8Zz+nrgtUXcxUAAIDahuUVKTrmlwsUltu9plq0sLxXyj1CaJnop05heUDSranrq+wSpDFsrNcxD/seS3FetxSkvizLmJ3msgIAAFUNy7vF3oHrdCIXH2F5f5tt7ihYPR8Qd+sd52GQsDzHXSnGazInuPV6uU/7mGhrKMV5PVWQ+ponjCwDAIAah+WLxuPWVxcXFigst1sbenfB6vlQm+PdUPDr2/LtYl1mw94hxfmmZJxbbypThjrVpZ56POy7L8V5vV2ids83ywAAoLJh+aXxuLv5hs9HWB6Vcq1B264Oiv46ba8wwjRbD9HANSP+vhs+ZajzZ9x6zVYb73W3PB7DjPEYinJemQ0bAADUNixbO49aDhUsLLcbqS3aGrTtRsKPl+Aabzcx0sUatPP4skMXPO5rRGxvfPQILA4b73WjHo/hk/EYijLpn2XJONZZBgAAlQzL1tl8dSKj/oKF5XbfABdtxK3dN9Y3S3CNvxM/E8CVxdKgfI783o9BWeRxf9blhga5/ZpYvzNfTVj+l2XJuCEuLQAAULWwrKNRb43H3O2IoY+wvEfaj7gtKND10W6U8E0JrvGJNr/hWsXb+A3J9m2AHvE78V6d6OvzllegfS/bNC3lWj5qu1R/+bJtUp91M29zKwAAEJZtDol9Yq8VBQzLO6Vc39JZJoUq+gjhdSn/6HinNieEmSxmMH9tuG7OcPttyzoT9fUCPPzQcrcg9dbuPluFzwAIywAAEJbniE9S1Kr87GB/PsLygOHYJwp0fSwraOhZlSKk/9jm+H+raNvWMPBC8pkB+LbhuqnyQwpXLhjvdyMejyHNHBHXC1Jv7ZYWfFeBa4OwDAAAYXmOn8T+3ZyLbzJ9hGX1RfyPiqexPCjzuzhefS0+y/WWdV9/in1d2Xaj428q2raPxH7n8wz3fcnQTqe4/bb13HjPW+jxGEbEHmpGC1Jv7eZaqEL4IiwDAEBY/pd+X2b9bm6Po336Csv3DL/hQkb1qqOPj4PyKijzmvyZB4bjzXLJq9k1tq3fR86X9hPBVc1iaUzkFf2d2zPc/z5hRuxuLTXe7556Po6rKULN2oLUXbvlyy5U4PogLAMAQFj+h44kPjMe5w2H+/UVlk8ag0QWE9CcNdTbGbGN5i/M4HiHI/s8meLv/dnm+Psq1q6vxX7fZMb732Fsr99xC27qgLEOz3k8Bn2Y8d54HK8KVHft5inYTVgmLAMAUJWwfMt4jBqo55cgLK8z/p6Hnut1dhIcnW13oMWf22o8Xt+zSq+R/5aw0WNenOLvXm5z7Fsr1KY3Sv4jfvMl/29ty27cWIc+l0DaI/ZAc7JAdXenzbEuJSwTlgEAqEJYvmw8vjceOkC+wrKyfovoqwO6NhI8LSNT1uW6vvd0vHpuozMsp32NcrgmoS1pUq+8Jl36bLheznMLbnoeLWsb60OjXo/HYb1P6bleVKD6eyV8Kw8AABxo97paXmFZv5+1jqxoUPbxyvJhj2H5B7E/VXf9yuCKSPjVuus3/J1zxmPVOlnv+HgXxwKgfru+pIPrqdV6tWcr0p5/SghTK3I6lvvCiFGnNhnb232Px5DmHnWiYA8avrY41ktcXgAAwOrXAoZl7dw/MR7XlMcwcNFjWO4T+2ity0nLVoUBeXa7u4x/b3mbDmh8WRZXgVmXrnrpqGM+UfHQtkK+nQTvco7HY3kQ9z7jYxoNA+an8EHCp/D/PyzNJ7jLw5ixrY152r8uy/bZeAwvpFgTta1sc7zbBQAAwMj6PXBWYfkHsb1+qEVnaV7s8VjaLX8z7aDjnua7rXPS3URU+or0B+l8ndvLKY5V66bbNX2HwuAd75h3+trp/gKFNh+SRnLX5Hg8p4zXyuIMjkX38Vjav6GypSDn8rGx7nZ42Hf8k4d2E/utKlg7aPXJxSdhBnYAAJDC78ZOke/vHvW1w6cpwthYBnVjGRnrtuP1RNIFZh1JTzvKvCoMxtHtaGc47TeGS1M8yIhOUrYh5X4GmzzE0ZHAbiaqmi+tX8VeVuJ2nPTg5WnOx2SdzXk4pwcJzb4BznvkcWmK9uV6Bnqd6O+V2L9T3lzAttBq9v4rAgAAkMIXY8fonqf9b0nRkZ0dWdyQUd3cNhzPQJf7WNVBAJ0Nuz+HQWNFLLTr66Q6U+qRMKwmLUu10XMASpqpXCcr25EQ0heF/15fr/6jxTZGHZzTVmvGlnWSr5VNrqG8v8PeZ7w2rno+jg0pr9UPOT84OZbiWF2O6upDuI8p6mhjQdtDq88tNgoAAIDR+hSdMh1xcTWKsSYMTlMp9q9h4Lhk+wrdB8lmVGxYsl2Go9vXo29I9kuH/JzBNX+thG14vjRfg3w452M7KfZv3H22604e8OQ1AtmT8r74k4N96lJ2v0m6B18DBW0PWn9fWhw3AACA2S8pO5A6urw8xfb7wo6YTiKlo4b6KvD7lPvUkHxasl+WZK1k+3r6jxmFThez1urI9cMMg7Lr4NJs9PptCdtwq1G0XTkf2++S3QOcVkY7uOZmJJ8Jv46lPE6dG2BHh21YR/4nU+xLQ+iYFPub3005XWMAAKBiDnYRXv4Myh1pvKY8W+6GHXedufijtP421FJ0O/oacX9O9XPPeJz6SrOr7/Z8B+ZRh/XTn7Kj3Wk55eHcft9if+tK0n77wzbXqu5u5nh8h1KeZx1d9vXq80iH197OjOtsuIv7pt6v9gZldSzM6j/r2wfbwnrQda0fpNyP/lldGWB5CdpFs0nlXgsTewEAgBjtHOgIwpKwszQcdpZeSvav0VqKTixzISjf5VRf+u2vjj48T3ncGpj1FV4d4ent8hh0G+8d1+sb8TMRj/7WK56uhbeew0qzc3ymBG16v9gnYdKJ0jZkeGzbxD7DflJgPuCgDcXpWymfOzie/RnVmU4odruA92N9HVxfpV9aov/mNWvXP9IdAAAAcdYJdvIq+rR/XBojnqtzqJ/dYShzMRIeDc5/S2PUr9NRyiVhvbg4Fl1uyvfovC7x9JfD+tMHJgs9H/OuFtdkEfWGIXS6w3rVsKjfper35nsdHtOvYdB75rAN6XaehG1gk6Nj3SP2dcJnyzGP5/NY+BtnCnQ/1mPRUWd91Xq9lE+zT2deCaPKAACgIGFZO6Rfwk69htDHYXDUTvr58Jh09LSvBvXT7Rqoa8N6S9uh1mCk36OvyLAutTN6UNIvhRUNqfptepazEDdby3ZnAdtyn8Pr8mIBj6lZ2eewDnVJMl0r/KXYVgHw+Y3rRMb35S9h0Xvyn+E9WR9G6IzpI2E4Lnug/FmKOdEdAAAAPJofdvi0o6+jgx/ChxGzDyX09dU74cOIHQXo9C4Pg4ZOfvYg7KB/iXXYfw8fBPwo+Y1irWvSuZ7kkqudHvn2bY7dVEtpLJDkV+0fUDUAAABAZ5p9c/0dVVM78TdNVlElpTEmyW/YDFA1AAAAQGd08qd3CR3th1RN7ZyV4n+7jm8tluRR5R+oGgAAAKA7zZaS+p6qqZVHkXN/juoojaS3QyaoFgAAAMBfh1tn0e2namoh+v26TlK4giophU0J7VZXI1hE1QAAAABu6CRqSWu0XqRqamEycs5/pjpKQR9kxdcb1wkP11I1AAAAgFs6GdD7hMC8jaqptKORc63fry+kSkrhhpRj2TcAAACgErbIt+taa4BaQtVU0k7hwUgZ/ZAQlA9SLQAAAIBfIwkd8T+C0kvVVMqQNF7bnT3HP1ElpbBVGt+VR9vnMaoFAAAAyMZoQmAep1oqY38scPGdcjkMBuVDrF0epVoAAACAbB1KCMxnqJZS6wnKL7FzeppqKQWdofyt8Oo1AAAAUAh7hFc+q2JVUJ5GzuOn8Pyi+JYH5Y3MnfWaddABAACAnOk3kvFXP49QLaVzJHL+JoKyjCopTVB+HTl3Orq8nmoBAAAAikFHJV/GAvNxqqVU9BXsm9J4+IFyGJS5r14/DMpiqgUAAAAolv6gXI8F5vNUC+CFLuMWfaPjFFUCAAAAFNtIrBOvs2T3US2AM/vkv/XO/w6DMwAAAIASWBKG5NmJolZSJYAT+rr8n2HbuiSNNzoAAAAAlIx+/7qTagCc2haUTVQDAAAAAAAAAAAAAAColR0yd4LIaNlB9VDX4LqgrgEAAEDnkc4jdQ2uC+oaAAAAoPNIXYPrgrqmrgEAAFDVzuNY5LiPU9egDZr8L4PyNShfgvI5KO+Dcl8aK7f8EpQ9QVlLGwQAAAAddT+WBWU6ctzj1DVogyY3gnI3KFNhqP1fTuVz2G6HpbFUI20QAAAABDgHxmPH/Yy6Bm2wI4NBORKUVzkG57dBORmUebRBAAAA0FHv3BZJfu2zh7oGbbBj/UF5kTLkTobtsS+2LW2LC8LfcjgoE2IbxX4dlO20QQAAANBRT6+nRYd+kLoGbbAroymC8l+SbiR4iTS+WbZs+wRtEAAAAHTU0zna4tiHqWvQBruyK0VYPtzhPrYF5ZNh+6dpgwAAAKCjbrM4KB8z6FxT16jrdTGcIiwv62I/Q8Z9jNAGAQAAQEe9vattOtY3qWvQBruy3xhin2XQnrXoslMLaYMAAAAgwDW3TmzfUFLXoA36DbBazjnY10rjvsZogwAAACDANffU0Kku4ozYdNRRputi0hhgtzna3xOxLStFGwQAAAABLsEhsX9HuYG6zkVvUC42KbtpcqW4LvRB04yhjU2Lu4dSV4zteiNtEAAAAAS4ufR7xfcpwvIIdZ2Lvha/8yJNrhTXxWZjG7vtcJ/7jPs8QhsEAAAAAW6uCymCsqtvKQnLhOU6XhenjG1s1OE+rbNvX6cNAgAAgAD3n0FpfIc8e2yWV0RvU9eEZdpgRx4bg+tyh/u0rut8hzYIAAAAAtx/HsrcSX5OGjrVr6lrwjJtMLUFxtDqesZ5a1ieoA0CAACAANewJ3ZcB4Ky09ix7qWuCcu0wVRGjG3rZ8/tnLAMAAAAOuotzJfGCPHsMT0J//1CY8d6M3VNWKYNpnLd2LaGHO/3pHG/t2iDAAAAIMCJnIkd07rI//bZ0LHeQ10TlmmDqbw1tCudM8D1OuY3jWH5Am0QAAAAdQ9wAzJ3Iq8rsf99wtCxvkRdE5Zpg2brjIH1rod9W5eF20UbBAAAQN0DXDQMfwzKotj/fknKNSM2YZmwXPTr4pgxsP7geL9bjfudDq8v2iAAAABqG+DiE3gdTvgzew2d6w/UNWGZNmj2wBhaVzve713jfs/TBgEAAFDnAKczWE9FjuN5kz+30djB7qOuCcu0QVO7+2poT1OO97vJ2I717ZLFtEEAAADUOcDFZ8Xd0mXnfoi6JizTBtuyrnPsch6Afmms12zZ717aIAAAAOoc4JbJ3Fmub7T58y8Nnez91DVhmTbY1kXxP8FWlD7sumfc5znaIAAAAOoe4G5E9v85DM+tWJabuUJdE5Zpg21ZRnhnwpDbLV0n/X7GQZmwDAAAgNJ2HjfH9n/c8HfGDJ3te9Q1YZk22NJKY3D9zcG+9LOKV2Kb+Xo/bRAAAAB1D3A9QXkR2ffL8N+1Y/nO8hN1TVimDbZ0yBiWj3Sxj/VBuZMilA/QBgEAAECAEzka2/d2499bYex8L6SuCcu0waZuG9vRYMrt6hJTunbzE+P2demqLbRBAAAA0FFv0OVgPkT2O5Hy738xdMJ3UNeEZdpgIn2DY8bQht5IY/bqeFkTlG3SWBt9nzTWQr4Va9OtigZpnQF/gDYIAAAAOupzXZG5Ewil7TQ/MHTIR6lrwjJtMNFWY6h1UXSpt8fhdbA7KItogwAAAKCjnmxdbJ+nOtjGNUMn/Tp1TVimDSY6k2FYfhSUwzmEZMIyAAAAStd5fBrZn86QO6+DbRwwdNInqWvCMm2wbRvMqugbJPqQazVtEAAAAHTUv3Uwtr/hDrczZOicfyEUEZZpg99YYgy3N8PzqkUfaPWHQVcn4tNvlUekMUmfvsHxQGzzCMyWq5LdSDNhGQAAAIXvPOrs1O8i+7rvKZxFy1LCMmGZNjjHHmPbOZByuzppmE76dc+4/XdinwGfNggAAIBKd9TPy9xJfwa73N5bQ4d8J2GZsEwbnGPcGGaXd7EPncjrk3E/P9IGAQAAUOeO+mAYkGf3c97BNi3rxB4lLBOWaYNzWJZ3+svBfjYGZdoYmA/RBgEAAFDXjvpkZB86ItzvYJtnDZ3wX2selrdJ9hM55VWu0Abb2mCsy0uO9rcvxfnbTFgGAABA3Trq8W8k9zna7m5DB/wJYZmwTBv81wljXe5yuM8Hxn3qzPh9hGUAAADUpaM+PyivI9v/w+G210jxZ8QmLBOWi3RdTBrqUT+XmOdwnxtSnMNjhGUAAADUpaN+ugAhaiVhmbBMWP7nwdVXQz0+9LDvZ8Zz+JqwDAAAgDp01Ack3dqrvsquGtQ1YZmw3M6wsR7HPOx7LMV53EJYBgAAQNU76ncLEqJOEJYJy4Tlf+onr4m2hlKcx1OEZQAAAFS5o76jQCFqnLBMWCYsy5ShDnWppx4P++5LcR5vE5YBAABQ1Y56b6xjPiP+vhs+Zeh8P6txWM4K6ywX+7pYbQyqtzz+5hnjMTyjDQIAAKCqHfX48jQXPP6WEbHN7ttT0bomLNMGLQ4bg+qox9/8yXgMH2iDAAAAqGJHfWlQPke29zEoizz+FuuyNIOEZcJyjcOydf6A1YRlAAAA0FH303m8Edvecc+/pcfYAR8mLBOWaxqW9bMIyyvQrz3/5mnJZ/kowjIAAABy7zxuTuj09mXwe14bOuBnCMuE5ZqGZetM1Nc9/l7rQy0td2mDAAAAqFJHXTvDL2LbOpDR77lt6IDfJCwTlmsali8YQ+qIx99rnWDMR2gnLAMAACDXzuOR2HaeZ/h7Lhk64FOEZcJyTcPyc2NIXejx946IPSyP0gYBAABQlY76YmlM5BXdzvYMf88+Ke6M2IRlwnKe18VSY0B96vn3Xk0RltfSBgEAAFCVjvq12DYmC/R7ouU7wjJhuWZh+YCxbZzz+Fv1IdV743G8og0CAACgKh31jeJ/ZKid+ZL/N5mEZcJyEa+LcWPbGPL4W/eIfVT5JG0QAAAAVeioJ03qdT2n3/TZ0BE/T1gmLNcoLGv7tKxtrMtK9Xr8rdZvprUNL6INAgAAoAod9Z8SOt0rcvpN9w2d8duEZcJyjcLyJmNIve/xd/4g9lHlE7RBAAAAVKGjrqF4OvZ3L+f4m64bOuPvCcuE5RqF5TFjSB3z9BsHxfbGhxZ9Q6WHNggAAIAqdNSTRnLX5PibThk75YsJy4TlmoTlx8Y24eM61Fm4Xxv3/yEoq2iDAAAAqEJHfVSyX3qmHeusv8OEZcJyDcKydckoH+srD0hjVmvrd8qbaYMAAACoQkd9pSRPGnQ2599kWWtZy1XCMmG5BmH5WIqw7HJUV2e+/ij2EeWNtEEAAABUoaOuSzQ9k2KM2MadNHbQ34m/byMJy4TlIlwXen1PpQjLPzn4PeuC8luKfep9ZIA2CAAAgKp01Cda/L1dOf+m31N01A8QlgnLFQ7LaUaVtUx3uM950nijYzLFvr5IY0IxHlgBAACgEh31/qDcbdMJvpnj7zmUMhzo6PIyOuqE5QqGZX3DYyZle5gt94KyNyirY2FW/1nfKtkWlBFprFf+IOV+ZsLrYHnFHkwAAACgph117STvF/tkPbeCsiGj39ATdt5vdRgMNDDrCHMvHXXCcskDnLaF7dJYR/x/BSv6Orh+IrG0gg8mAAAAUMOOem8YQqc77CDrDLf6/eINaYxUuaDH9GsYCPR7x05Hz5JGvJ4EZTwom+ioE5ZLFOCOhdeuq7bgqj3pqLO+ar2+gg8mAAAAUPOOep/DzrOroOTymJqVfXTUCcslCnATGQfhL2HR2a7/lManGfqQSWfCHwnDcU9F6xoAAAA1MRTp+MbLENVDXROWuS6oawAAAAAgLAMAAAAAQFgGAAAAACCLsNzsVdefqR6guf8Dfz3NDcwIo4EAAAFhdEVYdE1hdGhNTAA8bWF0aCB4bWxucz0iaHR0cDovL3d3dy53My5vcmcvMTk5OC9NYXRoL01hdGhNTCI+PG1zdHlsZSBtYXRoc2l6ZT0iMTZweCI+PG10ZXh0PkRpY2U8L210ZXh0Pjxtbz4oPC9tbz48bWk+QTwvbWk+PG1vPiw8L21vPjxtaT5CPC9taT48bW8+KTwvbW8+PG1vPj08L21vPjxtZnJhYz48bXJvdz48bW4+MjwvbW4+PG1vPnw8L21vPjxtaT5BPC9taT48bW8+JiN4MjIyOTs8L21vPjxtaT5CPC9taT48bW8+fDwvbW8+PC9tcm93Pjxtcm93Pjxtbz58PC9tbz48bWk+QTwvbWk+PG1vPnw8L21vPjxtbz4rPC9tbz48bW8+fDwvbW8+PG1pPkI8L21pPjxtbz58PC9tbz48L21yb3c+PC9tZnJhYz48L21zdHlsZT48L21hdGg+4N0xiwAAAABJRU5ErkJggg==\&quot;,\&quot;slideId\&quot;:286,\&quot;accessibleText\&quot;:\&quot;text Dice end text left parenthesis A comma B right parenthesis equals fraction numerator 2 vertical line A intersection B vertical line over denominator vertical line A vertical line plus vertical line B vertical line end fraction\&quot;,\&quot;imageHeight\&quot;:25.08108108108108},{\&quot;mathml\&quot;:\&quot;&lt;math style=\\\&quot;font-family:stix;font-size:16px;\\\&quot; xmlns=\\\&quot;http://www.w3.org/1998/Math/MathML\\\&quot;&gt;&lt;mstyle mathsize=\\\&quot;16px\\\&quot;&gt;&lt;mtext&gt;Dice&lt;/mtext&gt;&lt;mo&gt;(&lt;/mo&gt;&lt;mi&gt;A&lt;/mi&gt;&lt;mo&gt;,&lt;/mo&gt;&lt;mi&gt;B&lt;/mi&gt;&lt;mo&gt;)&lt;/mo&gt;&lt;mo&gt;=&lt;/mo&gt;&lt;mfrac&gt;&lt;mrow&gt;&lt;mn&gt;2&lt;/mn&gt;&lt;mo&gt;|&lt;/mo&gt;&lt;mi&gt;A&lt;/mi&gt;&lt;mo&gt;&amp;#x2229;&lt;/mo&gt;&lt;mi&gt;B&lt;/mi&gt;&lt;mo&gt;|&lt;/mo&gt;&lt;/mrow&gt;&lt;mrow&gt;&lt;mo&gt;|&lt;/mo&gt;&lt;mi&gt;A&lt;/mi&gt;&lt;mo&gt;|&lt;/mo&gt;&lt;mo&gt;+&lt;/mo&gt;&lt;mo&gt;|&lt;/mo&gt;&lt;mi&gt;B&lt;/mi&gt;&lt;mo&gt;|&lt;/mo&gt;&lt;/mrow&gt;&lt;/mfrac&gt;&lt;mo&gt;&amp;#xA0;&amp;#xA0;&lt;/mo&gt;&lt;mspace linebreak=\\\&quot;newline\\\&quot;/&gt;&lt;mtext&gt;where&lt;/mtext&gt;&lt;mo&gt;&amp;#xA0;&amp;#xA0;&lt;/mo&gt;&lt;mtext&gt;Dice&lt;/mtext&gt;&lt;mo&gt;(&lt;/mo&gt;&lt;mi&gt;A&lt;/mi&gt;&lt;mo&gt;,&lt;/mo&gt;&lt;mi&gt;B&lt;/mi&gt;&lt;mo&gt;)&lt;/mo&gt;&lt;mo&gt;&amp;#x2208;&lt;/mo&gt;&lt;mo&gt;[&lt;/mo&gt;&lt;mn&gt;0&lt;/mn&gt;&lt;mo&gt;,&lt;/mo&gt;&lt;mn&gt;1&lt;/mn&gt;&lt;mo&gt;]&lt;/mo&gt;&lt;/mstyle&gt;&lt;/math&gt;\&quot;,\&quot;base64Image\&quot;:\&quot;iVBORw0KGgoAAAANSUhEUgAABGUAAAGeCAYAAAA9h7wjAAAACXBIWXMAAA7EAAAOxAGVKw4bAAAABGJhU0UAAADEXC2UNwAAZEZJREFUeNrs3Q+kVVn7wPHHlStJJEmSSJIriWQkSSRJxnVJkiSRJEkiI7mSSJKMxEiSkUuSJCOSZGREkmRkSJIkkSTJFfPbz3v2/c25u3POfvY5a6299j7fD8s770ydtc/aa62z17PXHxEAAAAgnE1J+rdN2kTxAPQBAAAAAFAlK5J0IElXk3Q/SR+T9DVJ40n6lqQvSXqZpBtJOpOk4SQNMiADQB8AAAAAAMXNS9LxJL3pMMDplDRgo0GatQzIANAHAAAAAEC+GdKY7TIu3QVjWqWHSVrOgKwno03f4wjVFAX8GyB9l/9mzX1I0t0kjSXp1yRtS9KygN+XoAwAAACAStJZLd3OjLEM2kYZkHVFZy19bfoeY1RVFKDLDm9JY4nhdwkTpGmVvqR1dyRJA/QBAAAAAPCfXYEGbDo4nMqArJCxzPd4SnVFD4aSdDBJr6S8AM27JB3z1BcQlAEAAABQKfsCD8juJGmKp+9StwHZWmk962iAaoseTU/S84Jt935aJ7MbeWt9nJG2sf1Jui22IK/OzNtAHwAAAACgX/0s5bwpv+Lp+9RpQDbQYdA8RNWFA3sLtNl/pNjMljnS2FPG8tlH6QMAAAAA9JtFSfrcYQB2UhrHW8+RyTMzBtOgwEg66Op2GcQuD9+pTgOyQx2+ywjVFw4MF2iv+7vMY32HfqY5naAPAAAAANBPHrUYtDxPB1FF6ZKGv6RYUOZjkmY5/k51GZDNTtKnAANY9LeRAu11Xg/5bDTmsZU+AAAAAEA/aLVsQWe9DDj43K8FBnpnHH+vugzILuWU2zWqMBzYaWynTwPUaU16nPZM+gAAAAAAdTYtHfz4mnmxShqzYCyDPQ3gTHeYdx0GZMvFtr8H0KtLxnZ62kFei4x5jdIHAAAAAKizXzIDlTEPeawT+xHbux3mW4cB2RNDmXECE1y4b2yj6x3l91hsx2X3ex8AAAAAoKZ0IP+maZCim/RO95TXqHHAd91hnlUfkO0R+9KvlVRn9NgXjIttNpurAOBFY91e1cd9AAAAAIAayx6BvcFjXnpK02vDAOyzwzyrPCDTvTQ+iD0os7WP6q3Wpc3SCPTpzK4H0lgi9zUNLIyn/6z/7l76Z45IY4PZKTT7ltYY69kNh3nuMOZ5sE/7AAAAAAA1d6NpgHIzQH6HjIOwQUf5VXlAdlaKnV51uuZ1dYY0Zg5pkOW7dHfsuiYN2NyWxqa2g3QB/++4sfz2OszTetrTlT7tAwAAAADU2BT5b7mCDnKXBMhztnFAvc5RflUdkA1lysmyrORGTevpfGmcBPZNug/EdDqGXTe1nkV3II+MZTbfYZ7Dxjxv9mEfAAAAAKDmmgdEVwLmaxn8uRosVXVA9kAmb3R6zFBmb2pWP/VUsJNiC0j1mnTJnC5v6tfNkmcYy+kfj31Qp3S7D/sAAAAAADXXvDxmScB8Lcfu9nNQZlvmOndJY/8Uy+C1Lvul6P4mr8R/MCabniZpcR/2BVuN5XPOc10nKAMAAACgb0zMxrgTOF/LiUIbHeVVtQGZzg5pPg3rcfrvZxoHr2tqUC8PS/hgTPZ0oa191hdcMZbNRsf5HhP/J7IRlAEAAAAQpctJeil+T1xqZYthELbUUV5VG5CdzFzj8qb/9sVQbtsqXicts6hCpaN91Be8E9sGya6Xd10z3ouzfdQHAAAAAIBXeftIfHc4+KvSgGyhTN4/5WLmv982DF4vVLheXJdiQROtJ3oSkwZP9Gh33YC2efnWlLRMtb7p0dkPpHhg5kQftMflxrK45SFv65Hvw33SBwAAAACAd3lBmb8d5lWlAVlz0OWT/Hgi0AWp7wlM1uUzml5LY4lTNycmaeBGAzQfC+T3S83bo3W52D7H+a4T+3KywT7pAwAAAADAu5GcQZjLk6CqMiDLbuS7v8Wf2S62I56r5hexn5CkAQQXmxlPl8YsmO/GvLfUuD3eM5aB683AbxnzPdMnfQAAAAAABLEjZxDmcpPVKgzINMjwsum6nrX5c6uMg9jBCtWFtcbv9FeSFnjIX/cu+kdsAaE6nsqkdc8SmHrpON/VxvuuM8Zm90EfAAAAAADBnJDOm4lOdZhXFQZk2RNo1vY4gN5YkXqgs1VeG77PFfF71Ldexx3DdTyqYVscFltw5ILj8v7HmO/2PukDAAAAACCYsQ6DpKuO84p9QDZPJp+qlPf9XxgGsjsrUg9OG77LuYDXYzkJ6FDN2uJ58b/RbjMNrt0x5nm6T/oAAAAAAAjq7w6DpLWO84p9QHa16Xo0ODPPQeDgYgXqgJ6KlDfr51IJ13VT8vfsmVGjtmiZsaKz11zMVJqZpLsSNiBThT4AAAAAAIKZ3mGA9MRDfjEPyNZkrueI4e+MGga0dypQD/JOktLjqwdKuK6paT3sdG2jNWmLi8QWIPnDQV4abH0ltpOWdvZRHwAAAAAAQXU6eWnYQ36xDsg04PC86VpeGIMQlj1APkdeB3Tj1nHpPBtlTonXtyAtw07XN6UGbXGP2IIyB3vIY4Xkzz5qDv4s7KM+AAAAAACCuyxhN1GNdUB2KHMtGwoEDCwD3JkR14FDOde+I4Jr3FuBa+zVDWNdGir4uXp0th5d/tj4+Xok91qP35OgDAAAAABIY3ZBuxkIK/toQKYzRT42Xcftgn//m2GgG/Ng85GEXcLWrWfid0lPmXRW1rihHr2VxpLDbNKjxNcnabM0AlRnknQ9U687JQ3Y6KljCwN8V4IyAAAAACCNvSJCb+ga44DsokzeRLXowPSeYdC7N9I6MCfnujdHdK2dltrpfRuscFtcJ7bgiYukGzprIE5PetqSpFmBvytBGQAAAABI/NViUPTe8yAttgHZ8sw1HO/iMy4bBsJXIq0DWzpc88sIr/elVCOAVNRJCReUeZik/RI+GBNrHwAAAAAAwa0uaWAb24Cs+WQfPY1mahefscswEL4faT3odOpSjKcadTrt6mSF2+MTCReUaZ5dpAHFJYG/K0EZAAAAAH3vYYsB0W99NiDbncl/pMvP2WgYAH+LtB7c7nDNKyK83hUdrvdGRdviHLEFUa5JY4mWJg0e6l4yGlDRTak1mLpVGps266yse2Lb66h5yWKomTMEZQAAAAD0tVbHOD+RMHtyxDIg09OQ3jflfbeHzxo0DnznRlgX2m30/CXi+vu1zTW/qWh73GasP7sKfq5uHqyb/94xfr62hw191AcAAAAAQHDTpLFMp3kg9EEaRzuHEMuA7IxM3vh0qMfPe2cY9Ma258lAh2u9HXEdviXtN7CtojGxBU3m95CH7h302ZjPgT7pAwAAAAAguDMtBrLrAuYfw4BsKP3eE/mecfCZNwyD3UOR1YVp0nk5S6wudbjuqRVsk5Zjq/9xkM8qaT/LKJv21LwPAAAAAIDgWm3uuzvwNcQwILvflKfOcJnu4DNPGQa6v0dWH5Z2uNYjEdfjwx2ue1HF2uRKsQVJLjjKb4fY95lZU+M+AAAAAACC0j1UXkvvxz9XfUCW3b9jh6PP3WIY5D6OrE6s63CtOyKuyztLCCT4clRsAZJhh3neM+apyxwHa9gHAAAAAEBwNzODn4slXUeZAzJdrvOmKb+/HH72UqneCUzrpZpBmU6zPdZVrF3eN9QbXWrnclmWdXaOpsM16wMAAAAAILhj8uPRumUpc0B2osBg1FeKaXlNHYMy6yvULjVI+N1QZx54yPupsb6+qVkfAAAAAABBbc4Mem6VfD1lDcgWSmOmStlBmeGI6gZBmXKNGOvMqIe8RwvU2bU16QMAAAAAIKgVMvkY3DtJmlLyNZU1ILsl5QdkNB2NqH4QlCnXRSlvw92NBers8Zr0AQAAAAAQzAJpnCw0Mdj5U+I4LriMAdkmiSMgo2ksojpCUKZcLw31RY+wHvCQ92CBOnujBn0AAAAAAAQzOzPg0w1tp0dybaEHZFMyZTEu/vZ1OW4Y4D6NqJ4QlCnPErEFRK57vIZx4zU8rXgfAAAAAADBzJTJm3jqP8+K6PpCD8iyRw6f9fjdtortJJ2BSO4FQZny7BdbQGSvx2v4bLyGjxXvAwAAAAAgCJ0N87BpgPNCGrNmYhJyQDY3SV+aPv+T+A1QWY8aHorkXhCUKY91j6MlHq+BoAwAAAAAOKJ7RNxtGty8ToMSsQk5ILua+fwjnr/bgHGQOxLJvSAoUw5dUmdZOvTG83V8lXKOxSYoAwAAAKBWNBjQ/Ob9bZLmR3qtoQZka1oMLAcDfL83hkHuyUjuBUGZclhPPrriuc+wbvR7q6J9AAAAAAAEMdY0qHmfpMURX2uIAZkOOJ9nPntXoO93wzDIvRbJvSAoU46zYguGbPV4DdaNhn0EhwjKAAAAAKiNizJ574dlkV9viAHZwcznPgv4/S4YBrkvI7kXBGXK8UxswZCZHq9hq9iDMnsr2AcAAAAAgHdnmgYzumnnT4HynZsOjLs5Rcj3gEw3Nv6U+dwNkQQMYjuBiaBMeHPFFgh54vk6Lok9KOM60EtQBgAAAEDljTYNZHTDzjUB876W5rsiwgHZ5cxn3g98XzYZB7o/RVCHCMqEt8tYP057vAYNCH4wXserwG2EoAwAAACA6DUvz9FTXELOBNkivS0J8jkgWyX+3/LnmSbl7xdiRVAmvDFj/djo8Rq2iX2WzDEP+ROUAQAAAFBZ2TftPwfMe6E09q3RfA9ENiBrtbnvlZLu0RfDYPdMBHWJoExYWkc/G+qGBlqneLwO6542Wo9necifoAwAAACAShrJDGC2Bcxb92p52TRo7HYTUl8Dsl9aDGwXlHSf7hoGvDciqE8EZcJaLbZgyF2P17BP7LNkjnq6BoIyAAAAACpHByvfmwYvewLmrUuAXjblPRbZgEyDL18zn/VbiffqimHA+yGCOkVQJqxRsQVDRj3lPyS2WVyadNbZgMe+jKAMAAAAgMpYlwk6HPKcnw7GFklj35ObMjkY1OvA18eArNXMlKUl3q/jxoHv7JLrFUGZsB4Z64WPwISe+vTGmL8uUVzssRwIygAAAACoDN281rIPRajU62ksrgdkeyX8ccJ5rCfsjJR8nQRlwplboI3NdJz3wrTdWveR8X2SG0EZAAAAAJWgy4Y+SjwBGRensbgckOlsnlYBq1MRBw2a06WSr5OgTDiHC7Qxl7NUdN+pT2KfIbMqQFkQlAEAAAAQPQ04vJe4AjKaet0819WATI+efipxzkA5ZixLvb8DJV4nQZkw9B6/LNDGfnGQ5/Ik/VEgT21LCwOVB0EZAAAAAFGbl6S3El9AxsWpMK4GZLc7fM5wyffvzwJluqvE6yQoE8bhgu3sa5fBialp2dwvkNc3aWwsHDI4SFAGAAAAQLSaj56OLW2NYEA2PUm3cq7zWon3b0/BMtXZMvNKulaCMv7prK3xLtvbnSRtT9KSTNBE/3la+l21TZ5J0r2C+eifPZ+k+SWUCUEZAAAAAFGalaRnkQZkPoqbt+ndDsg0751i37D0epJWBrpvA+kA+XqXZauBGZ0xM4WgTC2CMlofNiTpRoTtWAO+urxubonlQ1AGAAAAQHR0IGc9MreMdK6kAdmUNNjxtcvr1tNkdG+Nq9KYdeCCXtPv6aBb9+IYd1TG+jmPkzSWpNUEZSoXlDmc3r/xiNqtXovOotElSisiuX8EZQAAAABEZzDigIympSUNyFyWy/kK3asQQRGCMm7dDtwmv6VJT1f6WxrL+jSgp6ePbU2DMAMR3j+CMgAAAABQko1Ng8ls2kjxBEVQBvQBAAAAAACUgKAMAAAAAABACdZJ+xkL2yO+7u0drnsdtxUAAAAAAAAAAAAAAAAAANTXbmkcY6nTJvXIxvtJ+pliQWoG9QFwbibtCgAAAMANab/Z2CmKp++NJOldksaTtJDiAJy5mfazegToPIoDAAAAVdVpB3MfaWIjri9J+pikF+lD9ViSLiZpX5KGkzSUpIHIy27U8H15k9ufZiXpelM9uCeNN/sA3Djc1L4+JWkbRQIAAIAqCh2UKZJ0dsHDJP2WpC3pQDcWGjD6bPgOD6hifUePY3zfVAeuJmkKxfL/moOZRygO50L0zd/lv+D6hyTdlUZg/dc0OLIs0HfdmOmHLydpKlUAAAAAVaKDxenSmP69QRrLLXTZzVOJM1DzJB3UDZVcbkuM1/uVKtZXTmbu/3mKZJJ5aZuYKJ8xisQ5DQLq7MOX0gielNVXf0nvr/6m+Jz1uFwmB0GfJWk+1QAAAAB1oA/T410+kOt08j+ksefKRLqd/rs36QN7rw/9j6Wx3KmMN6NDQlAG/9FZXPcy9/4sxfKDsUwZPaVIgvRVB5P0SsoL0Oi+Ssc89tUahHndlJ8GaVZz6wEAAFAHJ6T4TJblxs/Wt6c640T3kNH9Aa7J5DeeRQJAJyTs8ia99m+Ga/uTKlR7C1sMeM9QLD9YK62XwQxQNEHojMjnBfvW++l9G2zR/+mpYpuStF8aAXfLrBwNyG/w9P3myuTAjPbP7OkFAACAylssxfaAmeMgT92PQJcovSw4gNC9BY60GED4ctpwTVuoQrX2k/wYSLxIsfxgoENAYIjiCWZvgf70Hyk2s0X7/l+Nn33U0/fTwMzbTF5sAAwAAIDKsy41uukhb93I8aEUC87oYGJNgHLRAcs94UjsfrVOftzs+QbF0tKhDu1khOIJZrhAP7q/yzzWi20T9BOevqPOvvyQyWsrtx4AAABVdtv4EH/Z4zXoNPmiM2d0JovvpRH6+br0SjeX1JlCuofMH+n1or50SUc2WPlIOPmlldnSWGIYenCOH40U6D/n9ZDPRmMevoIlup9MdjnVZm4/AAAAquqa8QHb97INXZZ0SooFZv5MB4WAK7pkKTsTQJcwzaFoWrqU00avUUTB7DT2m08D3HdNOqNlpqfvml2qpQHzFVQBAAAAVNEViSMoM2G9FNsQWDeXXMxthAMLWtQ9fSO/hqJpabnYlhsiDEugZGKWYa8WGfMa9fh9s6d96SlQc6kGAAAAqJrLEldQZmJw/I/YAzM6kF7GrUQPZrapc8cpmraeGNomJzCFc9/YX653lN9jsR2X7bPNZjf+1WWGU6gKAAAAqJKLEl9QRs02DvqaAzMLuZ3o0i1pfQQ8WttToG2upLi808DXuOFefBV3QTLrb8cqj997c4v8zlEdAAAAUCWxBmWUvgl9WmDw9ypJs7ilKOiItJ7hwXHO7dvlhwLtktNx/FtjvBcuTxDbYczzoOfvfrNFnhuoEgAAAKiKmIMySvcIeFtgAHiHW4oCdNnbd+FtexFnpfhJafDruPFe7HWYp/W0pyuev/uiFm1YfzNmUC0AAABQBbEHZZQufxgX+yDwALcVBrqM43mL+qPHYTPjqrWhzADY0i5vUGzePTL2jfMd5jlszPNmgO//W4t8f6NaAAAAoAqqEJRRh8UelPmWpHncWuQYbVN/TlI0bT2QyZu4HhPbCWnwZ4axX3R9EpY1KHM7QBksFvYzAgAAQEVVJSij/hJ7YOYatxYd6IyBby3qjc78mEPxtLQtU1a7pPVGq60SJ+L4s9V4D855rg9lBmXUHWGzbgAAAFRQlYIyy6TYXhbLub1o40qbOnOVomlpmjRmvEyU0+P03880tsU1FGHwupxNGx3ne8yY7/VA5bC9Tf7bqSIAAACIWZWCMpIOmq1BmevcXrQwFHDgWhcnpX3A84uhLW6jCL15Zyh/nQE24Djfa8Z++GygchiU1nscvfTw3QEAAABnqhaUWSLFZsss4BYjY6xNXfnC4K2lhZnBbrYvuG1ohxcoRi+WG/vBWx7yth6LPhywPG62uYY9VBUAAADEqmpBGXVX7EGZUU8DoVNJ+qOE7677neisg8tJup+kT9LYG2U8/V/9/38m6fd0ILKkpHukwY21afnrjKXnadBj4lq/SuMNvw6izqYDtxD7jizsUFfG6A5aag66aP3Knkx1QTiBqSzWDdD3Oc53nTFfbeeDActjt4TZ5BgAAABwpopBGesGk5peOMpTT/fQPRT+bvrszwEDHDukEYT5t4v0LEn7kzQ1wLVqOemGoh+7uM6v6QB/ocfrO9Mh/510Bz/IbuS7v8Wf2W64tx8pSi/uGduW6+DsLWO+ZwKXR6eg6zDVBQAAADGqYlBGZ1SMFxjsdzsg0WO1D0ljU9NWnxsiKKMD3lfS/uhv3S9BZw49TK+nUznozJS9nq5TZ09cStJ36S5w1Jy+p4O5qR7qTaclFwvpDn4or5cyObjXyirjfR2kSJ3fH0t7e+k439XG+62zqmaXUC7t9th5QJUBAABAjKoYlFHWTSb/LRiI0NNkdNmPZVaKz6DMonQQkc3zdZKOSmMJVav9T3SmyljOdet3c3ns88/S3cyYvPTccaBkpENeH+gKfpA9XWdtj8EBNlF2a9jYjlzu5zNdGkuBLPmWdepRp9+GxVQbAAAAEJRxY0+BwX3eMcc6I0OXB92SYjM9fAVldHnWlxZ5HRD7RrR5p1S9dTRAaXcs7sP0Hg01XbP+r86o0SDOr5I/s0fTe2kche7CDeGkLqt5mTqY14ZeGO4ly8PcOi9hN9rV4NsdY56nSyyXox2u6yTVBgAAAARl3LCeOpK3yaPOKimyFMp3UOZki3x0H5tFBT9nruF7aWCmlxkzv0rrmTzWGREaoLHMeNLATK8zZvKWvJ2iK5ikOainwZl5OX/+WgX7kKqzzFgZFzcbaOsMQusG66dLLpdOM4heUW0AAAAQm6oGZQYKBFO+S/sZJhN7regsCj3RSPdFeSTlBGV+k9YBmW73Zfhd/B2Ve6LFZz3q8lotA3pdytTLHjM/53z+VrqC/7cmUzZHDH9n1HAP71C0ziwy9lEuTohbK+33tcpu1B3DbKh5Ode5kuoDAACAmFQ1KKOeiH1Wy9I2n7G6zb8/JWGDMq1OBXov+TMUOhkxlk3RQcoWaT0baVaX1zlD2m/O6eokl19zPnsNXcH/aPDyuUw+vcyyZG5Yyt2Dqd9Yl28e7CGPFdI4st4a/Ilpo+xOy1CP16QOrBf3+3jFmm7Q5AEAAEGZOIMy1ws81G0u+Nl6Usy3QIPMXeJnL4jpYtsj52yBz5wvjVNVsp/xU4/XelhsM5663QfnqXAykMWhTLlsMP69BcZ2OJMiduKGsbyHCn7ukrQtPjZ+vh7JvTbC8nnZ4ZofE5QhKAMAAEBQJuy1a9rSxeffChCUGWoT/LnlqIz+ErdLmFpt9HnZwXVqAGncUz0clM7BqW90A/+jS8+aT9G6XfDvfzPcv00Uc8+sSzffpu0qm5amA3oNVOsG5zoD7brYT1DToIZu8B3zEfKdZvhoXzC1BvWAoAwAAABBmdKNiv2hrpu9Dq4ECMq0W4I15KiMjhnKxjr43tTm7y9xdK23xLZx6XTHg5c3dAM/9AXjXQy674nb4+nR2rqAg2ENYOheUXrSkwa2Z1WkjPL67s01qAcEZQAAAAjKlG5XgYe63V18ft6Rs70GZXZL+yUBrsyX/Lfqvxo/q9USoD8dXqt1n4ztjsrZ9aykKsueZtbNvhuXDffuCkXds5MBB8N6tP3+CgVjJuTtCTZKUIagDAAAAEGZ3u0o8FB3rIvPz5tl0ktQRpcgvG7zuTscl9PxDt/hg9g2E17b5u8fdnidS433cqzg5+a9Nb9GNzBpxpaetNPN8g5LkPQ+Re30XoVKGtjVoNuSipTRzpzvc52gDEEZAAAAgjJhgzLdnEKyz2NQpt2163KBGYHusx63vcz499ttLPqT4+u07EvytuBn5i2LutznfUB2JtFIl5+z0XDv2L+nN3OM/Z0GGgfTpAG26WlARTdu1qU7egS8buqsAct7xnY3kS5J/DNntkj9lywSlAEAACAoU6mgTDfLl3wGZR62+cxHHstLAzA6m0GXCen+MAPGv6eDuvE2AaQBx9f4yHg/i5yW9Drnsy70cfvX05DeN5XF3R4+a9B47+bS7XZtm7GMdxX83IF0kH/H+PnvxX4yVxk2S/5eOQNUJ7TwL4lEIpEqmwCCMiXYXaCRbu/i830FZeZLtWZtbJX2SxpuO07vjPdzfYHrz5sFcLaP2/+ZzEC11w2mLfdvs6BbY8b2Mb+HPLakfZslnwORlpNl1tYiqhMIypBIJBJBGYCgTG9OFWikwxEFZfZ2+Mz9EZbzpQg7XesR5wPiZxZVHQzJ5KPCzzj4zBuG8j5Et9s1y7HV/zjIZ1WSvhrb4p4Iy8lyQtVGqhMIypBIJBJBGYCgTLhgQTdT7X0FZa47Dh759izCTtcaSJlm+Kydfdr27zeVgc5wme7gMy2B0t/pdruy0tg2XC3HK7I8dE1kZTXXcM0jVCkQlCGRSCSCMgBBmd5cK9BIZ0cUlOm0xCO2t7c60+R7m2u9WYH6PdNQN3b0Ybvf5qkMthjK+zHdbleOir9Zge3cM+apJ3YNRlRW0w3XvJ0qBYIyJBKJRFAGICjTm7+M197tiS8+gjJ5m6Guj6yMOx1TfbcC9XsNQZkf6OyhN03f/69A9YUTmHpz31C2GkCd6jBP6+wcTYcrFpTZRZUCQRkSiUQiKAMQlOmN9RjXhxEFZTZULCjzc4dr/ViB+m05NrbfgjInIvjRZJPV4oG074ZyfeAh76fGe/omsvJiLykAAABUQlWDMgsKDAB/6zIPH0GZvOUdsQVltku1ZzxYNvzsp6DMQrEHM32mYUERI8ZyHfWQ92iB+7o2kvKyHM9+gmoFAACAGFQ1KLNF7AOFbjd09BGU2ZnzmZsiK+ddOdc7GHn9HhKCMs1uSRzTS4/S9Xrpp31suLuxwH09Hkl5TRVmygAAAKBmD/uxBWXOG69bp/zP7DIPH0GZ3eLmqOdQ9uRc78rI67dlb4l+OX1pk8Sz5neMrreQl4Yy1SOsBzzkPVjgvt6oULtnTxkAAABEoapBmRfG6+5ljwUfQZm9OZ95KLJyziuD2JehTBHemE+UQ/PAflz87ety3FDmT+l6zZYY+7rrHq9h3HgNsdxXTl8CAABAZVQxKGMdpGja4zEg0U1QJm/mye+R1Y+8mT1HKlDH8zZIPd8H7Tx7nPJZj3ltFdsMtgGBxX5jX7fX4zV8Nl5DLJt/zxR/y1oBAAAAp6oYlLGeHqMbmk7vIR8fQZm8PVpim0GQtwfOtQrU8ffiZyPoqpibpC9N3/dTkmZ5zM96jPIQ3a+JdR+gJR6voWpBmTWGa91I1QIAAEAMqhaU0bfr74zX3OsMCB9BmW2SP4NgRkT1I2/Ww9sK1PHbOd/hcs3b+FUJO7tpQPxuwN1PdNmZZemQ7+Oov0q1jsXeIPU/ln29xLNHlO90g64AAAAQlIknKLNH7Bv8LogwKLNZqrXXgWVz2NhnPFyR6s/26daaFoPmECdmvTHUm5N0v7msJx9d8XgN1iCbpluRlFteP1uH5XMEZQAAAAjKBJfdrLRTOucgPx9BmYWGa78dUf2YF+ngerHYg0EHcq7/j5q2bR10PpdyTpy5Yag3dQ6GuXLW2N9t9XgNRfbwuhJJuW3Juc73NagbBGUAAAAIygT3i9j3NXCxZ4aPoIz6Jv5n+RQxP0nTerheXU42GPB6Na+/07zXGP583myftzVt2wcz3/NZwLwvGNrpS7rfXM+Mfd5Mj9ewVeyD572RlFveXlh1GOQTlAEAACAoE5Su/7fua7DNUZ6+gjJ3DN/hbKBy1dkUj5L0KklT2/yZe4brDXmU93kptn/FNMnfELpuZktjQ9/m77khYP47hBOYejXX2N898XwdlwoMnpdFUnZ5x7KfrUH9ICgDAABAUCYYnRnx1HidVx3m6ysoc8w4YA2xEeUpQ7mdFNvspJkBrnekKc9jBf7e3znXP1izdn058/3uB85/k7G9/kQX3NYuYxme9ngNGjT7YLyOVxGVXd4+UlsIyhCUAQAAIChjd914jRq4mVaBoMxy4/d54LlcJzbD1NNdFnb4c+uM1+v7FKOl8t/RvHrNswv83d9yrn1djdr0Kil/BsM0KX8vlKobM5ahz6Odt4l94HwsorK7mXOtcwnKEJQBAAAgKONmMN28L4jrB21fQRll3SvC10BnWVOAw/Km3XoM+c+erlfvbfOJPkWXH4z0SXCg1ea+ZW2++sVQX87QBbe9j58N5afBySker8PaT+m9nhVR+b0S9jICAABAReRN8y4rKKP7m1jfFGtAxsdSn/3iLyizT+xvCV1PtV/QFGTRsptu+DunjdeqZbLC8fXOzgQadG+hOV3Up/EO132qJu35lxaD9gUlXctd4Q14t1Yb29tdj9dQpI86GlHZaUDre4drvUD1AgAAQEx+l/iCMjqIfGy8rpceB53nxV9QZlDss09cbl6sR0m/bfrcYePfm58z0MkeN+sqMKNHcr9wNAC8XfPggLaD7GbYv5V4PZaA74fA17Q3DWRo2x1P/1f/vwZgp0Z0L0eNbW3UU/563PwX4zU8l7g2bF6Uc70bBAAAAIiIdb+WUEGZfWKbtq9JTwWa7fFa8o71/epggFhkXb3OVullQ1pdWvSx6fOuFfz7vxW4Vi2bXT2Wj+6V8b7FALDb5Ro7IwoO+NBqZsrSEq/nuLGuzA5wLZrHI8mfcbc2knv5yFh2mzzknV0qmLfB9+LI2kGnpYr628KJXwAAAIjKn8aHb9/7Uuh0/ScFBv2jAcrG8qa/1wf8x1IsMKMzg4rOmlmcBmCaP0cHXUX3gJgr9oBZ82bFKwvmo2/pWwULdWZDLxvWTpPOS5jmVbgdtwrwPSn5mqynB40EuJa7xmvR+lH2TIq5BdqX6xPPdMPvV2LfR2ZNhG2h02lxFwUAAACIzDfjA/gdT/mvLTBgmpgpsTJQ2dwwXM/CHvNY3EWgYyKoci4d0OqylebgkC7D0JM5DqZBkVbHba/yPNBudTKWblq8qUUwaFb673VZ0l8dPmOvg3t6Seq32e+iNnWo7H1ydhjrxiXP17GyYF3V2R9lBugOF7hWl7NUNNj7qUAZrYq0PXRaprhKAAAAgIisKPDwr2+QXb2VXZoO0F8WyF8HnUck7NTzjxLmLf+IhD1etNdlRVcl/JGo5wLU+csVbMM6++eplDcDpZNjYt+DyGe77iaQWNaMioGC/eIvDvJcnqQ/pFiAdWGk7UHL71uH6wYAAACi8mvBgYrOlplf4PMH0wd+3UxWZ0HoEpoPBfPUYMwJCX/c6jIJu6zrQKDghotTUnQmzoOAARnXA+R2s3HeVbANd5oVMFzytf0p4QKFneztos6NSzkb/x4ueJ26d9OmLtuwzmS6XyAvDXaMStx7sqwuqY4BAAAAhe3uYZD8d5JuSmN5z0S6lQ4Q9aScT9J57w5L0s/R5TfTSyqfO8br1KVArvZV8B2Y2euwfKYXHNB1m457uLc/d8hveUXa7/S0zXUqu2slXt+egvdZZ8v4WjK0tcu6tzlwmY300G9qf7U9SUsyQRP9Z51NtT4thzPS2CC9SD76Z/UkuvkVaBftNpd+I2zwCwAAgBLoQ6i+EZ2TPpSPpA/lLyT88hNL0g0mzybpp5LKS/dm0bepzwpetwZmdOmLvrGe0uM16Gd8cFyub8XPhpz6XS96qgvvPA+K293jkxVo0zvFvhmrbpi8MuC1rRf7iW6tAjO7HLShLJ1l96WL69kZqMx0Y+EbEfbHuoxKl6DNrdBvXrt2fYDHAQAAAJTButFmWUnfXo5JYwbHkhLKZ0s6+Hcxs6c5QPNaGrMYup11MSctFxfXosdo+55tpEdX/+Ow/DQwN9PzNQ93qJMxmpIGO752Wa4alNB9Q3Q/oO0Or+n3NKDw1GEb0s95nLaB1Y6udVtat4pcx2GP9/Nw+h3HI+qP9Vp0Fo0uUVpRwd+7dktOXwmzZAAAANBHQRkd+HxLB48a7HiUBih0MHgmvSadDTLYB+WzqcfrW5aWW9GBmw7Adb+gBQHLUgc9u6X4Ed/NwRDdOyjkqTePJI5lKxaDDuvl+QivqV3a4bAM9aj136QxU9By6pzPPUhuB+6Xv6VJ++S/0z5Zg156QtfWNAhT9cDFOYlzw2sAAAAAFTctHVjogFJnO+ipUF/lv+CXLvvQPX406LUpgsHV/HRAq5sg30sHgt8yA0PdBFYDTgekvLfyy9sM4u5T5fqOtpns7LQtFEtlzJDWS9TuUTQAAAAAEK92e+L8RNH0nezMucUUSWWMSusZgwspGgAAAACIl24C+77FgO4BRdN3Tkn8ewvhR7Ol9SyZfRQNAAAAAMSv3RHZP1M0feVh070/TXFURqvZbrcpFgAAAACo9sBOT22ZTtH0heb9hXSz8gUUSSWsbtFu9fS7WRQNAAAAAFSHbqb8TPydVIS43W+65+cojkrQgOmrTHvVjc+XUTQAAAAAUD26KegH+TEws56iqbVDTfda9xeaSZFUwlWpxnH2AAAAAACjtUkazwz0dKA+h6Kppc1CAK6K9smPAZndFAsAAAAAVN/WFgO+v5I0haKplY3SWO4ycY9/oUgqYZ009v1pbp+HKRYAAAAAqI+98mNgZoxiqY2dmYE9+8hUw1CSPmba5SGKBQAAAADqZ4/8GJg5SbFU2kCSfs3c0xMUSyXoiVjvhCVLAAAAANA3tglLJepicZKeNN3Hz+n9RfzmJ+mtTD5l6WeKBQAAAADqT/ewyC6ZOEixVM7Bpvt3O0nzKJJK0IDMm6Z7p7NlVlAsAAAAANA/dJbFC5kcmDlCsVSKLl26Jo0gG6pB95BpXrL0IEmzKRYAAAAA6D/Tk3RFJgdmzlAsgBd6PH3zDLXjFAkAAAAAYGtmsKinMg1SLIAzO5I0nrav19II0AAAAAAA8D9zpBGMmdgwdhFFAjihy8z+TtvWBWnMUAMAAAAA4Ae6P8lmigFwan2SVlMMAAAAAAAAAAAAAAAAAFBBm2TyRvHNaRPFQ1mDekFZAwAAAACDFMoa1AtQ1gAAAAAYpICyBvWCsgYAAAAABimjTdd9hLIGbdDk3wDpe5K+JelLkj4k6a40Tgr9NUnbkrSMNggAAACAAWF1BynzkvS16brHKGvQBk2uJulWkl5KI3jyb0npS9puR5I0QBsEAAAAwICwOoOUscx1P6WsQRvsylCSDibplZQXoHmXpGNJmkobBAAAAMCAMG5rpfVyiQHKGrTBrk1P0nMpFky5n7bHwcxnaVuckX6X/Um6LbZZOW+StIE2CAAAAIABYZwGOgwchyhr0AZ7slfsAZl/pNjMljnS2FPG8tlHaYMAAAAAGBDG51CHax+hrEEb7Mmw2IMy+7vMY32SPhs+/wRtEAAAAAADwnjMTtKnAIM4yhr9Wi9GxB6UmddDPhuNeWylDQIAAABgQBiHSzkDuGuUNWiDPdkptmDJ0wDtWZMepz2TNggAAACAAWG5lottjwvKGrTB7lkCJZpOO8hrkTGvUdogAAAAAAaE5XpiGLzFeAITA0JUqV7cF1ugZL2j/B6L7bhs2iAAAAAABoQl2SP2fS5WUtalmJKk823SFppcJeqFBjTHDW3sq7gLfl40tutVtEEAAAAADAjD0/0kPog9KLOVsi7FYIfveZ4mV4l6scbYxm44zHOHMc+DtEEAAAAADAjDOyv2gIyrvS76tax7QVCm+vXiuLGN7XWYp/W0pyu0QQAAAAAMCMMaksY+MRPXZllacYOyLgVBmerXi0diC5DMd5jnsDHPm7RBAAAAAAwIw3ogkzf7PGYYvL2hrEtBUKba9WKG2IIjrk84swZlbtMGAQAAADAgDGdb5rp2JWmzcQA3hbIOjqBMtevFVmPbOue5nROUAQAAAMCAsGTTpDHjZeKaHqf/fqZxALeGsg6OoEy168UVY9va6DjfY8Z8r9MGAQAAADAgDONk5pqWN/23L4YB3DbKOjiCMtWuF+8M7Ur3dBpwnO81sQVlztIGAQAAADAg9G+hTN7Q92Lmv982DOAuUNbBEZSpbr1YLrbAyC0PeVuPux+mDQIAAABgQOhfc9DlU5JmZf77BanWCUwEZQjKxF4vDostMLLPcb7rjPl+TesXbRAAAAAAA0KPshv57m/xZ7YbBnEfKevgCMpUt17cE1twZInjfG8Z8z1DGwQAAADAgNAvPTHpZdN1PGvz51YZB3KDlHVQBGWqWS+03X03tKeXjvNdbWzHOltuNm0QAAAAAANCv7KnsKztcRC5kbIOiqBMNevFsNiCIy73aZqepH+M+W6nDQIAAABgQOjXPJl8qtLVnD//wjCY20lZB0VQppr14rz432i3mQZV7xjzPE0bBAAAAMCA0L+rTflrcGZezp+3HKN7kbIOiqBMNeuFZcaKnoY2xUFeM5N0V8IGZPqpDQIAAABgQFjYmkz+Rwx/Z9QwqLtDWQdFUKZ69WKR2AIkfzjIS5cjvhLbSUs7aYMAAAAAGBD6N5Ck5015v0j/XR7LPhifKeugCMpUr17sEVtQ5mAPeaxI0k2xB38W0gYBAAAAMCAM41Am7w3Gv7fAOMibSVkHQ1CmevXihrEdDRX8XD06+3CSHhs/X4/kXksbBAAAAMCAMNwgRY+5/diU7+2Cf/+bYbC3ibIOhqBMteqFzkgbN7Sht9I4LSmbliZpfZI2J2lHks4k6XqmTXdKGrDRE9cW0gYBAAAAMCAMP0i5KJM3Ei06OLtnGPjtpayDIShTrXqxTmzBExdJj7B/lNaDLUmaRRsEAAAAwICwvEHK8kyex7v4jMuGweAVyjoYgjLVqhcnJVxQ5mGS9kv4YEy/tUEAAAAADAhNnjTlpyeyTO3iM3YZBoP3KetgCMpUtw2GSjojToOpS2iDAAAAABgQljNI2Z3Jb6TLz9loGAR+Y/AdDEGZ6tSLOWILolxL76smDZzqXjIaUNENuXUvma3S2KxbZ6TdE9s+TxPpkoSbOUNQBgAAAAADQmmchvS+Ka+7noIAzWluHw++QyIoU516sc3YdnYV/FzdPFg3/71j/HztCzbQBgEAAAAwIAwzSDkjkzf/HOrx894ZBn6b+3jwHRJBmerUizGxBU3m95CHbuj72ZjPAdogAAAAAAaEfgcpGoD53pTPGQefecMw4DvUx4PvkAjKVKdeWI6t/sdBPquS9FVsgZk9tEEAAAAADAj9DVLuN+WhM1ymO/jMU4bB3u99PPhW6yX8hq5lpYu0wVwrjWV5wVF+OwrcvzU1bYMAAAAAUOogJbuHxQ5Hn7vFMNB73KeD7wkEZWiDzY4ay3LYYZ73jHnqSWyDNWyDAAAAAFDaIGVakt40ff5fDj97qcR/AhNBGYIyMdWL+4Zy1GWGUx3mubLAPTxcwzYIAAAAAKUNUk5EMFhfRFCGoAxBmf8FSL8byvGBh7yfGu/hG4IyAAAAAAjKuLFQGjNVyh6sD/dBWROUISiTZ8RYjqMe8h4tcB/XEpQBAAAAQFCmd7ciGawfJShDUIagzP/Kp6wNdzcWuI/HCcoAAAAAICjjL4/QaYygDEEZgjLy0lCGeoT1gIe8BwvcxxsEZQAAAAAQlOnelMwAcFz87ety3DDIe9png+8ydBp0n6fJlV4vlogtIHLd43ceN17DU9ogAAAAAAaE3cseu3vW43fZKrbTZAZqWtaxICgTd73YL7aAyF6P3/mz8Ro+0gYBAAAAMCDsztwkfWn6vE9JmuXxu1iP2x3qk8F3WQjKxF0vrPs7LfH4nQnKAAAAAIDnQcrVzOcd8fxdBowDvZE+GXyXhaBMvPVClxNalg698fydv0o5x2ITlAEAAADQFwPCNS0GV4MBvs8bw0DvZB8MvstEUCbeemE9+eiKx+9rDZ5qukUbBAAAAMCAsPig63nms3YF+j43DAO9a30w+C4TQZl468VZsQVDtnr8vtaNhn0EhwjKAAAAAKj9gPBg5nOeBfw+FwwDvZd9MPguE0GZeOvFM7EFQ2Z6/L5bxR6U2UsbBAAAAMCA0G62NDb0bf6cDQG/zw6J9wQmgjIEZcqsF3PFFgh54vn7XhJ7UGYZbRAAAAAAA0K7y5nPuB/R92lOP9V48F02gjJx1otdxrZx2uN31WDoB+N1vKINAgAAAGBAaLdK/L/pzjNNyt8zo98HhARl4qwXY8a2sdHjd90m9lkyx2iDAAAAABgQ2rTa3PdKSd/pi2HAd6bGg++yEZSJr15o+/xsaBd6XPYUj9/VuqeNtuFZtEEAAAAADAhtfmkxuFtQ0ne6axj03ajp4DsGBGXiqxerxRYMuevxe+4T+yyZo7RBAAAAAAwIbTT48jXzd38r8TtdMQz6PtR08B0DgjLx1YtRsQVDRj19xyGxzWDTpDPuBmiDAAAAABgQ2rSambK0xO903Dj4m13DwXcMCMrEVy8eGduEj3qopz69Meb/MUmLaYMAAAAAGBDaBil7JfyRunmsp8yM1HDwHQOCMnHVC+tR2JpmOv5uC6VxipJ1H5k1tEEAAAAADAhtg5RF0nrz0FMlf6cdxkHgpZoNvmNBUCauenFY7EEZl7NU9KSlT2KfIbOKNggAAACAAaFtkKJHTz+VOGagZB0zDgTfi7+9K/p5QEhQJp56ofX7pdiDMr84+D7Lk/RHgTy1H1lIGwQAAADAgNA+SLnd4e8Nl/yd/iwwINxVk8F3TAjKxFMvisyS0fS1yzynSmOG2v0CeX2TxsbCBEYBAAAAMCA0DlKmJ+lWzmDrWonfZ0/BQajOlpnHgNApgjJx1AudsTZesD1MpDtJ2p6kJTI5aKL/rLPk1idpa5LOJOlewXzG03owv0ZlDQAAAABeByk6GNsp9k07rydpZaDvMJAOEq93OQDVwIzOmJnCgNAJgjLl1QttCxuSdKPLtuAz6TIqXVo4tyZlDQAAAADeBylT0mDH1y4HYnqiiu4vcVUab95d0Gv6PR146n4U3c4GaPUG/3GSxpK0mgFh1wjKhK8Xh9O666otuGpPOotGlyitqFFZAwAAAECwQcqgw0GaqwG5y2tql3YwIPRyfwjK+KkXtyVswOVbmvR0pb+lsaRRg5l68poua9IgzEBNyxoAAAAAnNnYNMDKpo0UD2XdBYIy1AvKGgAAAACAEhCUAQAAAAAAKAFBGQAAAAAAgBJoUKbdEpFzFA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oYZKWUQwAAAAAAAD+DSXplyQ9SdK/SbpBkQComd1JepSkb0n6mqT7SfqZYkFqBvUBcG4m7QoA/aCcSNJvFAVaWZWkU0n6RxqBmOZEUAZAndxo0c9NpFMUT98bSdK7JI1LY7YoADdupv3srSTNozgAr/Ql+4EkXU3S4yR9ksaLKP1t05dR79PnodNJWp+kAYrMK33ZM5qkL2k/+JkigRpM0nCSLifpQ4cBCkEZID47ctqs6/QtTfpD8jFJL9KH6rEkXUzSvrQ/GarAj/qo4fvyJrc/zUrS9aZ6cE8ab7QAuHG4qX3pAHEbRYIKWe/h+cr1wFwH/kfS57Si16LjwZNJmsutdmp6ko6lfZ7Pe5910UN9Pc/tdGNBOni6LY0oqfUGEJQB+jsoUyRp3/JQGtMyt6QD3VgMpD+Ced/hAVWsLx+23zfVAX2zOIVi+X/NwcwjFIdzIfrm7/JfcF0HX3elEVj/NQ2OhNo/cGOmH9aXg1OpAiAo07MjLQb+zelT2u4fp31Buz/3NQ0iMHOmN9OSdFQaLzNDBOQIyvTBjz5BGSAuOljUyLtO/94gjeUWuuzmaaSBmifpoG6o5HJbYrzer1SxvnKSh46O5qVtYqJ8xigS5zQIqLMPX6bBk7L66i/p/R3xPCBbLpODoM+SNJ9qgBoFZb6n7fmONF6Gt0vXHVzX4g7Pf7oUV2eozWnx9zQQe6ZDgEaf3VjCW9zUtMzzVqL4DsocyKl7f6T3+BtBmfC0ICc2FhozVBaCMkD16MN0kZlw2bcof6RtfiJNdNxv5L91sL0kfUOzT8p5MzpEUAZNdBbXvcy9P0ux/GAsU0ZPKZIgfdXBJL0qMUCjg7ljHvtqDcK8bspPgzSrufWoeFBG67EeJBBqpmV25llz0kCvZQmuBl4etfkMneWxhltvoluDHEr7zjKWrnVrIB07vCEoU+5NuEJQBqidE1J8JsvyAv2GzjjRPWT0TcA1mfzGs0gA6ISEXd6k1255I/AnVaj2FrYY8J6hWH6wVlq/AWZaexg6I/J5wb71fnrfBlv0f7rfxKYk7ZdGwN0yK0cf1Dd4+n5zM4EZ7Z/Z0wtVDcpoe1oW8Hq2dmjDVwp+lgZf70j7F1XruP1taQDuYIFgTGxBmQkLJH+JP0EZj2YafpQJygDVsliK7QEzx0Ge+iCiS5RedvGjdKTFAMKX04Zr2kIVqrWf5MdA4kWK5QcDHQICQxRPMHsL9Kf/SLGZLdr3/2r87KMeAzNvM3mxATCqGJQJOV4aFvf74mkQ+FmHZ7UVVIEffiM1wG2ZYVKFoIzKe6lLUMazZwRlgNqxLjW66SFvnU77sOCPkw4mQkyR1QHLPeFI7H61Tn58E8RvXGuHOrSTEYonisFXNu3vYbBp2QT9hKfvqLMvs0vqt3LrUbGgzMFA17FKJu/zld0Xal6PbbHdEngNns6mGvwvGKPB8olZfjq5QWdY68udMwWef2MMymwgKFOumwRlgNq5bfxRuOzxGnSafNGZM6fF/9II/XxdevUsffjQh5s/0utFfa2VH4OVuo6ek19+pA/en0oYnONHIwX6z14GYxuNefgKlqyWH2dub+b2o0JBmR2B+uZOy2RcnI7XabbEHaqB/C3/7ZF4QFoHqi5VNCgzg6BMuW4QlAFq55rxAdv3sg1dlnSqYGDmT+FtDNz6SX6cCaBLmOZQNC3lPVBeo4iC2WnsN58GuO+adEbLTE/fNbtUSwPmLJlALGIIynR64abBGhcvGXQZU6eg/J4+rweW00TnSDWDMoNCUKZUBGWA+rFs4h1yL431UmxDYF2ju5jbCAcWtKh7+kaeEyVaWy625YYIwxIomZhl2KtFxrxGPX7fsRYDzblUA0Sg7KDMtoDtstPLND2RaRbVIdffQlAGBRGUAernssQVlJkYHP8j9sCMDqSXcSvRg5lt6txxiqatJ4a2yQlM4dw39pfrHeX3WGzHZftss9mNf3WZ4RSqAkpWZlBGZ8C8yemT5znMb0HOd/2N6pArb3sQgjL4AUEZoH4uSnxBGTXbOOhrDsws5HaiS7ek9RHwaG1Pgba5kuLyTgNf44Z78VXcBcmsvx2rPH7vzS3yO0d1QMnKDMr8kpP3PQ95PpDOQSBmM/c2viYog8KVhqAMUD2xBmWUvgl9WmDw90qYKovijrR5kOQ45/bt8kOBdsnpOP6tMd4Ll89pO4x5+j5pptVb5g1UCZSorKCMzhLLW/6910O++yN8fqzT+JqgDApXGoIyQPXEHJRRukfA2wIDQHb8RxG67O278La9iLNS/KQ0+HXceC9cDsispz1d8fzdF7Vow/qbMYNq0RWdSaVBLT158HdpnDioe4PoLKtvBdu+q1S1AV5ZQZld4vfktU5tsFOeOouPzfIJyoCgDIAKB2XUSrFNzZ9IB7itMA4+nreoP3ocNjOuWhvKDIAt7ZJnA/8eGfvG+Q7zHDbmeTPA9/9N2Mui175wW3qvivzWEpSJKyjzZ06+Lz1+59c5eR+jmRGUAUEZANUOyqjDBR7g9G3ePG4tcoy2qT8nKZq2mvcOeJc+aFtOSIM/M4z9ouuTsKxBmdsBymCxsJ9Rt3VH+8EiyxEJysQZlJkv5c5auyqcxEdQhqAMQRkAtQ/KqL8KPMRd49Yi5wG21VR8plm3lz1mVafKbza2R07E8Wer8R6c81wfygzKqDvCZt1F6D4gHyMPxhCUKXY/88pxp8fvbNn8nSApQRkQlAFQg6DMsoIPcsu5vWjjSps6c5WiaWmaTD5m9XH672ca2+IaijB4Xc6mjY7zPWbM93qgctjeJv/tVJFJdP8P63I3gjLVCcrcMpTjao/feZ0h/xM0P4IyICgDoPpBGZH8KbJlDAZQLUMBB651cVLaBzy/GNriNorQm3eG8tcZYAOO871m7IfPBhwktNoP5aWH715Vw+kA718hKFOnoIzW77xNmL97bgeDhvv4mCZIUAYEZQDUIyizpODD3AJuMTLG2tSVLwzeWlqYGexm+4LbhnZ4gWL0YrmxH7zlIW/rPiTDAcvjZptr2ENVkUMVDMYQlLFZZSjDtwG+9ydDYGg6TZGgDOIIykwctXcufZDT9azf0gc+PW5Pd+/Wt9sHxe0pAUXpda6VxgZoej3P0wf25mt9lz4AnE0fOkKvmR9Ky/G9scO+JI03Rt/S9EIaR5XO7qMyQ/WDMupugYe5UU8DoVPSOCo0NN3vRGcdXE7S/fQhaKKNfUv/v57A8Hs6EFlCH/pDgKFdXRmjO2ipOeii9St7MtUF4QSmslg3QN/nON91xny/pg/voewWNhltxXpkenPSZ0udmarLv3T54TSaW7RBmX1STmC2029Fu/Qz1YOgTJar6XuDPVRMX1Hiot9th6NK0+mhSyOjuv74bYHr+p4OLOYGrGSL00BHN5uffU0fThd6bgS6ueLDTN7taNndMfzwLq5xmaF+QZltBerYC4d9g/Zhf5fwQzmQ9tP3u/z9eCaNTQCn0ofKGSlnE8Sqym7ku7/Fn9luuLcfKUov7hnbluvg7C1jvmcCl0enoOtwn9aRIwX7YX1mZBlntYIylmXdVwJ879+FfWUIynQRlPnbQaBE3/JN6VAxvzsKyHyTYue7/1Pw87d4DsoMi23Nc7ukU2TXeq5c+ubvkqN79j19EHE5AFqZVvB2a/db+SkNuFiu+WkNywz1DcpovzteoH51OyDRY7V1yvfjEn8odcD7qsNvg85+05lDDyU/IK/98N4+7UMn6k2nJRcEh38sr5eZ4F4rq6S3l1jo/v5Y2ttLx/muNt5vnVU1u4Ryafe8+aAP68iWAv3uI+F0nKoGZSwnU44G+N6nhFmTBGW6XL6kb/T+KPiwqMfrjRgfLvQHU98y/dnFQ+mt9GG824dEHUwcyDxQZZNOJx9yWGlaNbRfHQWm9A2qr9MbdCqdj2MBn/f4kK/38Jf0c/LyavWQXHTG1OoalBn6IyijrhWoV0UCEXqajC77scxK8flDuSgdRGTz1CWeR6WxhGqgze/aWM5163eb0wd9aNaIdA7+Y7Ls6TprewwO8PbdrWFjO3K5n4/Oera++Cvr1KNOvw2L+6h+LE2fnS0vfg/QnCodlPkWSXvcYbiON1QPgjKdWKeEP5fu17yfLvAg6vLBRX9AW80K0gfo2Y4rTXNQRt9wul7CpW8/Znl+6JxID9OB2VDTwGcgzf/nNNhkCXroTJVlngaE7YIyi7scIO2oaJmhP4MyewrU7bxjjqem9f+WFJvp4euHUpdnfWmR1wGxb0SbN535raMBSpX6g06/YZzUNdm8TB3Ma0MvDPeS5WFunTf2U66W7ejz7x1jnqdLLJejHa7rZJ/UjanG4JkOkJfTlCodlJlmbJMh9nIZEdtMWDbUJyjT1mLjg3ivbxssM2b+9FBwZ1vkc8hDpbnRdKPutuj49cdwg0yekq4PfrvFNhvE9W7OrWbxvC4QFNPBheVtvQ4q8t726vKKP6T7qf/NQZ2XXX7GwYqVGfo7KLO8QN3utMmjzioZ77LN+PihPNkiHw2sLyr4OXMN30sDM3Nq0odaBpSdyuMUXUHboN6X9Le6k2sV7EOqzjLoHhc3G2jPFPsG66dLLpdOM4he9UndOGO4T88k7J6NBGX8BGXWSvgX/u1sknL2uCIoU6OgjLJsTtRrQGCZIY+bHgouezLCR+lurb41KHNTir/dHRDbCQ7j4mba/QlpvZ62m/XPlofR5zllvil9WPg9La9dYtu4KxuUaX5o0jWmR9JBnmXmzI6KlRn6OygzUCCY0unNzMQsPO2/9ESjS2m9LiMo81ubgEy3+zJYftdu1aQPzfNzzudvpSv4f2syZXPE8HdGDffwDkXrzCJjH+XihLi10n5fq+wy8xhmQ83Luc6675tiGWs8lXL2+yEo4z4oY13GuCbA944pQERQpsJBGctb198dfIm8qZ8+ju3L7i9wylOl0f9+OtPpFz3W2vJw/kuP5bGlTbl3uzRqhtg2Mu50CkG7N1lbCwRlfml6MMquHdVA1uOcz1hcsTJDfwdl1BOxBy6XtvmMdnspWTasc/lD2erN5nvJn6HQyYixbFbWoA/Nk7e/2Rq6gv8ZkMkzV1+Ibar5sJS7B1O/sS7fPNhDHitk8ku2vOBPTLNbO806Pl7zupF3ItdrcbunGMoNymw3ttHpAb73DOO1bKGKEJTJk7d79TsHX8IytWue44J7LW5OmMirNM2nWmjwaVoXecyW/I3JHvdQFhok+tTiM3/qsYwPi+1tfTd7OFjW6q9sarir2nzOdGm/sfXlmpUZ+iMoc71AUGZzFz84eZvnufqh3CV+9oKYLrYlkWdr3oeqp8LJQBaHMuWywfj3Fhjb4UyKOMhD/EQaKvi5S9K2+Nj4+RoAWBth+bz09AwZu7yTsXQpInv21Ssos9vYVkP8xk01Xgv7ixGUyWV587CuxzwGJP+N4D6HhbZY3E0ftj4E6Aa/vaxhzhskfu+hc7lTMCBRZPBjWUrRzcD2iuFzJx5ALFMCtQN/kl6v7ilxUjq/Ca1imaE/gjLWa+/2zcytAD+UQ22CP7cclZHlqMwieVWxPxjMCU59oxv4H30p8jHzW16E5QSQTRRzz6xLN9+m7SqblqaDxs3p4FBnoF0X+wEBGtTQDb5j3vftZs4zZF2XRucdsLGX5lO7oMxZY7sNsbnuoPFaTlBFCMpYMvgi/pcwncvJ44HDQsvuQv+zx0oz8dak103lNnt6sGs3S8nVhlO3xLYnTtEphAeNnZyPKblVLTP0R1BmVOxBmW7ezOQFRF38ULZbgjXkqIyOiS2QXuf+IO8BmSM6f+wLxrsYdN8z3D8Ghb1bV6Df6zVpAONR+oCtge1ZFSmjvL57cw3rxXwJf5AIyg/KWJ/hQrFcywWqCEEZFwETfVCZ0WMelv1rXL2B+Dvz4DngsdK8cDR4tkRau+nQnnr+kbKu8d5e8HN3GD7zlbg5YaEuZYb+CMrsKjC42N3F5+cdOdvrD2W7acf3HD+o571V/7Xm/UHe9O5bdAM/PJd0E+S/bLh3Vyjqnp0MGJTRo+33VygYMyFvT7DRGtaLI+J2KRsIyvgKyjADnqCMiWXX8v0O8sk7AtrF1K414nYmhfX0JRc+O77Z7XYEP+zwmpcaO6MxD0GZAx4aXJXLDP0RlNkh9sHFsS4+P2+WSS8/lBogfx3ggU3Svr/TXmDzat4f5L01v0Y3MGnGlgb5u1neYQmS3qeond6rUGk8DbpV5SjbnTnf53oN68UjnqEIyhCUIShTp6CMyluD/8RBHr+I/+nUzacu6RTU+Z4rjcugzB85eV12dO0/Oa6kljX1bz0MPOcF7CSqUGYgKOPiFJJ9Hn8o21279tUzAt1nnUm5rA/6g7xlUZf7vA/IziQa6fJzNhruHfv39GaOsb+7lj40D6YBtulpQEU3btalO3qyo27qrAHLe8Z2N5EuSfwzZ7ZIfy1ZnJ7zfVfQdAjKEJQhKFPFoIzlbc/yHvOYb8hjfQ+fP1smb2x4O0ClcRmUyTuGsUjUXx9IxtsMflxvfPXI2CEV2ajYMvB0replBoIyLpYv+QzKPGzzmY88ltey9PdNlwltKtCWq94fvBbWt7ejpyG9byqLux4f0ibSXLrdrm0zlvGugp87kD5z3jF+/nuxn8xVhry9CX30XWXqdCT9M5pNrYMyvxGUIShT56DMoOQvn/m1xzzmSv46/6s9fH52g98NASrNjYAVtEhQZqu0n45723F6Z+yQigTcygjKVL3M0B9BGetRkN3uS+QrKNMpKB/jrI2q9wd5swDO9nH7P5MZqPa674Tl/m0WdGvM2D56mRm9xfAM7HPptAuWWVuLalQvOi1RHaXZ1Dooc16qF5Q5TxUhKFNE3oa/enRgLxurWjZq62VT4eY3g68CVZqQQZkieV2S8OuvXR7PW0ZQpuplhv4IypwqUH+GIwrK7BW/e5bRH/xnQPzMoqqDIZk8o/ZMgN9uTYfodrtmObb6Hwf5rErSV2Nb3BNhOVlOqNrYJ8G6VTSbWgdlrBvkxxSUIVBIUKbww4qvE2Gmi/0txL4uPj87bfNonwdlnkU4oCgyCCgjKFP1MkN/BGWKBAu6mS3oKyhz3XHwyLcq9wfTDJ+1s0/b/v2mMngnbk5PtARKf6fb7cpKY9twtRyvyPLQNZGV1VzDNY/UqG48kPYvdwdoOrUOyljbaYgtAKxLWHdSRQjKFPUwJ8Nujy09XOCH7nEXn39XJk9HntPHQZkBmfwmsDndrEhjDR2UqUOZoT+CMtcK9KWzIwrKdFriEdvb26r3BzMNdWNHH7b7bZ7KYIv4ea7Bj8vSQwR27xnzfCVx7fs2Xfy9WI3RJ4kvcO4yVW25S8igzIixDKcF+N7ThJnvBGU8tVnLhr8LunjAfZv5jLxNCJcW+PyF4u+ozyoGZTodsXq3Io01dFCmDmWG/gjK/GW89m5PfPERlMn7IYtt76Sq9wdrCMq0fHB+0/T9/wpUXziBqTf3DWWrAdSpDvO0zs7RdLhiQZldNaobRU7PIihTr6DMRmMZLg7wvWcbr6VOSwcJygRqs7pnTF70+XjBz8zuJXDf8OBfZBPC05m/u7bPgzI/S+d9gQjK1LPM0B9BGeuD6MOIgjIbKhaUqXp/sF4IymSdiGCQtUhQNJD23VCuDzzk/dR4T99EVl79tCR6XAjK9GtQZqb4W8Jd1DrjtSykSyco0428DX+L/gi9kB/X4U7P6VA/iG1N6JT0z7rc7K3qQZntUv23daGDMnUoM9Q/KLOgwAPdbxEFZfKWd8QWlKl6f2B5SOynoMxCieOt+rCgCOsSBR8baI4WuK9rIykvy94WJwjKEJSpQVBGWQK2IU692yy22Xzsc0RQpitLDBXM+hCdfePYPGU4b8NKy4Zk2eVWhwJXmhiDMnlL0AYr0FhDB2XqUGaof1Bmi9gf6Lrd0NFHUGZnzmduiqycq94fWDbt76egzK1IBllHBT76aR8b7m4scF+PR1JeU6W/Zsp8FYIy/RyUeW4ow62RPJe9pjsnKNOLvA1/rfu2ZPc/aI5ars7J43bB69So+SyCMrlHxa0kKFPLMkP9gzLnjdetb2VmRhSU2S3V2gCv6v2BZW+JfjkJYlNEg6wxut5CXhrKVAfmPt5ADxa4rzcq1O7rtKfMRyEo089BmTFDGe4L8L13G67jOt05QZle5L0ptARAskGXZy3+zIucgUWnU5SWif8jJ6sYlMkbVFVhCnXooEwdygz1D8q8MF73A49toZsfyr05n3kosnKuen8wRfrrjXmncniZeW7xta/LcUOZP6XrNbPM2PY92LEuj4nlvvbb6UvWU7IIytQzKGNZYhjiGc7yPHlcQFCmx4eZvCj0wZzP+EPy38zlHZXd6WH9QubPriYo8z95UdsjBGVqWWaod1DGOkjRtCeyoEzezJPfI6sfdegP8tbbn++Ddp49Tvmsx7y2CvsKuLTf2Nft9XgNn43XEMvm35bNT0dqVEfazZR4R/Ppi6CMZS+XELMTb0gce9sQlKlxUEblbfj7rMPfza5pf9nmYWR2zsPj320+X98INK8nfV5SpYkxKJO3f8O1CjTW0EGZOpQZ6h2UsZ4e8y3tH2MKyuTNvIxtBkEd+oP34mcj6KqYm6QvTd9XT5Wc5TE/6zHKQ3S/JtZ9gJYQlPl/awzXWqdjeTvNlFhAE6p9UMYyM+xJgO/9WPKD8dOoHgRlemV5M7uizd+9kvlz+zvkcz0nj59a/J0DmT9zgKDM/8t7Y/eWoEwtywz1DcpoQPudhJny7CMos83w0DIjovpRh/7gds53uFzzNn5Vws5uGjC2zxFBHp2pbVk65Ps4autGsrEci73BcK11OpZ9uMP33E8zqn1QRj2T/JdUvuWd7PeEqkFQxpU/u7iA+TJ59ss76XxaRV5DbvVG72+ZvE58RkmVJsagjGVjw9jf1oUOytShzFDfoMwe4/Vqv9vrG0IfQRnLNOOY9jqoQ39wRfp39t+aFoPmECdmvTHUm5N0v7msJx9d8XgN1iCbpluRlFteP1u35XPTpf1M+79oRn0RlDlraJ8LPX7nhYb8T1E1CMq4stNQaIM5jcTyhup1hzy+ZPJYE3DgVMWgzLxIHwwXFxjIhA7K1KHMUM+gTHaz0k7pnIP8fARlLA8utyOqH3XoDw7kXP8fNW3bOujMHpUa6sQZy94CLIV1M9DyfdxtkT28rkRSbnlH876vYV3p9OKYUzPrH5RZK+XOTrQch72KqkFQxuWA4IPYj9bUjcaap3zqOm7L/gbHCuQxFrDjrWJQRuVNp8ubveSjIk/MbloTYVCmDmWGegZlfhH7vgYu9szwEZSxtC8Xs3yK0Bmd02rcH+TN9qnrksyDYt/7zrULhnb6ku431zOx9XkzPV7DVrEHZfZGUm55L1Fv1LCudDos5DZNqfZBmQHDGPWMx++ct/cqWx8QlHHuTM5F3G/6s9mNt6zHgM035pHdGPhpyZUm1qCM5ajAkMfQnpdia6/LCMpUvcxQv6CMrv+37muwzVGevoIydwzf4WygctUHuUdJepWkqTXtD6ZJ+WvtQ9Png0+Z77khYP6W3y1OYOpsrrG/871Pw6UCQZllkZRd3rHsZ2taXzodFrKeJlXroIz6NSffBx6/818lBoQIyvRpUMYyjXNherHNJz7oYKLIm9s/cvLQt6jZIy73llxpYg3KnBTbm/WZAerPSFOexyIOylS9zFCvoIz2p0+N13nVYb6+gjLHxDZgDbER5SlDudWhP/g75/oHa9auL0v7F0YhbDK215/ogtvaZSzD0x6vwfL2fSK9iqjs8vaR2lLTOjOWc3+m06xqHZRZbniu8PFb12lPI/aiJCjj1YOcC9HjWvdLbxHC4Zw8dBbO60zQZypBmZbWGR8ofJ/AsVT+O1ZSN2SeHXFQpuplhnoFZa4br1EDNy6PW/QVlFlu/D4PPJfr5qa2tbDm/cFvOde+rkZtepWUP4NhmpS/F0qdB9ihjnbeJvZZMjG9NLmZc61za1pnVgj7OPVzUEY9ycl72EOeeUsc/6RKEJTxJW+QrFOqX8nkE5HmFcxD3068l84b/ob+8lUNyijrEbo/eyq7uTL5NIqzDuvbv56uucplhvoEZX4zXt9bDw/avoIyyrpXhK+BzrKmAMfpPugPRvokONBqc9+yNl/9YqgvTGlvfx8/G8pPny+neLwOaz+l93pWROX3Svp3L6Nbkv9SF/UNyuTtp+Tj9yBvzDZClSAo44tlw9+8Y6wtThXIYzlBmY5OG8tRK/4Kx+U2O/OQrLOa5lQgKFPlMoPdFYkzKKMz/6xvijUg42Opz36PP5T7xN6/u55qv6ApyKJlN70P+oOp6QC27kd1/tJi0L6gpGu5a6gvddxw1YXVxvZ21+M1FOmjjkYW0Oq0lOJCzevOEslfSrKPJlbboIzW/zcd8v4qbpcwzcr5bX1BdSAo41vehr/NaUmXeSwyfv5fkVSamIMy8w0/Us1HJboaVMxLO6ReHl7KCspUucxg93uEQRkdRD42XtdLj4PO8x5/KAfFPvvE5ebFi9NATNGpzHXoD27XPDiwQH7cDPu3Eq/HEvD9EPia9qaBjM/pQOJz+v81ADs1ons5amxrvmY96P4PX4zX8Fzi2rA579l5g9TfcanWcjOCMu77uVCnpB0O8OxSlX6boExJQZnFxh+r6z3m88CQx+5A3zlvje5Nh3nd8pCXdRnERCR5V4/fYaP8uARNH16KTjUuKyhT5TKDnXW/llBBmX1im7avSU8F8rnP0AVDnff54NRqQ89e3nDp0qKP0v3+AlXvD3ZGFBzwodXMlKWRDwz/lTB7hWkejyR/xt3aSO7lI2PZbfKQd3apYN4G34sjawcjOYObfjjxS7+jZXP8yzUZ1BKUKXb/Xc1e0d/i1x3yedRn/bavMS9BGUcBk16XFeWtDfwk4U6NyDsR6s+AZftHlw8a1sFe80abKwvmM9RmoKvR3WUe6sC/HoMWVS0z2P1pvK++96XQ6fpPCtSzEOviLW/6e33Af1ywfenMoKJvnhanAZjs3mez+qw/mCadp1nPq3A7bhXge1LyNVlPDwqx38Bd47Vo/Sh7JsXcAu3L9YlnuuH3K7HvI7MmwrbQ6bS4i9I/FsnkIHynmU48Z9UrKCPp+LPT7NZdDvI4nNOX9nriUpX67V68ICjTu+3if63vlDTw0i6PkJufvg9YafIe/N95fkhsdaqLTvXc1GIgMyv99zql/i9xP13QchztSo/3vYplBrtvxvt5x1P+awv88E48QK4MVDY3DNezsMc8FncR6JgIqpxLB7QLMsGhqelD4UFpHeDWB7VVfdofXJL6bfa7qE0dKnufnB3GunHJ83WsLFhXP5YcoDtc4FpdzlLZlvO8mS2jVZG2h07LFFdJf9lgvJ/f098TTrisT1BG0meATsuMe9mcO+8lzcE+67e7NU3yl4Z/l/hm+EUXlNEC6rTh72pH+ZwT9/vVdBMcsuwn4OKtzQzjD0i3FfRql4OKXtK5HsrDsrzE96ZtVSsz2KwocD/Gxd1b2aXpAP1lgfz1x/9I4B8my1tGF2/5RwK3rV193B90qvOXK9iGp0n7aepln3hxTOx7EPls190EEsuaUTFQsF/8xUGe+kb9DykWYF0YaXvQ8vvW4br70U4ptuz0Vyl32SNBGbcud7iOWz20s/viN9BepX67F7uN320dQZl87Tb8fegwj2VS/rnv1mi7i+lw1h+Q9V1+vr5FfiDhBhO9dBIz5ceNG8t42KhSmcHu14L3RWfLzC/YaesDv24mq7MgdAnNh4J5ajDmhIQ/bnWZhF3WdSBQ2zpKf9B2Ns67CrbhTrMChku+tj8lXKCwk71d1LlxKWevjcMFr1OfDzZ12YZ35AysskmDHaMS954sq0uqY7Hb00Ub+Eca+6rp6X+rJNxWCQRl3Lsmbk8I7nQy5nVH11ylfrtbevKlNQh/N7JrjzIo026Xd9ebr7Xad2B7oO84pcAP99/S29t0HXi9EPteBVN7aAj3xf9g4ngPZbGg4DWeCtB5xF5msNvdwz3Sdq6bbd9oSrfSAaK230/See8OS9LPOSi245p9uCP2ad+u9lXwHZjZS3/wPz+Lv33gQj7M5W0OeK3E6ys6CNTZMr6mnm/tsu5tDlxmIz30m3fSZ8IlmaCJ/vO0dJCo5aAvEu8VzGc8fcCeX4F20W5z6TfSHxv8drLNwe9yWel8xco6tqCM+jUnkGIZu83JeTZyeZ+q0m93a44Uf7l1PqJ+bDDWNpt9MPUxa2FPCT8wU9JG8bRgpXmVXm+RwZQuWdIlOK8L5vUyHVxO7fL7XfT0A/Kuy45hYfp9bov9+Nls3dOB12KPdSK2MkN7A2nbmJM+JIykD+UvJM4HL+07dJ+sn0oqLw2E6tvUZwWvW9uqThHeJL1vuq2f8cFxub4VPxtyVrk/aHePT1agTe8U+2as+rC9MuC1rRf7iW6tAjO7xP3G9fqy50sX17MzUJnpTOQbEfbH+nylS9DmVug3r127PsDjwP+sTvtWgjL9F5SZCMy12zdKnzt+aRN81bHJaIe/+1ncTxSIud/u1sz0ueZ8l99t4jl5NP3dKHP2WrRBmc2ZC9ni6cs3729w2POgu+iblHYDFZ3hc6VNmaxN/9ujLgMQ2Tc596S7vVX02NV/HP1wfE8HlUVnC23qoYF2upZP6YPuCcf1JIYyQ74dEveDlgaXx9JA4pISymdL+oDqYmZPc33W4LLOYuh21sUc6Tw9uMi1nBb/s42q2B8Md6iTMZqSBju+dlmu+vui+4ZcdfjwrNf0expQeOqwDY2nzw5j4m5vvm1dPGcc9ng/D6ffMaaZCxPPUfrAv6KCv3fLOgxi+n2WTDPdzPcmQZm+DMpIGmTNO1lSgyz305R3EIH2075mOcbWb3cbBNXx+zdPbeNb+vnvPMUfKheUURPR+Uce8zgt/71BnFpSIbvsUPd5yOdGl99bf7B3S/HjaZsf5E/00DHtk+r9oJVdZogzKPM9/ZH4mgY7HqUBCh0MnkmvaZPEsT7dd/n0uox1WVpuRQduOgDXqcoLApZlFfuDR1Kd6c8uf5vPR3hNIQYvejyr7p/wwviA7HMPktuB++VvadI++e+0T9bBlC573poGYaoeuGh3KMaIoBVdxvlSCMr0W1Bmgr4IuyDdnf74Ne1LQ2wIHVO/7boexPx7WemgjL4R1bejiz3modHtt8ISD9/mp41aI8n30oeYb5mHmj/TwdIBqeYbJcoMqI5p6cBCH0x0tsPH9KFoIvils+FupkGvTREMrqrSHyxv8zBxnyrXdwbkx9lpWyiWytAl8K1mG9+jaHLrvb4UdDXTkaBMdYIyzXVAl8Lo0t0baV340vR7rf/8Mv1vp9I/OxDRtdNvl2OwZm0WAACUqN2eOD9RNH0nO3NuMUVSGaPSesbgQorGbE3aH7re04ygTNxBGfptdIOgDAAAcEY3E3wvrU/3Q385JfHvLYQf6SzyVrNk9lE0XVuWDnY1SKOzMF/J5NkTodO5ipUfQRn67bojKAMAAJxqd0T2zxRNX3nYdO9PUxyV0Wq2222KBSUiKEO/XXcEZQAAQJCBnb4dnk7R9IXm/YV0s/IFFEklrG7RbnV/x1kUDUpEUIZ+u+4IygAAAOd0M+VnPFj0rftN9/wcxVEJGjB9JT+eCrOMokHJCMrQb9cdQRkAAOCFbgraapPL9RTN/7V3x65VA3EcwA8RcejiIEXETRxcHTsUN4cibsVBOggiDlJKQRxL6dbJQRAnBxHESTq4Ork5SlcRcRA6dJJO3pE8iCElr5B75OLnA79/4HuX4+733iWTttUY6/R+oUsiKcLbUMbn7Pn/aMpYt6dOUwYAyGY11klrc5E2fMuimaS1oAFXoicdh4CHYmEkNGWs21OnKQMAZLXescH4Euu8aCblTqiuu8zG+LlIinA7VO+PaD6f22JhRPqaMhsism4X7mLQlAEAMnvcscl4J5bJ2Ggd7L2PoAw3Yx21nsstsTAyfU0ZB1brdukum+MAwCI86tho7ImlaOdivWiN6a5YipC+rPIruLLE+PU1ZQ5FZN0u3L2gKQMALMj94KrEVNyI9bUxjsf1+DJ+12L9DP9+ZemuWBipvqaMhqJ1u3Qfg6YMALBA6R0W7SsTm2IpzmZj/A5iXRVJEVJD5kdj7NK/ZW6JhRGbpymTaidU10CwbpfiSqxXc8xtTRkAYHDp17rD1qbjmViKkv4C/z5UTTbKkN4h07yy9NkhlgLM25SZVWo6fqqbDqfVB+s2mTztmXsH9fw8OsOc1pQBALJYivWmtfHYFwtksdo6BOyIhEKctSkzTx2LlUxeZ5ivmjIAQFbrrcNi+irTBbHAYB7EOqmfr++hatBAKdK/Ov4MXL/FSiYvM8xXX8YCALJbDlUzZvYL5nWRwCDSdYVv9bOVDgtLIgEAAKBL+kV0TQwwqHT9Y0UMANP0F6aHktURpEJAAAACRHRFWHRNYXRoTUwAPG1hdGggeG1sbnM9Imh0dHA6Ly93d3cudzMub3JnLzE5OTgvTWF0aC9NYXRoTUwiPjxtc3R5bGUgbWF0aHNpemU9IjE2cHgiPjxtdGV4dD5EaWNlPC9tdGV4dD48bW8+KDwvbW8+PG1pPkE8L21pPjxtbz4sPC9tbz48bWk+QjwvbWk+PG1vPik8L21vPjxtbz49PC9tbz48bWZyYWM+PG1yb3c+PG1uPjI8L21uPjxtbz58PC9tbz48bWk+QTwvbWk+PG1vPiYjeDIyMjk7PC9tbz48bWk+QjwvbWk+PG1vPnw8L21vPjwvbXJvdz48bXJvdz48bW8+fDwvbW8+PG1pPkE8L21pPjxtbz58PC9tbz48bW8+KzwvbW8+PG1vPnw8L21vPjxtaT5CPC9taT48bW8+fDwvbW8+PC9tcm93PjwvbWZyYWM+PG1vPiYjeEEwOyYjeEEwOzwvbW8+PG1zcGFjZSBsaW5lYnJlYWs9Im5ld2xpbmUiLz48bXRleHQ+d2hlcmU8L210ZXh0Pjxtbz4mI3hBMDsmI3hBMDs8L21vPjxtdGV4dD5EaWNlPC9tdGV4dD48bW8+KDwvbW8+PG1pPkE8L21pPjxtbz4sPC9tbz48bWk+QjwvbWk+PG1vPik8L21vPjxtbz4mI3gyMjA4OzwvbW8+PG1vPls8L21vPjxtbj4wPC9tbj48bW8+LDwvbW8+PG1uPjE8L21uPjxtbz5dPC9tbz48L21zdHlsZT48L21hdGg+TZdDxAAAAABJRU5ErkJggg==\&quot;,\&quot;slideId\&quot;:286,\&quot;accessibleText\&quot;:\&quot;text Dice end text left parenthesis A comma B right parenthesis equals fraction numerator 2 vertical line A intersection B vertical line over denominator vertical line A vertical line plus vertical line B vertical line end fraction   \\ntext where end text    text Dice end text left parenthesis A comma B right parenthesis element of left square bracket 0 comma 1 right square bracket\&quot;,\&quot;imageHeight\&quot;:44.75675675675676},{\&quot;mathml\&quot;:\&quot;&lt;math style=\\\&quot;font-family:stix;font-size:16px;\\\&quot; xmlns=\\\&quot;http://www.w3.org/1998/Math/MathML\\\&quot;&gt;&lt;mstyle mathsize=\\\&quot;16px\\\&quot;&gt;&lt;mtext&gt;Dice(A,B)&lt;/mtext&gt;&lt;mo&gt;=&lt;/mo&gt;&lt;mfrac&gt;&lt;mrow&gt;&lt;mn&gt;2&lt;/mn&gt;&lt;mo&gt;|&lt;/mo&gt;&lt;mi&gt;A&lt;/mi&gt;&lt;mo&gt;&amp;#x2229;&lt;/mo&gt;&lt;mi&gt;B&lt;/mi&gt;&lt;mo&gt;|&lt;/mo&gt;&lt;/mrow&gt;&lt;mrow&gt;&lt;mo&gt;|&lt;/mo&gt;&lt;mi&gt;A&lt;/mi&gt;&lt;mo&gt;|&lt;/mo&gt;&lt;mo&gt;+&lt;/mo&gt;&lt;mo&gt;|&lt;/mo&gt;&lt;mi&gt;B&lt;/mi&gt;&lt;mo&gt;|&lt;/mo&gt;&lt;/mrow&gt;&lt;/mfrac&gt;&lt;mo&gt;&amp;#xA0;&amp;#xA0;&lt;/mo&gt;&lt;mspace linebreak=\\\&quot;newline\\\&quot;/&gt;&lt;mtext&gt;where&lt;/mtext&gt;&lt;mo&gt;&amp;#xA0;&amp;#xA0;&lt;/mo&gt;&lt;mtext&gt;Dice(A,B)&lt;/mtext&gt;&lt;mo&gt;&amp;#x2208;&lt;/mo&gt;&lt;mo&gt;[&lt;/mo&gt;&lt;mn&gt;0&lt;/mn&gt;&lt;mo&gt;,&lt;/mo&gt;&lt;mn&gt;1&lt;/mn&gt;&lt;mo&gt;]&lt;/mo&gt;&lt;/mstyle&gt;&lt;/math&gt;\&quot;,\&quot;base64Image\&quot;:\&quot;iVBORw0KGgoAAAANSUhEUgAABB0AAAGeCAYAAADYGXlPAAAACXBIWXMAAA7EAAAOxAGVKw4bAAAABGJhU0UAAADEXC2UNwAAYJNJREFUeNrt3QGkFlkfx/HjypVckSRJIrlyrUSSJIkkSa7IlSSJJEkSWcmVRJKslUiSJJckyZVIkmRFkmQlkiRJJEmS2Hf+7zN392maZ+Z/5jln5sw83w/Hu+9uPTPPmTPzzPnNmXOMAQAAgEvrovJPh7KO6gG4BgAAAAAIy+Ko7I3K5ajcjcrHqHyNyveofIvKl6i8jMq1qJyMynBU+ulwAOAaAAAAACDN7KgcicqbjBv4rCKBhIQQK+lwAOAaAAAAAEBMNa3RCt9NsbAhrTyIyiI6HF0ZbfseB2mmsPBPCeWH+W/U04eo3I7KWFT+jMrmqCwkdAAAAAAgoxKKjmzQdEpG6XAUIqNOvrZ9jzGaKizIa1E3TOsVqB8lhRBp5UvcdjdGpY9rAAAAANBbtpfUIZHOz2Q6HFbGEt/jCc0VXRiKyr6ovKowgHgXlcOergWEDgAAAEBgdpfc4bgVlUmEDiorTfqokT6aLbo0EJVnlufu3bhNJieKlfY4NT7H9kRl3OhCTBlZtYZrAAAAANBcG0w1TzovEjrk6svoFA7RdOHALotz9oWxG5kw07TmdNB89iGuAQAAAEDzzI/K54wOxjHTWv5ypvn5yXp/3OndGHcqig7T3k7okGl/xnfZSPOFA8MW5+uegttYnXGdaS9HuQYAAAAAzfIw5ab8WdxJsCVDrv+yDB0+RmU6oUOqGVH5VEIHDb1to8X5OruL7axVbmOEawAAAADQDGnDqmXUQp+Dz/1q0ZE5SeiQ6nxOvV2hCcOBbcrz9EkJbVqKLLc5jWsAAAAAUG9T4pt7X0/Ol5nWKAZNZ0YCigFCh58sMrr364EyggApJxxsa75yW6NcAwAAAIB6+z1xIz7mYRurjH4Jzh2EDj95rKgzVrCAC3eV5+hqR9t7ZHTLaRI6AAAAADUlHdU3bTfhMgnkgKdtjSo7NFcJHf610+hfTVlCc0aX14LvRjcayVXAdU7ZtpcROgAAAAD1lFwic43HbckqF68VHYzPhA7/J++yf7AIHUZ6qN1KW1pvWkGWjMy5Z1qv8HyNO87f43+Wf3cn/jMHTWsCw0mc9qlWKNvZNYfb3Krc5j5CBwAAAKCerrXdgF8vYXv7lZ2MfkIHc8rYrf5xouFtdappjfyQEOGHKbYs6z9xIDFuWpMm9nMJ+NcRZf3tcrhN7WoZFwkdAAAAgPqZZP4bTi2duAUlbHOGssO4qsdDh6FEPWmGvV9raDudY1orqXzrImjIWqZVJk2dzuUgdcnctDLH4TaHldu83oPXAAAAAKD22m/4L5a4XU3nxlVnoK4djnvm54n0Divq7E3D2qesqnLM6AKXbou80iOvX/TqZJxTlfX0wuM1KKuMEzoAAAAA9dM+fH9BidvVLMvXy6HD5sR+bjet+Qs0nbOmzFcg8wu8KiFsSJYnURnswWvBiLJ+/vDc1gkdAAAAgAaZeJp+q+TtalZkWNujoYM83W9fTeRR/O+nKTtnKxrQLg9UEDYkV2cY6bFrwUVl3ax1vN3Dxv+KNoQOAAAAQEUuROWl8btiRZpNik7Gbz0aOhxL7OOitv/2RVFvm2veJjWjYMoqh3roWvDO6CbgdP36yRXlsThF6AAAAABAK+897h8OOzd16nDMMz/PX3Au8d/HFZ2zMzVuF1ctQwFpJ3ficECWfpUJDttfL5kU16m0N1la816B4OFoD5yPi5R1ccPDtrVLwg4TOgAAAABwFTr87XBbdepwtIcKn8yvKyqcMc1dwUI7vF/Ka9N6BaPIihNz4gDio8X2fm/4+ah9nWW34+2uMvrXXfp75BoAAAAAwIGNOZ0Mlytp1KXDkZwock/Kn9lidEtA1s3vRr/ChHSQXUyWOWBaoxh+KLe9qcHn4x1lHbiebPaGcrsne+QaAAAAAMCRrTmdDJeT+NWhwyGd6Jdt+/W0w59bpuyk9deoLaxUfqe/ojLXw/Zl7pAXysCjiataSNvTBC8vHW93ufK4y4ifGYQOAAAAAGwcNdmT1U3usdAhOYP/yi47iGtr0g5ktMFrxfe5aPwuBSr7cUuxHw8beC4OG13n/4zj+n6h3O6WHrkGAAAAAHBoLKMTcNnxtkLvcMw2P69Kkff9nys6attq0g5OKL7LHyXuj2Ylhf0NOxdPG/8TObaT8OiWcpsneuQaAAAAAMCxvzM6ASt7LHS43LY/X+IQotuO8bkatAFZVSJv1Mb5CvbrusmfM2Nqg85FzYiD78bNSJNpUbldcuBA6AAAAAD0mIGMDsBjD9sLucOxIrE/BxV/Z1TRYbtVg3aQtxKHLG/ZV8F+TY7bYda+jTbkXJyvDABuOtiWhImvjG6lim09dA0AAAAA4FjWyhXDHrYXaodDOtTP2vblubKTrXkH/3PgbUAmBvxuskcTzKxw/+bGdZi1f5MacC7uVIYO+7rYxmKTP3qkPdyY10PXAAAAAAAeXDDlTtIXaodjf2Jf1lh0iDUduGkBt4H9Ofu+NYB93FWDfezWNWVbGrL8XFlaU5Y2faT8fFmyc6XH70noAAAAAPQIeTrc6Qnykh7qcMiT/o9t+zFu+fe/KTpyIXemHppyX7Ep6qnx+8pBlWRUzXdFO3prWq9EJYssNbo6KutNK4A5GZWriXadVSSQkFVb5pXwXQkdAAAAgB6xzZQ/YWCIHY5z5udJ+mw7XncUnbpdgbaBmTn7vT6gfc16FUiOW3+Nz8VVynDARZEJQyVokpUyNkVlesnfldABAAAA6BF/pdz0v/fcCQmtw7EosQ9HCnzGBUVH72KgbWBTxj6/DHB/X5p6BCS2jpUYOjyIyp4KwgZCBwAAAKCHLK+o4xZah6N9ZQSZzX9ygc/Yrujo3Q20HWStWhHiqhBZq4Ucq/H5+NiUFzq0jw6RwGwBoQMAAAAA1x6k3PCf7bEOx47E9jcW/Jy1ig7et0DbwXjGPi8OcH8XZ+zvtZqeizONLiS4YlqvkEiRcGwgDgxk0lMJC0dMa1JQGVVzx+jmGml/paqskQ+EDgAAAEDDpS3z+NiU8058KB0OWU3ifdu2b3fxWf3Kjt2sANtCp4lEvwTcfr922Oc3NT0fNyvbz3bLz5XJKWVyyVvKz39v9Ku2EDoAAAAASDXFtF4jaL/R/2BaSz+WIZQOx0nz88R6Q11+3jtFpy60OQf6MvZ1POA2fMN0niCxjsaUocCcLrYhc3d8Vm5nL6EDAAAAABed7YmO2qoStx9Ch2Mo/t4T2z3p4DOvKTpz+wNrC1NM9nD7UJ3P2O/JNTwnNctavnCwnWWm8yiRZNlJ6AAAAADAVtrkkTtK3ocQOhx327YpIxQGHHzmcUVH7lJg7eG3jH09GHA7PpCx3/Nrdk4uUYYAZxxtb6vRz/OwgtABAAAAgJbMYfDadL88ZN07HMn357c6+txNik7co8DaxKqMfd0acFveVkFH2ZdDygBg2OE27yi3Ka9h9TfwGgAAAADAg+uJm/tzFe1HlR0OeZ3gTdv2/nL42b+Z+q1gsbqmoUPW0/pVNTsv7yrajbwK5PK1Ee3oCikHCB0AAAAA5Dlsfl16rypVdjiOWnS2fJWQhv83MXRYXaPzcor5eW6RTuWeh20/UbbXNw27BgAAAABwbH3ipv5GxftTVYdjnmmNNKg6dBgOqG0QOlRro7LNjHrY9qhFm11J6AAAAAAgzWLz8zJ5t6IyqUdDhxsBBA5SDhE6EDrEzpnqJnRca9FmjzTkGgAAAADAobmmtTLDxM38fRPGcoJVdDjWBRI4SBkjdCB0iL1UtBdZ4rLPw7b7LdrsNUIHAAAAAO1mJDo0MmHiQCD7VnaHY1KiLr4bf/MqHFF04J4QOhA6RBYoO/xXPe7Dd+U+PKn5NQAAAACAQ9PMz5PEyT9PD2j/yu5wJJckPOXxu40Y3UoEfYEcC0KH6uxRdvh3edyHz8p9+EjoAAAAAEDIaIYHbTfwz01r1ENIyuxwzIrKl7bP/2T8BjDapQiHCB16PnTQzjGygNABAAAAQAjkHe3bbTfvr+NOd2jK7HBcTnz+Qc/frU/ZidtI6NDToYO88qN5teGN5/34aqpZNpPQAQAAAKgZ6ey2Pzl9G5U5ge5rWR2OFSkdp/4Svt8bRSfuGKFDT4cO2pUjLnq+ZmgnkrxR02sAAAAAAEfG2m7a30dlMOB9LaPDIR2qZ4nP3l7S97um6MRdIXTo6dDhlLKzP+JxH7QTWfoIPwgdAAAAgBo5Z35+93ph4PtbRodjX+Jzn5b4/c4oOnEvCR16OnR4quzsT/O4DyNGHzrsquE1AAAAAIADJ9tu1mVSuKUlbXdW3PErsgqD7w6HTJz5KfG5awLpEIe2ggWhQ/lmKTv6jz3vx3mL0MF1kEnoAAAAANTAaNuNukwIt6LEbV+Jt7s4wA7HhcRn3i35uKxTduSWBtCGCB3Kt13ZPk543AcJvD4o9+NVyecIoQMAAAAQgPbXB2QW/DKf5G8y3b2y4LPDscz4f0qbZ4qp/n19QodwjSnbx1qP+7DZ6Ec5HCZ0AAAAAHpL8knphhK3Pc+05o2Q7e4NrMORNnnkxYqO0RdFZ+4koUPPhQ7SRj8r2oYEiZM87od2Tglpx9MJHQAAAIDesTFxg765xG3LXAkv2zpFRSe589Xh+D2l4za3ouN0W9Ghu0bo0HOhw3JlZ/+2x33YbfSjHA552gdCBwAAACBAcjP+o+3mfGeJ217YFjhIGQuswyHhwtfEZ52t8FhdVHToPhA69FzoMKrs7I962v6Q0Y3CkSKjhvo8XssIHQAAAICArEp0qvd73p50Nuab1rwD1xNhR7cdOx8djrSRBb9VeLyOKDt2Mwgdeip0eKhsFz463rJqxhvl9uUVqkGP9UDoAAAAAAREJkfUvAdeVul2NnvXHY5dpvzlBvNoVyjYSOjQM6HDLItzbJrjbc+Lz1vtPA6+V8IhdAAAAAACIa81fAwocHAxm73LDsf8DoHM8YA7xe3lPKFDz4QOByzOMZejDGTel09GP8JhWQl1QegAAAAABEA61O8DCxykdDs5o6sOhyxN+cSEOYLgsLIu5fj2VbifhA7lkGP80uIc+93BNhdF5abFNuVcmldSfRA6AAAAABWbHZW3AQYOLmbVd9XhGM/4nOGKj999izrdTujQ+NDhgOV59rVg53tyXDd3Lbb1zbQmriwz/CJ0AAAAACrUvjRlaGUkgA7HQFRu5OznlQqP307LOpXRDrMJHRobOsiom+8Fz7dbUdkSlQWJUED+eUr8XeWcPBmVO5bbkT97OipzKqgTQgcAAACgItOj8jTQwOGjcfM0tGiHQ7a9zegnxLsalSUlHbe+uAN4tWDdSvAgIx4mETo0InSQ9rAmKtcCPI8l0JTXf2ZVWD+EDgAAAEBFHRXtknpVlD8q6nBMijvzXwvut8zGL++2Xzatp8YuyD5dijuV8i78d0d1LJ/zKCpjUVlO6FC70OFAfPy+B3Teyr7IKAh5hWJxIMeP0AEAAACoQH/AgYOU3yrqcLisl9M1OlZldPoJHdwaL/mc/BYXWZ3ib9N67UgCK1m9ZSQOGfoCPH6EDgAAAAC8WdvWWUqWtVRPqQgdwDUAAAAAAOAFoQMAAAAAAPBilen8xHlLwPu9JWO/V3FYAQAAAAAAAAAAAAAAAABh22Fay4DJsDdZ8upuVDZQLT1vasDtQJaWkndD35gwZ35G+aZx3QIAAADCc810nuznONXTszZG5Z1prR89L7B9k5DhTVs73cThQuR63B5kSbLZVAcAAABcyZoh1+eau1+i8jEqz81/6+6ei8ruqAxHZciE/wR2VPF9eXLYW6ZH5Wrb8b9jWk+QQzKSaKP3e/A4rSv5upd27XscX/sumf/WHF9e4XXvQNu+ypromzmdAQAAUMfQwabIU+IHUTlrWk9jpwdUb9Ix+Kz4DvdoYj1DlrF633bsL0dlUoD7eS+lnS4mdAim/IivexJElD1L+drEde1CVCZzagMAAKAb0ikaMK3htGtMa1i43Ow+CfSGXJ4OygiDoYrrbYFyf7/SxHrCscRxPx3ofnZqt+d79Lo3Le7Yr4/KLtMacfUlsGuevKZz0pT3ms4i83N49jQqczjFAQAA4IMEEN8L3ijL8NybpjXnwUQZj//dG0c39o9M63WMKp7EDRE6wLRG39xJHPNTAe/vadN5VNFMDuf/yfXkT1NsZNaNxDVvolyPr32vTesVi6IjIC6VFD7Mifd1YtsSQiynaQAAAMCHo8Z+JMIi5WfLKwry5FXmcJD3ia+Yn5+w2QQcR025r1/0KTsP92lCjSWdv1eJ430y4P2dYrLDvlEO6U/uWwYOv1l89oz4uiejyp4a+7khDpXw/WclggfZLnPUAAAAwLlByxtvF09LF8YdoJeWN+PyLvLBqPSXVDcnFPvEygDNtNT8GpCdC3yf9+S01beG5TPbbbS49ox1uS0JLM6Y1mgG7TbLmKR0Vtwu2rfLBJMAAABwTvsqxHUP25aJzR5Yhg8vorKihHqZbH4dWs+Smc0ncwAkJxG9VoP9/ltx7mzj8P5risU1x9UcHjJ65rbFdmXunRme60FGo31IbHeE5gEAAACXxpU3wBc87oPMNm878kFGIvh+ciufL6+GyBBpGekhczjcjPcXzbPS/BrCPTThz/C/0uhfj8J/PptyQ4cJhy2ucxLK+l4lReZzSI7CWE/zAAAAgCtXlDe/voeXy2sTxy2DB3kvewaHEA4sTemEyisWdZiA8brFObOUQ/0v7agDH6uV7Lc4ZmXMJbLL/DpJ7mKaCAAAAFy4GEjoMGG1sZtwUlbLGOQwogtzU9qcPPldUYN9n2Ps5goY43D/SxvW+Foi9bLFcStjGeEx8+tynrNoJgAAAOjWhcBCh4lO4AuLG3LpMC7kUKKAaR3a2pGa7P8RY7804xwO+/9dqzh0kLb3QbkPV0o6F5ITS8rrRZNoKgAAAOjGuQBDByGvTTy2DB7mcThh6Yap79wHfabYMrRHOexBhA7ioNGHRWUsG7w+Zdt/0FQAAADQxNBByJO3JxadqVcl3ZijGQ526NwN1WT/t6Ts+xvFeSJP1/s5/EGEDtOM/vWYspazTHvtZA3NBQAAAE0MHUTaWvJZ5RaHFAoLO3T26vRUN7ncrLyTr31yvpMmEEToIO6a6lcQajc/5dyQa/BUmgwAAACaGDqIJaa1ZKU2eNjLYUUGeS3hWUq7keUy6zJSZmHK/svShzOU58pTmkEwocMJ5X6Ml1g3Z1O2f5YmAwAAgKaGDuKARejwLSqzObToYLRDuzlWo+9wJrHvTwqc0ysJHYIIHbYo9+NtiXUz2GEflnD5AAAAQFNDB/GXRfBwhUOLFLJyw7eU9iKjA2bW5DsMpHyH3W3/fbHyHLlB6BBE6DCs3I9PJdfPLVPfSVYBAABA6FDIQmM3S/8iDi8SLnZoK5dr9B32m19fC5mc+DPagK6XV3ypW+jwoeT66TQCYwuXEQAAADQ1dDBx51AbOlzl8KLNUEZbWVuj7/Eise+nLDqMyXKS0KHy0GGjcj8elVw/ssJJ2vwgL01rXhQAAACgkaHDAmM32mEuhxixsQ5t5EuNOlGrUvZ/MOXPyfd5rzg/5LtPIXSoNHTYasJ9Zey6YfUTAAAA9FjoIG5bhA6jHrYvr20cj8rNCr67zDuw2bSWz5Ol9uQ9b3m//3v8v/L/70flUtwxWFDRMZJO78q4/mXEybO4gzuxr1+j8i7u1MiTehliPsnj/szLaCNjNTpfbyb2/W7Gnz2iPEf2EDpUGjr8qdyPIxXU0Y4O+/KCn04AAAA0OXTYbBE6PHe0TXmafDgqf7d99ucSO/Bb4w7mPwXK07hjObmEfZV6+iMqHwvspwQRZ4yfeQZOZmx3W03O1bkp+z6c8edl0swfJZ4jhA7F3FPux6oK6igrrBvm5xMAAABNDR3kifh3i85s0af9suymTNr3qMPnlhE6yLv5r0znpUHl/WoZ+fEg3p+sepCRBbs87ef0qJxXdnLzyo84JJjssL18MPWfTPFEYr/fKP7OmLLO1/bgtS+E0GGG8px5W2E9veuwT/f4+QQAAEBTQwdxxaITa9PRnmZaryVoRhX4DB3mm/QnoK+jcsi0XvFIm4dgUNHRlO/mcnnIDabYyIa88sxRIJA1Ud+HmpynacHJ74q/t0JZ17cIHSoJHQ4p9+FgoNfaQX5CAQAA0NTQYadF5zVvOUR5oi6vL9wwdk/qfYUO8vrIl5Rt7TX6CQ/zVvl466jDcLjD5z+Ij9FQ2z7L/06PQ4o/Tf7IDCkyGeJCj53Luqxwsj2x3zLSZ4by7z41fkcEEToUI8dPE9a9MuW8GlUkGDnGTygAAACaGjossggHsiY9GzN2r2r4Dh2OpWxH5pGYb/k5sxTfS4KHbkY8pE2AJyMxtEP1JYDQjFiR4KHoiIe8V3GO1+Q8Tb7ic9Hi7+5StuczhA6lhg7jRveq0fKK62k4JxABAAAAGhk69FmEBT9M5xECE3MdSAdEVoSQeQkeVhQ6nO0QOMwo+HmXFN/hRsHPPpryWQ8L7qsmeJBXLYo87d2Q87kjNThHF6fs9xKLv99vdKNKZCLPqYQOpYQOFxXb/W7CmKxxds5+LjEAAABAA0MH8djoRyX81uEzOj1FPF5y6JC2usL7+Ia/qI3KurHtNGwy6aNJphfcT+novlPs58kCn523HOGKGpyj5xP7/NhR+0orBwgdvIYOMmLpgdFNHLkyoLrKeu3M11Keq437eWJCLde4FQEAAIQOYYYOVy1u6tZbfrY8Hf5WUuiw3fhZkm7A6OaoOGXxmbIM46eUz1ja5b4eMLoRK7bzUDzJ+cz+wM9PCXKSI3p2FOzsas6T14QOXkIHCT3PmPzRWXLNORGfuyF5mbHPjwgdCB0AAACaGjpo913KpgKff6OE0GGoQ7hxw1Ed/WXcvmJxK+XvX3CwnwNG97qMTTvszwldvtXg/EyGMR+7CEpuKc+VDYQOhUMHeY1rWtxhHonb63Nl2CMTNs4ItK6um+ww0MdEl4QOAAAAhA6VG7W4qdtW4PPz3rt2ETp0ekVkyFEdHVbUzbjys9YZv6se3DC699y1T4HzOi1vanB+vjLdv2IyYa3yXLlP6FBKkTBCRhktr0Fd5V0L13vYJqEDAAAAoUPltlvc1BUZkn7ac+iwo8Pn3nFYR3NM/giCP5Wf9cRzB1W7DOqWLuvX9WgSX9JCgnldfuZLZR0v7IFrX5Whw72o7IkDh74a1FXeHDejhA6EDgAAAE0MHbZa3NQdLvD5eaMEugkdpKPxusPnbnVcT0cyvsMHo5uscqXxP/Hgb8pjOab8vLyns1cCPzeTr0PccvCZB5R1fJbQobTyNW7TwwEHENtyvsNVQgdCBwAAgF4PHfYV+PzdHkOHTvsu70dPLek4y3Kc2ifanTpoSx3v5zejm9lfI+91jQsBn5dpEz+6GMI+VVnHMjpmRsOvfaGEDsm2LWFnaBNJbjLlv6pE6AAAAEDoUKvQocjrFT5Dh07L5j30WF8SMMgrKfIag8zPoH2qOtmkv6Lxw7h/MvtQeTw1kym+zvmMMwGfl8klLl85/Owzxt/ooCaGDrarV8g5IaOHZMlaWYnintGtIpNcLndHQHW13uSvLNNnUAf/UCgUCqW2BSB0qMAOi5N0S4HP9xU6zDH1evo+Yjo/DR93XN4pj+dqxX7nPdE/Feg52R+3rfZ9Peg4fNLU8ZuGdyTLXDJzenwM31jeXMgrNSGMONFMQjqfn1NCBwqFQqEQOgBNCx2OW5ykwwGFDrsyPnNPgPV8PsCLbt4SqH3Gz+iXMuxMCXemOd7GfWU9b23wta/M0KE9UDqQEirlhT9DFdfVKsV+ruXnlNCBQqFQKIQOQNNCB5vO8JqAQoerjsMR354GeNHNCwymKD5jW6Dn5OMSzr3Nynr+i9DBaegwQUY73bVo7x+jsqjCupql2MeN/JwSOlAoFAqF0AFoWuhwxeIkLTJE2VfokPUKQWhPC2XEQKf30a8H3K6nmXo+xV+Wsp+LPR1X7VD/JYQO3py1uIbJPA8zK6qrAcX+bTEgdKBQKBQKoQPQsNDhL+W+fyv4+T5Ch37T/VwFZcpaxvJ2wO16RU1Dh0umvJEGo8rz5zKhQxD7IeV+wKHDdn5OCR0oFAqFQugANC10+Kbc9wcBhQ5rahY6bDDZQ75DpVluL7TQQUbj2K5yUEaRfZrZwGtfKKGDjMr5YHE8qpiLZEqg+wUAAABCB2/mWtyknw0odMhb7z600GGLcT+CpAyaie9CCx0OmXCT9SOEDl4dsDgWshRs2auK9Cv26yg/pwAAAGhS6LDJ6G/Si05w5iN02JbzmesCq+ftOfvbH2i7HqpZ6NAXdyZDDR3kSfwkQgdvZLSDzSiX9SXX1WTDSAcAAAD0WOhw2uiHhhddbtBH6LDDdLcUZNl2mnpOMqh5Bz2k1Ss2mPDfI2xapzKk0EHcsjgWlwM8n5jTAQAAAI0KHZ4r9/teF9vwETrsyvnM/YHVc14dDAfarifVrBOdXD5xvMRta1eBeULo4NVRi9DhXYChA6tXAAAAoDGhwwKLm/OdgYUOeSMHLgXWPvJGZhwMuG3nDVc/HXB7LnPp1BUW59MKQgdvRozdyJMyX23SLEG70QAAAAANCR20TwRlosOBwEKHvDkSQnuanDcHxZWA2/Z742eCUdf+SOzXmwr24YnynLpK6ODNOsvQYWWJdaUJptYaAAAAoAGhg0y4966kzoKP0GGzyZ+DYmpA7SPv6evbgNv2eM6+XwhgH2Upwi+J/RqtYD92Gv0cKXMJHbxYbexChzInnV2j2J/5FddHncs1bkUAAAChQzihQ5mdIx+hw3pTr3ejNU9fhwJt2xdN+KM0dqe02zkV7IcM1f+gPLdOEDr0XOiQd92SdttXcX0QOgAAABA6dE0mB3yp3N8/PHQIXYQO8xT7Ph5Q+5it2N9jFezXoCLs2Juz3zcDqN+nAR3748pz66NpLaFI6ODWWsuOapmvM+QtUfw+gBCG0AEAAIDQoWu/W3SKpgcaOohvJqwh7PJkfUoX+yuvu5Q5qZ1s62+TP7Fh3iiNql8NSXtPfkOF+zPH5E++OVF2Ezo4t9Gyo7qgxLrKm9vFR6eZ0AEAAIDQoVTyvvBX5b5udrRNX6HDLcV3OFVSvcqQ6IdReWU6P72+o9jfMpf6PG10Ey5OMfkTjYbU6X1r3A9Rt3VdeY49J3RwThuqSvlecls5UsH1itABAACA0KE08mRbO7v+ZYfb9RU6HDa6OSnml1C3xxX1dszoRpdMK2F/258GH1b8+b9NOMsOtptrfh1VcCSA64HN8pkra37tCy10uGZR9w9Krqu8+VE2EToQOgAAANQ5dLiq3EcJJqbUIHRYpPw+9zzX68TkcPLUdF7Gn1ul3F/fq0H8Ftf5xD7PUPydszn7vKqiNn0iZV9CWRXiqfJ43yJ0cKY/btPaTurRkusqbwTMLEIHQgcAAIC6hg5nlfv31sONr6/QwaZjd9hTvS5s68BrViPQLlPqa04CObZvjP1w7rz35EcqaNMD5tdlMkPqwO82+s7S/Bpf+0IKHXZZdlIHS66rVxn78pKfUQAAAGTJGzZbVegg8wuMWQQOPjo/ezyGDjYdO9dDl+e2hQhv405wnhPKfZU6Wex4f2VEw7O2bcjcHjMt2lHWE+TjFZxzBwIJP7JCEe1T9z9qfO0LJXToN/pVeapYdUXmjsiaYPQMP6MAAADIcinA0EE6xY+U+/XS+BuWftpj6NBv9KMHXE6OORgHDROfO6z8ezYrG7x3GDzIkp3PE59/yPIzxk04w5onJep/YkLLSYFdF24oj7UEQFMdbVOe9t+Oz6vv8f/K/5fwb3KF39F36PCnsRvlsLDktjA/Z3/W8DMKAACALNr5EsoKHXab/4b95xVZVWGGx305o+hwddvJsulsnDDdTXworz58bPu8K5Z//6zFvkrdbO+yftbGAUb75z4r0EHPWu7vQ8nn225Tj/e5d1oc625fAZJz+KHJH83keuJK7eS0PkOHfZbXgGMVtIWsV5TkWt1nAAAAgAz3lTe7Fz3vx/KoPLa4+R4toW40r550e8P9yNh1OmRkh+2oh8E4YGj/HJkfYbrl58yyCITaJ8NcYrmdIZMehsnT7yJPeaeY7NcFZpd0rklY8jqQjqTmGGiPsQRZ3Yx2uG30y0S6fKr+TbldX68PHLc8l25X1BayVq85ZwAAAABHN96+JrpbadHpmHjSvaSkutG88z2vy20MFujIT4QG8j69PIWcmwg/ZCi6zPy+L+70py3Huazg/m43xWZnl6fK8kR8XUrYMT3+9/LaxF8Zn7Gri3o+b6qfTPJAh+1vDfC6kPcef9oonCKWWLajj45CokGLbV5xXLey/3ctv7ecFwMVtYWs15OWGQAAACDDYoubXnnKOM3Rdn+LO6A2k6dJx/ygKXco70fFfm10sJ2Nptzl2bp97eGyKX9JuT88tvULJbSlrFEiOwK9PtiEYT/i89pWkRDLxdP1g5bXvnkOtjk1vu59sfy+1ysMHOR62ymYfsJPKAAAAPLYTmAmox3mWHy+zD+wyLQmK5Sn2PLE8IPlNqXjI2vSTy+5bhaacl872VtS5/2Qg32VkRT3SgwcXA3h7jSK4p3ntiTnwZ2M7zcW4LWhz+hXsJgoMuGnbTC5q0B7+G66m1hSOvBvLLcpr8VsNHahpxz3FaY1p8iVAvUpnf0DFbeD5cZfeAkAAICG29FFJ/Bv03r6dq2tyEzw43HH41OBG+y0Dsw+U90TvltG/4R3RU2Ch10O60eOy13jP3A44nCfN2RsZ5GndjRbEdBIG1oZ2PXhUMHj9TQqCyy2M1JwO+s9Ho+8wONJyvXvenz9kzlyZITU1y7bvVxP5wXQDo6Yzq93MYEkAAAA/n9TKE8EZ5rWO/7ypO6k+XUJwlDKq6icisrSiupL5kbYHnecbPZbOo0yRF/mJeh26UP5jA+O6/Wtw2CknXzXc57awrsuOpZZOh3bY47rRVbeOG3R+ZQ2dDb+zpMrav8z42vErS6PnXwXebIvI5zyJpiUEUxfCmxjm/L6NxBf+3aYYqMNyixSb5c9BmAuz5e9/LwCAABAbA34BnviaZkMLZcn8AsqqJ9NcefWxciM9o6DDMW+0UXnYWZcLy725YTxP1pEOtgvHNafBE/TPO3rcEZbdGGXo3qQ9iivFm32fOyuxp3+Hx7P87zXRzYX2P6BnODun5qU7/G1QtrNjMB+Pzq9YvbKMMoBAAAAFYYO0nmQd5G/xp35h/FNtTzBOxnvk3QK+nugftY5uOm/XCAQkU6kzNcxt8S6lE6IPE1+ZIoHUDJ3RxnLVz40bofst9vtuA35XtlivIRrwjXFfsgSnTLS47nRraizvSahw8S1UF65uB/Xxdn4uC4NvPP+h/E3eS4AAACAgEyJb/Sls3LT/PfO+ESH5r1pvVN+Mu5wVd2RmRN3CmWSTZlA8VO8rxPlU9wBk0BFhmkvLnn/FnXoTN2lqQVJ2nNy5M8mqsUreS0m7bWXO1QNAAAAAOTrNBfFUqomSMlRSYNUiVejJn0E1TyqBgAAAADyyQSG71M6VveomiAdN+7n30A6mVsibZTDbqoGAAAAAPQ6LaG5gaoJzoO243OC6vAqbRTQONUCAAAAAG46WDI7/wBVE4z2OThkotq5VIk3y1POB1mNZzpVAwAAAAD2ZJLOpykdrdNUTTDuth2XP6gObyRoe5U4D2Si2oVUDQAAAAAUJ5PjfTC/Bg+rqZrK7W87HjIHxzSqxJvLxs8ysgAAAADQ81ZG5XuiwyWd3JlUTWXWG0Kgsuw2vwYOO6gWAAAAAHBnJKXj9VdUJlE1pVtrWkP7J47D71SJN6tMa66M9nZ/gGoBAAAAAPd2mV+DhzGqpVTbEp1g5nHwZygqHxPtfT/VAgAAAAD+7DS/Bg/HqBbv+qLyZ6Lej1It3sgqIO8Mr1QAAAAAQOk2G4acl2kwKo/b6vpzfAzgx5yovDU/r1KxgWoBAAAAgPLIu+7Joef7qBYv9rXV8XhUZlMl3kjg8KatvmW0w2KqBQAAAADKJ0/gn5ufg4eDVItz8mrFFdMKeuCPzOHQ/krFvajMoFoAAAAAoDoDUblofg4eTlItqBlZFrZ95M4RqgQAAAAAwjGS6LTJqhb9VAtqYGtUvsft9rVpBRAAAAAAgMDMNK2wYWKyw/lUCQInr678HbfZM6Y1cgcAAAAAEDCZe2A91YCaWB2V5VQDAAAAAAAAAAAAAAAAEFtnfp5wt72so3qoa9AuqGsAAAAA3IRT16BdgLoGAAAAuAmnrqlr0C6oawAAAICb8LoYbdvvg9Q1OAdV/imh/IjKt6h8icqHqNw2rRXF/ozK5qgs5BwEAAAA6PCEbHZUvrbt9xh1Dc5BlctRuRGVl3E48E9F5Ut83m40rSWjOQcBAAAAOjzBGEvs9xPqGpyDhQxFZV9UXlUYQLyLyuGoTOYcBAAAAOjwVG2lSR/O3Uddg3OwsIGoPLMMC+7G52N/4rPkXJwaf5c9URk3ulEVb6KyhnMQAAAAoMNTlb6MjtEQdQ3Owa7ssggcXhi7kQkzTWtOB81nH+IcBAAAAOjwVGF/xr5vpK7BOdiVYYvQYU/BbayOymfF5x/lHAQAAADo8JRpRlQ+ldBJoa7Rq+1io0XoMLuL7axVbmOEcxAAAACgw1OW8zkdlCvUNTgHu7JNGQY8KeF8liLLbU7jHAQAAADo8Pi2yOjeMaeuwTnoNwiQcsLBtuYrtzXKOQgAAADQ4fHtsaJzEuIKFnR4UKd2cVcZBKx2tL1HRrecJucgAAAAQIfHm51G/575Euq6EpOicrpD2cQpV4t2IYHdd8U59tW4C/fOKc/rZZyDAAAAAB0eH+R97g8WocMIdV2J/ozveZpTrhbtYoXyHLvmcJtbldvcxzkIAAAA0OHx4ZRF4ODqXXNCB0KHXmwXR5Tn2C6H29SulnGRcxAAAACgw+PakGnN0zCxb5qh39eoa0IHzsFCHioDgDkOtzms3OZ1zkEAAACADo9r98zPk8kdVnRO3lDXhA6cg9amKjv/rleI0YYO45yDAAAAAB0elzYn9mt7VNYrOyiTqGtCB85BKyPKc+sPz+c5oQMAAABAh8e7KaY1YmFinx7F/36asoOygromdOActHJReW6tdbzdw8rtXuUcBAAAAOjwuHIssU+L2v7bF0UHZTN1TejAOWjlneK8kjlV+hxv94oydDjFOQgAAADQ4XFhnvl5wshzif8+ruignKGuCR04B9UWKTv+NzxsW7sc7jDnIAAAAECHx4X2UOFTVKYn/vsZU68VLAgdCB1CbxcHlB3/3Y63u0q53a9x++IcBAAAAOjwdCU5UeSelD+zRdFJ+UhdEzpwDqrdUXb+Fzje7g3ldk9yDgIAAAB0eLolK068bNuPpx3+3DJlR6WfuiZ04BxUnXc/FOfTS8fbXa48j2W00wzOQQAAAIAOT7eSs9iv7LKTtJa6JnTgHMw1rOz8u5wnZSAqL5Tb3cI5CAAAANDh6dZs8/OqFJdz/vxzRWdlG3VN6MA5mOu08T+RYzsJDW8pt3mCcxAAAACgw+PC5bbtf4lDiCyaZfbOUdeEDpyDuTQjDr7HYUG3pkXldsmBA6EDAAAA0OMd4RWJ7R9U/J1RRaflFnVN6MA5mGm+MgC46WBb8rrUK6NbqWIb5yAAAABAh8eFvqg8a9v28/jf5dG8h/6ZuiZ04BzMtFMZOuzrYhuLo3LdItyYxzkIAAAA0OFxZX9i22uUf2+ushMzjbomdOAc7Oia8jwasvxcWVrzQFQeKT9fluxcyTkIAAAA0OFxSZbB+9i23XHLv/9N0ZlZR10TOnAOppIRRd8V59Bb01ptIll+i8rqqKyPytaonIzK1cQ5nVUkkJAVa+ZxDgIAAAB0eHw4Z36eqM6283FH0bHZRV0TOnAOplqlDAdcFFni9mHcDjZFZTrnIAAAAECHx6dFiW0eKfAZFxSdnYvUNaED52CqYyWGDg+isqeCsIHQAQAAAOjRm/DHbduTGe0nF/iM7YrOzl3qmtCBczD3HCyryIgmCQsXcA4CAAAAdHh82ZHY3saCn7NW0cn5RueS0IFz8BczlSHBlfi4SpFgcCAODGTCV5nLYcS0JoOVEUV3jG6elYly3pQ38oHQAQAAAOiRDo+sJvG+bVu3PXVy28ssQgdCB87Bn2xWnjvbLT9XJqeUySVvKT//vdGvWMM5CAAAANDhyXXS/Dy53FCXn/dO0bFZT+hA6MA5+JMxZSgwp4ttyISRn5Xb2cs5CAAAANDh6dZQHDRMbOekg8+8pujQ7Cd0IHTgHPyJZlnLFw62sywqX5XBw07OQQAAAIAOTzfutm1DRigMOPjM44rOzKUeDx1Wm/InDKyqnOMczLVEWZdnHG1vq8XxW0HoAAAAABA6FJF8h3yro8/dpOjIPCJ0IHTgHPzXIWVdDjvc5h3lNmUlm35CBwAAAIDQwcaUqLxp+/y/HH72byb8FSwIHQgdQmoXdxX1KK9BTXa4zSUWx/AAoQMAAABA6GDjaACd0fmEDoQOhA7/DwB/KOrxnodtP1EewzeEDgAAAAChg9Y80xppUHVndLgH6prQgdAhz0ZlPY562PaoxXFcSegAAAAAEDpo3AikM3qI0IHQgdDh//VT1YSOay2O4xFCBwAAAIDQoZttlF3GCB0IHQgdzEtFHcoSl30ett1vcRyvEToAAAAAhA5ZJiU6ON+Nv3kVjig6MU96OHQoS1an8jSnXOXtYoGyw3/V43f+rtyHJ5yDAAAAAB2eLMll+U55/C4jRjcbf19D65rQgXNQY4+yw7/L43f+rNyHj5yDAAAAAB2eTmZF5Uvb532KynSP30W7HN8QoQOhQw+HDtr5VRYQOgAAAAAI+Sb8cuLzDnr+Ln3KjsxGQgdChx4NHeR1J82rDW88f+evppplMwkdAAAAgIZ0eFakdB76S/g+bxQdmWOEDoQOPRo6aFeOuOjx+2rDQSk3OAcBAAAAOjxpnYpnic/aXtL3uaboyFwhdCB06NHQ4ZSysz/i8ftqJ7L0EX4QOgAAAAAN6PDsS3zO0xK/zxlFR+YloQOhQ4+GDk+Vnf1pHr/viNGHDrs4BwEAAAA6PO1mmNaEke2fs6bE77PVhLuCBaEDoUOV7WKWsqP/2PP3PW8ROizkHAQAAADo8LS7kPiMuwF9n/aylNCB0KHHQoftynPjhMfvKmHfB+V+vOIcBAAAAOjwtFtm/D+pzDPFVP/OOqEDoUOI7WJMeW6s9fhdNxv9KIfDnIMAAAAAHZ4JaZNHXqzoO31RdGhOEjoQOvRQ6CDn52fFeSHLaU7y+F21c0rIOTydcxAAAACgwzPh95TOy9yKvtNtRafmGqEDoUMPhQ7LlZ392x6/526jH+VwiHMQAAAAoMMzQcKFr4m/e7bC73RR0an5QOhA6NBDocOosrM/6uk7DhndCCQpMmKqj3MQAAAAoMMzIW1kwW8Vfqcjys7NDEIHQoceCR0eKs8JH+1QVs14o9z+x6gMcg4CAAAAdHgm7DLlL7mXRztL/0ZCB0KHHggdtEtlSpnm+LvNM61VKLTzOKzgHAQAAADo8EyYb9Inpzte8XfaquzknCd0IHTogdDhgEXo4HKUgaxU8cnoRzgs4xwEAAAA6PBMkKUpn5gwRhAkHVZ2dN4bf++OEzoQOoTQLqR9v7QIHX538H0WReWmxTblOjKPcxAAAACgw9NuPOPvDVf8ne5bdHi2EzoQOjQ4dLAZ5SDla8FtTjatEUZ3Lbb1zbQmriT4AwAAAOjw/GsgKjdyOhNXKvw+Oy07WTLaYTYdHkKHBoYOMuLou+X5MFFuRWVLVBYkQgH5ZxnltDoqI1E5GZU7ltv5HreDOQ2qawAAAABd3oRLZ2Ob0U8KdzUqS0r6Dn1xJ+hqwQ6WBA8y4mESHR5Ch5p3hOVcWBOVawXPBZ9FXvOQV59mNTDgAQAAAFDwJnxS3Jn/WrCjITPSy/vdl03ryakLsk+X4o6VvA9e9Glu2hPYR1EZi8pyOjyEDjXqCB+I266rc8HV+SSjIOQVisUNDHgAAAAAOLgJ73fYCXHV4XS5T53KVjo8hA416giPlxwofIuLrE7xt2m9ciVhnaxcMxKHDH0NrWsAAAAAFta2dSCSZS3VQ10TOtAuqGsAAAAAQCgIHQAAAAAAgBeEDgAAAAAAwAsJHToNYf+D6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MyLykKqAQAAAAAAuDAUld+j8jgq/0TlGlUCoGF2ROVhVL5F5WtU7kZlA9XS86YG3A5G49/kN1Hp41AhMo3rFoAAr0tHo3KWqkCaZVE5HpUX8U1NeyF0ANAk11KucxPlONXTszZG5V1UvpvWKL+QSMjwpq2dbuJwIXI9bg83ojKb6kCPkYeke6NyOSqPovLJtB4kyDVcHia8j3/vT0RltSGs9U1CewnHv8TXpc9UCUR/VIajciEqHzJuwAkdgPBszTlnXZdvcZEfko9ReR7f5I5F5VxUdsfXk6Ea/KiPKr4vTw57y/SoXG07/ndM60lNSEYSbfR+Dx6ndSVf99KufY/ja98l0woo5bgsr/C6d6BtX6XDtZnTGV1Y7eEcct3xlI7twfg+xHZfpL9zLCqzONRODUTlcHwN8nnsk855aK+nOZxuzI07B+OmlQJqDwChA9DboYNNkWvLA9MaVrcp7tCFoi/+Ecz7DvdoYj11k/2+7djLE7NJAe7nvZR2upjQIZjyI77uSRCxquR6WZu4rsnDpMmc2mhg6HAwpWPbXuS/3TatUQ/fMv7c17iTzMiH7kyJyiHTCmTLCJwIHWqk6AEgdADCIp0iSZZlOO0a0xoWLje7TwK9IZengzLCYKjielug3N+vNLGecKwmNxud2u35Hr3uTYs79uujssu0Rlx9CeyaJ6/pnDTlvaazyPwcnj2NyhxOcXgMHSRoexmVW6b1MLNTuepgvwYz7m/kXJMRPzNT/t7C+Dz8lnFvMo/Dbm1yXOd5I+V9hw57c9rezfgYfyN0KJ9U5MTEHmOKxkLoANSPBBA2I5mSTwluxuf8RJm4cL9xdGMvTyB2m2qexA0ROsC0Rt/cSRzzU4H/dncaVTSTw/nvTfCfptjIrBuJa95EuR5f+15b3rQmO2aXSurYzIn3dWLbEkIsp2nAcegg7UomYi5rRFhyJE97kXNX8yqcnH8PO3yGPKVfwaFXkVfz98dBTxWv1hTVF98bvyF0qPYgXCR0ABrnqLEfibDI4rohT15lDgdJuq+Yn5+w2QQcR025r1/0KTsP92lCjSU3n68Sx/tkwPsrw1ezwr5RDulP7lsGDr9ZfPaM+Lono8qeGvu5IQ6V8P1nJYIH2S5z1MBV6CAh2sIS92ck3mbavly0/CwJJm+Zzg8aVnH4O5KAaZ9F2BBa6DBhrsl/xZbQwaNpGSc0oQNQT4OWN94unpYujDtALwv8KMl7mv0l1c0JxT6xMkAzLTW/BmTnAt/nPTlt9a3hveR2Gy2uPWNdbksCizOKe6j2UsYkpbPidtG+XSaYhIvQocz+wLBxP++SvJ71NONeZDFN4Cd98W+QZoRAHUIHkfdQjtDBs6eG0AFoGu2rENc9bFuGQz6w/HGS5XrLGOI42fw6tJ4lM5tvlfn1CUcdftv+Vpw72zi8/5piyn93V0bP3LbYrrybPsNzPchotOQrtCM0D3QZOuwraT+Wmdbog7R9kHub2V2eG51eQX1bwrlZl7BB5suZGDUlwaqMIpOQ/qTF/V2IocMaQodqXSd0ABpnXPmjcMHjPshs87YjH04Y/09u5fPl1ZCn5r/1vG/G+4vmWWl+DeHk/d7JNdhv7etR+M9nU82EYYctrnNy0+77nfjl5tdRGOtpHugidNhawj5Ipz9rGP9BB9vIetp9i2bwb9gtc3Dt7RDEnK9p6DCV0KFa1wgdgMa5orz59T28XF6bOG4ZPNw3PG2AG0tTOqHyikUdJmC8bnHOLOVQ/0s76sDHzeV+i2NWxlwiu8yv764zhBwhhw5ZD0wkjHARFstrFllLb+7s8XagWW1sZk1Dh35CB0IHAG5pJokt85321cZuwkl5h3CQw4guzE1pc/Lktw4zlc8xdnMFjHG4rcMaXzeXly2OWxnLCI+ldNxm0UwQYOiwOWf7LifOzXoYIitaTKc55Mp7/Y/QAYQOQA+4EFjoMNEJfGFxQy4dxoUcShQwrUNbO1KT/T9i7JdmnMNhV93T+L65lLanXZL8SknnQnJiSXm9aBJNBQGFDjKC4U3ONW62w+3NzfmuZ2kOufICXkIHEDoAPeBcgKGDkNcmHlsGD/M4nLB0w9R37oM+U2wZ2qMc9iBCB3HQ6MOiMp6ork/Z9h80FQQUOvxu8ld+ce1ezrnJaMvurrWEDiB0AAgdKl0yUJ68PbHoTL0yDHVEdx0+uYEcqsn+b0nZd82SZR9MeUvPEjrkX+O0r8eUtZxl2lPJNTQXBBA6yKibvKB1l4ft5i1JfI4mQegAQgcA9Q0dRNpa8lmFGaWhsbBDZ69OT3WTy5GNGf2T8500gSBCB3HXVL+CULv5KeeGXIOnNuS498UhiqxMdMm0ViSSd/Nl8sxvxn7kkItStw5MVaHDdkVdzvZ0TmRtU1a3mmlA6ABCBwC1DR3EEtN5vey0spfDipxOxzOTvq57XUbKLEzZf1n6cIbyXHlKMwgmdDih3I/xEuvmrGnWu+tyzstIkeuWvyWEDmGFDvdztvvS43d+nbPtw1xSCR1A6ACg3qGDOGBxAydPq2ZzaNHBaId2c6xG3+FMYt+fFDinV3JPE0SHcItyP96WWDeDHfZhSc2O8dT4fNdO2EnoEG7oMEdRjxc9fue81WZe8NNK6ABCBwD1Dx3EXxY3cVc4tOhw45o2hLpOw2MHUr7D7rb/vlh5jtzgniaIDuGwcj8+lVw/t0x9J1kV8h7+x8DDBkIHu+OZV4/bPH7nnYrtLzEgdAChA4Dahw4LLW/kFnF4kXCxQ1u5XKPvsN/8+lrI5MSf0QZ0vbziS91Chw8l10+nERhbAj+u8v79w5qEDYQOejcU9bjc43deZVgZiNCB0IHQAUBPhA7G5A9xbC9XObxoM5TRVtbW6Hu8SOz7KYsOY7Kc5J6m8g7hRuV+PKrgpjtt/gN5b74v0GM6HHdg/jGEDk0KHaS95U3y+cNzu+wP8BwldCB0IHQAQOjgyQLLm7m5HGLExjq0kS8Bd6KS0p62DXa4SX+vOD/ku0/hnqbSm8utJtxXxq6b+qx+sr+GYQOhg84yE8acJ58UwccAP7WEDggjdJhYqkiWJZOZmOV9O0kvJU2X5Ypkdlh5OrnPtN69rYrsp0yyNRrvz7P45qx9X9/FP8jylEnS9Ukl7+NQXI/vlRfs86b1hOJbXJ6b1qzZM3qozlD/0EHctriZG/WwfXlt47hpLbVWNpl3QGZhl+Xz7sY3QRPn2Lf4/8sM35fijsECrqH/Ny+jjYzV6Hy9mdj3uxl/9ojyHNnDPU2lN5d/KvfjSAV1tMPUY9I8bVtvL3LvJCPnZFTQih4O3+oQOuw2YcxRM67Yjw00D0KHJFfDr/q7aJi+UlDb77bVUaPJCh0k+ZPlZN5a7NeP+MZ5VomNbDDuyBeZfEhuos8Yv+/ISnuTdYqT67N3InV3S/HDO9jgOkPzQofNFm3sucNrg1zD/q7gh7Ivvk7fLfj78TTuWE7u4WvoSVPN5GMuzU3Z9+GMPz8n/h0t6xwhdCjmnnI/VlVQR1lh3XAgx/Gg5XVG7onWGtQpdNC8VnmxhO99yTCvA6FDgd+Fvx0EAfKUZlJGw/xh3AQO34zd+q8vLD9/k+fQYTiuq6LfXyZP8r20l6zNft7RMfsR3+C6vMFfEjfwLx22mWap0Q2vTS631pQ6Q3NDB7nu2qy1XvRpvyy7KUN2H1X4QylP4V5l/DbI6KXbcRCZFzjLdXhXD15DJ5nsJfPqEnqeSOz3G8XfGVPWeS92wkIIHWYoz5m3FdZTp/u3ewEcw00W15WHhtUF6ho6aCbGHS3hex9X7AevmhM6pJInMjctb4ZkuaCNpvMIh+SNznrTGupqe9N1I77ZLHozJDfLe+Mb0k7bkOGuQw4bTdqJ9qdxE7zIE7AVnhqWDIXysazSsy5vZuUY/h5/Tt62kpYZ+xEvyxtQZ+iN0EFcsWhXNh3taab1WoJmVIHPH8r5Jv0JqLyCdsi0XvHo6/C7ltfRlO82sweuoROyJur7UJPzNC04+V3x91YY/dNfboTLDx0OKffhYKDX2sEK9+u3+N5Q8+BuLz/1tQ4dvimOcxmrqmjmX3lD8yB0yKIdsvrMFH/n9ITFjZbLJw7yWkPaqA65QZzhuNG0hw7yhMr1KyaStk933KgOd9jWg7jjMdR2Y98Xb39DHKZoOvUy0mChpw5Pp9BhsGAHYGtN6wy9GTrstGjbecshTo7bv4S9Nk/qff1QyusjX1K2tdfoJzzMG4761lGHoQ7Xg6zfrrqscLI9sd/fLX7Dnxq/I4IIHYqZofytfmWqHQWYFYwcq2ifpD40o3qlA8jSyfUOHaYoz9My5lLQrDTjexUNQoeahw6DyhvNM11+Ac2Ih/seKu5Uynb2e2g019oO1O2UC7/8OK1J/HjK0/wdRvc03/WPf9oojNcWoY/cPGuetspNc97TOrnZu2mKD01uDy1eFvyMfTWrM/R26LDIom1nTXo2Zuxe1fD9Q3ksZTsSHM+3/JxZiu8lwcPMhlxDO8l7Fed4Tc7T5Cs+Nu8v71K25zM9du2rOnTQPJiRe4LlFdfTcE4gUoWTirp7asqdE4zQwU/osNKE84rYOkOAS+jg4HdBMzlItz88CxXbuO6h4s6YX0c5TPbQaCZCh+vG/ulcX8p+ppXvxs2w4KMm/X2/Iis5aG6an+XU+br4x/tSXF/yVOuysQ8d2sMeeQfuYNyJ0TxN2VqzOkNvhw59FmFB1pOHiVFUcv2SFSHOx+26itDhbIfAoegKM5rftRsNuYZ2siHnc0dqcI4uTtlvm3fT+41uVIkMVZ/KjXApocNF5f1OCJM1zs7Zz7LnSdDcSz8x7lbmQrWhw7DyPF1RwvcOKQAhdKhx6KB5anbJwZfIW0nAxzJEyfd7j3tqNPLfTyQu+rbLXmpuPn/vsj42daj3oq9uTDW6iTJPZnxGp9d2RixCh9/bbhyT77ZJUPMo5zMGa1Zn6O3QQTy2COZ+6/AZnZ4iaiaMcvlDmfbk7n18w1/URmXdLGnANbSTvHmFVtTgHD1vfp1bykX7SisHuBH2GjrIiKUHim2+Nf4n0LaRNQqz7KU87+TU3Wvjds4aVBs6bFGepwMlfO+pyn3ZRBMhdMiTNzvqOwdfQjM0Z7bjintt3MzUnddo2ie5knClyJrHM0z+xECPuqgLCUE+pXzm0i7r+IDRPW0t8g71c2WnYeLEXdbhc+SC3Gni1AsNqzP0Ruhw1SJ0WF/gBydv8ipXP5TbjZ8l6QaM7pWtUw2+hj4xxZa9DoUEOckRPTsKdnY158lrboS9hA4Sep4x+aOz5JpzoqQOlI2Xnu7JbC3PqT+ZC4c5oZoVOuxQnqdlXMsnK/dlG02E0CGPZmKybtdJ7jP5T3R2O6y0QeNuhmrtD7S8pzipi+3kdYJ+dHFxuWXZ4ba5udcM9S7ScdMMw5y4IdAM6ZIL+ON4f+VpyjGT/fpLHesMvRE6aPe96JOHGyX8UA51CDduOKojzVJjNtuq0/WgPyd0+VaD8zMZxnx0/PtX1YRsTQ0d5Ld0WtwpG4nbq+bBwcSqNKG+EnA9556srFch8+bB2GXQtNDhlPI8LWPyxn7lvhyliRA6aDbwxfh/xeKPnG24XPv4kMObCc0P9J0uAwexXrGddQU+t9MoE1cTvtwwunc0bZ9g7FNe5HwMcaxrnaE3QodRi9ChyJOHvMDPxQ9lp1dEhhzV0WGjC4qbeD3IuzGuw9Jmr4y7V87WKs+V+z1y7btmcf3wUZ7HHarlNairvGvh+hL2YQ7ttidDB+09SlmYlJfQwdlrd3mBgNzwdDvRkmb+CFcz9/+duMHq89honjvqHGqSxCIXtCeef6S0S/jZriWsWRf4lYOwp0l1ht4IHbZb3OAXGZJ+2vMPZadho3cc36jnjSD4s6HXg7xhuTcCPzfXerg30K5u1AtD1KsMHeTh0p44cKjD8np5c9yMlrAPB3P2YciA0CGM0IERuoQOKppZcfc42E7eEpEuhuasMG6fhGtXr3Dhs+OD3WnGWZeTZv2mvBiNeQgd9no44epcZ+iN0GGr0d/kHy7w+XmjBLr5oZSOxusSbthMfO3PmotndkOvB3lPZ68Efm4mX4e45eAzDyjr+Cw3wqWVr3GbHg44gNiW8x2ulrAPD7lHIHQgdCB0aFLoIPLegX3sYBu/G//DPttXrZB37uZ4bjQuQ4ebOdu64GjflzpupN8UF6O3HjpWs0u8SNShzkDokCz7Cnz+bo8/lJ32Xa7VU0s6zjISbmGDrwd5r2tcCPi8TJv40cUQ9qnKOpbRMU1fcjCU0CHZtiXsDO2Vwk2m2leVBnK2v5ifckIHQgdChzqGDpohu4u63MYcxTZWd/H5M8zPE2iNl9BoXIYO1427J9+TTfrwYqkf108VHiovSDYTgWk6Vq7Vvc5A6ODi9QqfoUOnZfMeeqyvhfHvm7zGsM7iXK7r9eC1qe97t8klLl85/Owzxt/ooCaGDrY3l3JOyIMAWbJWVqK4Z3SryCSXy90RUF3lzbXl41rQbjhj20/5GW906HCW0IHQocmhQ7/JH97/Z5fbmGXy37O93MXnJyeQXFOz0CFvWzahw4jp/CRn3HF5p7wg2QRKVYQOda8z9EbooF1Kq+i8IL5Ch6zQOcSn73W9HuQ90T8V6DmZdg9y0HH4pKnjbueB6tXQIc30+Bi+sQwf5JWaEEacaCYhne9x+1mviI0aNDl0OG3qFzqcpokQOtjIm1BSlq3qZuK+Y0Y3vLHoMNv2JzyvSmo0ZYYONts6b8IbQmmzfF8VoUPd6wy9EToct2g/wwGFDruM3zmDuB60Oss+Rr+UYWfKvcA0x9u4r6znrQ2+9pUZOrTfyB4w+Q+2kuFP1ZMkrlLs51qP2x/L2O4yfsYbHTpoJxgOKXQgCCN0sDJk/Dw5EwMWPzi7C3x+chjcoR4PHZ4GeMNsc7NbRehQ9zpDb4QONp3hIqO9fIUOVx2HI77V8XowRfEZ2wI9Jx+XcO5tVtbzX4QOXp5ayminuxbtXR50LaqwrmYp9nGjx+3fM50fzjV5NA6hg/41yjJewe1X7ss2mgihg60HORssuqyZdvZoKY8KfP5t8/N7djN7OHToM53fpbxek5O17NChCXWG3ggdrlhcS4sMUfYVOmS9QrA2sDqu6/VgmqnnU/xlppxJ8uS4aof6LyF08OassZvnYWZFdTVg/D2I0/hkwgs+XZa6DccvM3TYqKzDKSV87ymGkbmEDp7OWc2EknML/NC/TXxG3mRXv1l8/jzjb0mwOoYOWUuw3SZ0aGydoTdCh7+U+/6t4Of7CB3yfshCm7ukrteDFTUNHS6Z8kYajCrPn8ummUIIHWz2Q8r9gEOH7R63/80QOvRq6LBWWYeDJXzvGcp9WWtA6GBJ5mzIS1ePWH5m8l3eu4obW5vJrk4k/u7KHg8dNpjs4YqEDs2sM/RG6KC9EX0QUOiwpmahQ12vB6tN/UKH5KpToRSXIyYJHX4lo3I+mLBfNZxS8X59N4QOvRo6TDP+XqG0tUq5L/O4tSR0KCJvQknbtYmfJ/6+PI0ZyLmgyo+R5p21SYkfrhclN5oQQ4ctxv3Tz6aHDk2oMzQ/dJhrcUN3NqDQIW+9+9BCh7peDzQ3h6GFDocC7hQdaeC1L5TQQdi8dvvalD+PgeZd9qOEDoQOnq6tmjB2fQnfe73RhbTMM0LoUMgCRQPT3iQmnxi1D5vMmxBNM0FP8nWQ/YQOua/I9NfgZC07dGhCnaH5ocMmo7+hKzrBmY/QYVvOZ64LrJ7rej3QTAYdUujQZ/JftayyyAONSQ279oUUOkwzdqNc1pdcV5NNtSMdvhI69HTo8ExRhyOB3He85raS0KEbeRNKaudN+CvjR2N5zjbGLfdTUuHphA65S+3UYYKsskOHJtQZmh86aNfu/mGKLzfoI3TYYeo1AVVdrwead9BDmmF8Qw06Rk1bQSik0EHcsjgWlwM8n3zO6fCR0KGnQ4cxRR3uLuF771Dsx1VuKwkdupH3pEfTwU+GCk9T/sxzU/ydyoWJP3+pgkYTYuiQ12kYrsHJWnbo0IQ6Q/NDh+fK/b7n8Vwo8kO5K+cz9wdWz3W9HkyqWSc6uXzieInb1q4C84TQwaujFp3UdwGGDj5Xr7hD6NDToYNm0tsy7lE090tNfBWN0KHEc1ZuXvJS1n05n3HT5D9hyXunL+tm9Ezizy4ndPi/vFTyIKFDI+sMzQ4dFhj9zdzOwEKHvJEDlwJrH3W+HuQNVz8dcHsuc/bzFRbn0wpCB29GLDuqZb7apJnMb6PH7Y8FEr6gmtBBM5fCWCDXjPU0D0KHbuVNKPk04+8m3y19adInGcmbufrvDp8vCXT7+27PKmo0IYYOee9PX6nByVp26NCEOkOzQwftE8Fv8fUxpNAhb+RcaE+T63w9eG/8TDDq+/7iTQX78ER5TjVp6HBoocM6y9BhZYl1pQmmfAZlWU+65xo0PXTQjLR5XML3fmTyX+ecQvMgdOiW5sna4g5/92Liz+3J2M7VnG0sTfk7exN/Zi+hw7/ynhy8JXRoZJ2huaGDBLbvSuos+AgdNituWqYG1D7qfD0Yz9n3CwHso9ygfkns12gF+7HT6OdIaUonL7TQYbWxCx3KnHR2jWJ/5nvc/nDGdvfwM9740EE8NfkPGXzLW6b7MU2D0MGV+wV2YI75efTCO5M9JC7vRE57MvO3+Xl+iakVNZoQQwfNk4MhQofG1RmaGzqU2TnyETpoholuCah91Pl6cNGEP0pjd0q7nVPRDdYH5bl1gtCh50KHvOuW72UCB0znkcB/8TPeE6HDKcU5Mc/jd56n2P5xmgahgyvbFJXWn3OSaN5/zVo260tiGytK7BjUMXSYrbhIHKugMQ9a3KiXHTo0oc7QzNBB5td5qdzfPzx0CF38UGpuXMYDah91vh7szdnvmwHU79OAjv1x5bklc1xNJnRwbq1l6FDmvB95SwW+L2Efsh78sapW80OHlabaeUU0y2Uuo2kQOri84c17EtA+QaRMvNM+18Ino3u/+LDFNsZKvPDWMXQQecOh8kaf+GjIE6NTNJNylR06NKHO0MzQ4XeLTpGLJYN9hA6a86vsIezyZH1KA68HeaM0qn41JO09+Q0V7k9yZGbVy9P1Wuiw0TJ0WFBiXeU9dLtWwj5kTbY+btD00KFP0Qc76fE7583tx6vHhA7OnczZibttfzY58Y12GZU5ym0kJ558UnGjCTV00Cy1VOYydaeN3WRhVYQOda8zNC90kPeFvyr3dbOjbfoKHW4pvsOpkupVbuQeRuWV6fz0uq7Xgymm+neAbX7n3hq/Q9Q1rivPseeEDs5pQ9WJV2nLbCtHArhezcoJxVbzc97o0EH8afwtkZ3nrwoDD0KHHg0dNBNKzot3tn3mbLlZtnnydjNnG/IU7FDi3+0idEh1zOiejE4rof20P8k4HHDoUPc6Q7NCB7meamfXv+xwu75Ch8NGNyfF/BLq9rii3up8PfjbhLPsYLu5KR2oENZ3t1k+c2XNr32hhQ7XLOr+Qcl1lTc/yqaS9mMsYx8kOB0waHLosEjxu+njmj5g8keB8fovoYMX93J2RJZz29NlAjacsw0ZRfE6EWpMrrjRhBo6rFL+iPueyfy3+MSaeEoxI+DQoe51hmaFDleV+yjBhMvlqnyFDouU3+ee53pd33ZuzWvo9eBszj6vqqhNnzDhLv33VHm8bxE6OL3B/W4ROhwtua7yRsDMKmk/FhuW9O7l0EE8ztn2sIdt5q3idJ8mQejgS14nUIZ8vjI/D4ObbbkNGTaXtcb4lwq+fF1DB6FdYs/X+7Sz4nZRZChiFaFD3esMzQkdzir3762HG19foYNNx87X6J6FbR34Ew2+HuS9Jz9SQZseSPkND6kDv9voO7/za3ztCyl02GXs5nMYLLmuXmXsy8uS9+WGyX8oh+aGDnnzi1ys4FqxkSZB6OCLZkLJvGUuNY5bbGMRoUOmE8p6lIa/2HG9ydO4Z+bnUSkzaxA61LnOoHfRhBk6yMitMYvAwUfnZ4/HH0qbjp3roctz20KEt0Y3JLmu1wNpR1lPkKtY4uxAIOFHViiifer+R42vfaGEDv1GvypPFauuyEOwrKHlZ0renwUmf6h7EyY6JXTo3B7fZGz7q3H7isX0nOvhc5oDoYNveRNKuphheL7y8/8KpNGEHDrYzMr93uFN8+z4gtT++YcsP6Oq0KHOdQa9SwGGDtIpfqTcr5fG37D00x5/KPuNfvSAy8kxB+OgwXYoap2vB+Ml/W5pTErU/8SElpMCuy7cUB5rucGf6mib8rT/dnxefY//93Yc/k2u8Dv6vrn809iNclhYclvIuxddU0H7PGKqGyWGakOHiWtF1vZdznF3oITf5rKvfYQONQsdBpU/Dle73M49xTZ2lPSd897pu17izUCRbWmHaU/cSG3v8jusNb++IvOswM1lVaFDnesMetr5EsoKHXab/4b95xVZVcHnPB9nFG3e541Tspww3T3BkVcfPpri7z/X9XqQNRz3Q8nn2+4Agg+NnRbHutvOnZzDD03+aCbXE1dqJ6f1eXO5z/IacKyCtrAxp7NQxYorfcrjd6EhnTZCB7vj72r0gfzWvM7YzsOaXvvKltenI3RwFAh0+9pD3rtLn0x5s2/nrahxv8S6LTK8cJZFZ6Z9IrclltsZ6tCRk/RyoYc28I/HTnld6wx695XH9aLn/Vhu8ieIKvu9Xc2rJ93ecD+yPL9kZIftk5XBOGBIzj00vUeuB1NM9vDY2SWda51uYI8FeF0YsjjGEmR1M9rhtnI7cgxdPlX/ptyur9cHjlueS7cragtZq9dUOcHwfPNziNqpPOM+onGhg4n7V1mj77Y72MaBnOtRtytWVHXtK9tzQofubSnhB2JSHCxUvZa7eF9io8m7sX1X8HO3W/7It8+KL09z1qXcqE+P/70M+c1ax7focC/NcnVLPB73OtYZ3N94+5robqXFD+/EDeSSkupG8873vC63MVigIz8RGsj79PIUcm4i/Jgc3xTuM+kBrtyoLeux68F5U/1kkgcqvEG3lfcef9oonCKWWLajj45CokGLbbpeEUH2/67l95bzoqrlILNeT1pWcTtdo6y/H/H1khWwmhM6GJM9Uui9sQ/W2+WF7Pu63Peqrn1lm6L4LflhqhkxVavQQSooa0LJ5Y6284dxP19EkfBDcwPiYp32qcofkKIN9HLBm+ZuSjeTbWmGv/ueNKludQadxRbH47uj81v8FndAbSZPkx//gyX/MGmeormYtXpjyefW9h68HmS19QsltKWsG9gdgV4fbMKwH/F5XUaI5eLp+kHLa988B9ucGl/3vlh+3+sVBg5yvf2WESSGYJuxe+3rz4JtFeGFDia+fnfajxtdtPusYPC8g/2u6tpXth3K77YqsP0OLnQQnSaUfOBwGwtN9evCatNkF8OZtD8gqwt+vjwFvGfKu1nu5iIxLf6R1DxF9KlOdQY92wnMZLTDHMuLtgyBlMkK5Sn2FWO38s9E2CBr0k8vuW4WmnJfO9lb0rl1qIevB51GUbzz3JbkPLiT8f3GArw29Bn9Chbt71HbBpO7CrSH76a79/SlA//Gcpuv43Cwz/K4r4jvaa4UqE/p7B+ouB0s93y/58rOAu3ohWm9OiOrAy0z5b2qTOjg3hXjdgXBrJWzrjra5yqufWWTa6324dLtwPY9yNCh06y+6xxvJ+293y0lfcdJRj8U8G/T3dPQ6Sb/3Z/2d4Und3Ei3DX+b5aPdFEXcy338XgJF4/Q6wx6O7o4RnKey9O3a21FniiMx+fvpwI32GkdmH2muid8t4z+Ce+KmgQPu3r8erDBlL/s9GxFQCNtKLSJwg4VPF5Pjd0IzJGC21nv8Xjk3fQ/Sbn+XY+vf/IwSEZIfe2y3cv1dF4A7aDTKhFvTHjDoTc7+N2pqpw29RJa6CD+zAkKNH2TmTm//S6PU9nXvrLNLHCtPR3QdaU/1HM2eePl46nzzgou+JPik+KJZaN5Fe+vTWdBhh3KKwKvLbf1Mu48TS74/c55+gF5V/DCMC/+PuPG7n3a9rYnHYtBj20itDpDZ33xuTEzvkmQJ3UnLYK9sotcO2SemqUV1ZcEfdvjjpPNfsu5eiEOm7ud1FU+44Pjen3rMBip+/Wg07E95rhe1sY3JV8t2tDZ+DtX9SRrZnyNuNXlsZPvIk8eh03+BJPyoOFLgW1sU17/BuJr3w5TbLRBmUXq7bLHAMzl+bI30N+85cZuKWJCh+aEDhPBU6d58OR39XeTPlpT7r1HM/6ujLh0/aDX57WvKtPi37DTBb/bxH2gHIs1ptrRR8GGDusTO7LJ05dvf7/Y15C7iZvIOw5+nOUHVEZoXOxQJyvj//awYAc7+fThjik2t4HcHL5weNNwytiP9ljXxQmatS9yAZXJdI46bich1BnybTVh32hJeDoWB2ULKqifTfENqouRGe3tWcLTG110Hmaa7OGdNvtywvgfLVKn68FwRlt0YZejephYq32z52N3Nf7t+eHxPM97fWRzge0fyPk9rUtn83t8rZB2E9okhwszOgWhjXJoJ/V43RA69GLoIGaZ/JWn5Np6Ny6fFdcvXxM4ur72VRXySf/0m6dz41v8+e889a9rFzq0p8EPPW7jhPnvCdDkiirZ5QV1t4ftFF3vXH5Adxj75evab1iPdnFh2m3q94NWdZ0hzNDhR/wj8TXuzD+Mb6rlCd7JeJ/WmTDen/VdP92+ZrcwrjfbQEQ6kTLUdG6JdVmn60GnddFdjKxwfS33ffM+XsI1QfO7LEvPyUiP58qb1+01CR0mroVy03w/rouz8XFdGnjnvdMk5htNPcjrVC8NoUOvhQ4T5EHGGVNsdaiv8XlaxoSjLq99obUD16XMdhV06CBPtOTp1qDHbUh6+9YwBN23OfFJLUnpnbjj9K2tfIpvHqQzIEMMF1Nl1Bng0ZT4Rl9uTG6a/94Zn+jQyGim63Gosy6Ajkzo14NFHW4i7tLUgiTtOTnyZxPV4pW8FpM2+vJODduOBIGuRmIROtQndGhvAzJUX16huxa3hS9tv0df4nBK/tvx+M/2BbTvXPuq0d+wcxYAAFSg01wUS6maICVHJQ1SJV6NmvQRVPNq/J1WxOe96zlzCB3CDh249oHQAQAAVEIm8Xpv0ldFQniOG/fzbyDdDJM+ymF3g77jwrgzJyGEjBJ7ZX5++l12+YPQAVz7CB0AAEDzdFpCcwNVE5wHbcfnBNXhVdoooHGqBYQOXPsIHQgdAACAmw6WPPUcoGqC0T4Hh0xUO5cq8WZ5yvkg85VNp2pA6MC1j9CB0AEAANiTSTqfckMRtLttx+UPqsMbCdpemV9n8V9I1YDQgWsfoQP3CAAAoDiZHC9tcrnVVE3l9rcdD5mDYxpV4s1l42cZWRA6gGsfoQMAAOh5K6PyPXFTITd6M6mayqw3hEBl2Z1yU72DagGhA9c+QgdCBwAA4M5Iyo3FX1GZRNWUbq1pDe2fOA6/UyXerDKt98Xb2/0BqgVdhA7bqCKufTU3mdABAAD4sivl5mKMainVtkQnmHeZ/RmKysdEe99PtaDL0IEOGde+uptBGwcAAD7tTLnBOEa1eNcXlT8T9X6UavFGZsJ/Z3ilAu5Dh+dUEde+mhsmdAAAAL5tNgw5L9NgVB631fXn+BjAjzlReWt+XqViA9UCR6EDARbXvrq7QegAAADKIO+6J4ee76NavNjXVsfjUZlNlXgNHN601beMdlhMtcBx6CDliGkNUwfXvrqYFZWzirZN6AAAAJyRp1DPEzcbB6kW52R48RXTCnrgz5D5+ZWKe3QK4TF0mCgSct2KO9WdylWuffBkb07bG4/b50eLNk3oAAAAnBqIysXEDcdJqgU1szJxU32EKkFJoYOmfKZa4ck5D+2V0AEAAHgxkui0yaoW/VQLamBrVL7H7fZ1HEAARclT+W+OyweqFZ6c8dBeWVkEAAB4MzMOGyaezM2nShA4Gb79d9xm5eZ7gCoBAAAAgLDJk771VANqQobDL6caAKAc/wPMjO7neLlergAAAep0RVh0TWF0aE1MADxtYXRoIHhtbG5zPSJodHRwOi8vd3d3LnczLm9yZy8xOTk4L01hdGgvTWF0aE1MIj48bXN0eWxlIG1hdGhzaXplPSIxNnB4Ij48bXRleHQ+RGljZShBLEIpPC9tdGV4dD48bW8+PTwvbW8+PG1mcmFjPjxtcm93Pjxtbj4yPC9tbj48bW8+fDwvbW8+PG1pPkE8L21pPjxtbz4mI3gyMjI5OzwvbW8+PG1pPkI8L21pPjxtbz58PC9tbz48L21yb3c+PG1yb3c+PG1vPnw8L21vPjxtaT5BPC9taT48bW8+fDwvbW8+PG1vPis8L21vPjxtbz58PC9tbz48bWk+QjwvbWk+PG1vPnw8L21vPjwvbXJvdz48L21mcmFjPjxtbz4mI3hBMDsmI3hBMDs8L21vPjxtc3BhY2UgbGluZWJyZWFrPSJuZXdsaW5lIi8+PG10ZXh0PndoZXJlPC9tdGV4dD48bW8+JiN4QTA7JiN4QTA7PC9tbz48bXRleHQ+RGljZShBLEIpPC9tdGV4dD48bW8+JiN4MjIwODs8L21vPjxtbz5bPC9tbz48bW4+MDwvbW4+PG1vPiw8L21vPjxtbj4xPC9tbj48bW8+XTwvbW8+PC9tc3R5bGU+PC9tYXRoPmebai8AAAAASUVORK5CYII=\&quot;,\&quot;slideId\&quot;:286,\&quot;accessibleText\&quot;:\&quot;text Dice(A,B) end text equals fraction numerator 2 vertical line A intersection B vertical line over denominator vertical line A vertical line plus vertical line B vertical line end fraction   \\ntext where end text    text Dice(A,B) end text element of left square bracket 0 comma 1 right square bracket\&quot;,\&quot;imageHeight\&quot;:44.75675675675676},{\&quot;mathml\&quot;:\&quot;&lt;math style=\\\&quot;font-family:stix;font-size:16px;\\\&quot; xmlns=\\\&quot;http://www.w3.org/1998/Math/MathML\\\&quot;&gt;&lt;mstyle mathsize=\\\&quot;16px\\\&quot;&gt;&lt;msub&gt;&lt;mi mathvariant=\\\&quot;bold\\\&quot;&gt;P&lt;/mi&gt;&lt;mrow&gt;&lt;mi&gt;w&lt;/mi&gt;&lt;mi&gt;o&lt;/mi&gt;&lt;mi&gt;r&lt;/mi&gt;&lt;mi&gt;l&lt;/mi&gt;&lt;mi&gt;d&lt;/mi&gt;&lt;/mrow&gt;&lt;/msub&gt;&lt;mo&gt;=&lt;/mo&gt;&lt;mfenced open=\\\&quot;[\\\&quot; close=\\\&quot;]\\\&quot;&gt;&lt;mrow&gt;&lt;mi&gt;R&lt;/mi&gt;&lt;mo&gt;|&lt;/mo&gt;&lt;mi&gt;t&lt;/mi&gt;&lt;/mrow&gt;&lt;/mfenced&gt;&lt;mo&gt;&amp;#xB7;&lt;/mo&gt;&lt;msub&gt;&lt;mi mathvariant=\\\&quot;bold\\\&quot;&gt;P&lt;/mi&gt;&lt;mi&gt;c&lt;/mi&gt;&lt;/msub&gt;&lt;/mstyle&gt;&lt;/math&gt;\&quot;,\&quot;base64Image\&quot;:\&quot;iVBORw0KGgoAAAANSUhEUgAAAsgAAACTCAYAAACTfe9rAAAACXBIWXMAAA7EAAAOxAGVKw4bAAAABGJhU0UAAABmZPVW8wAAG5VJREFUeNrtnQGkVcv3x5frSq5EkiSJJEnySJLnSiRJcl2S5EkiSZJEnlxJIkmuJJIkySVJkkSSJM8jSZJEniTJJbmS67r8/nv9z5zfO7/TzN4ze88+Z59zPh/G69U5M3NmrT37u2evWSMCAABl8Z8WFAD8EwAAABAgCBDAPwEAAAABggAB/BMAAAAQIAgQwD8BAAAAAYIAAfwTAAAAECAIEMA/AQAAAAGCAAH8EwAAABAgCBDAPwEAAAABgngAfBwAAAAQD4gHwMcBAAAAEA+Aj+PjAAAAgHgAfBwfBwAAAMQD4OP4OAAAACAeAPBxAAAAQDwA4OMAAACAeADAxwEAAADxAICPAwAAAOIBAB8HAAAAxAMAPg4AAACIBwB8HAAAABAPAPg4AAAAIB4A8HEAAABAPADg4wAAAIB4AMDHAQAAAPEAgI8DAAAA4gEAHwcAAADEAwA+DgAAAIgHAHwcAAAAEA8A+DgAAAAgHgDwcQAAAEA8IB4AHwcAAADEA+IB8HEAAABAPCAeAB8HAAAAQDwAPs7wAAAAAOKh89mSYq8tDA8+DgAAAIgHBDICGR+HnucPD2ePWSZNmUjKt6S8Ssq9pNxMygXTH52Q5mAaAEA8AAIZH0d3obt6wVAh5WtSbiVlf1KWYyoAQDyUwv0WzOfT5ib909yknyRlLClnk7I9KUsRyPg4ugvdVSX6kjLfTAJqtOtJ+aeihnuTlJGkLOL6AgDEQzT+NIL1Z5vn+E9JuZyUQQQyPo7uQndVla1msqqiwabNysMKzAQAiIeozJXaiu6zNs/zr414QCDj4+gudFfl0FdeUzkHU1+hrWqoa6Z5AtmclB1Se632oED99XLFTOgAAIiHuFzMMSc/N8J2sdRWysT8d64Rm8fMZ3zr03jJlQhkfBzdhe6qGrdyDuBRz/p14tyUlGsFjPaVSQwAEA/RGZDaxh7fuXgkoG6Nb7wn/puMdiOQ8XF0F7qrSuQNJt+co615SRkt8FRznOsKABAPUbkr/ivHedgZcJM+hEDGx9Fd6K6qsD7noG0s0ObapHzO2e4Jri0AQDy0XCAfLtDG5oA5fhsCGR9Hd6G7qsBAGwylLJD8werbub4AAPEQhbee827RlFAnPNsZl/jxjwhkBDK6C90VTF+bDKVosPmk5AtUn881BgCIh0L0S233etZv+hiprY+ec/w5BDI+ju5Cd3XCxVCWoUJWFZrLKNcYACAeCrHBc769Gqm9Pz3b+5GUGQhkfBzdhe7qZUPNMpNhaPu66WM21xgAIB5yc9xzvh2K1N6ygDl+KOLvrLpA1phUjQUfxMeZR9BdGKqRqzn7sJdrDAAQD7l5JH4HCAxEbNP3xhxztarKAlnz2H43fdmPjzOPoLswVCNDOfswxjUGAIiHXGhMsE/6tadtEOVabveAQNZY1MZDVVbi48wj6C4M1UjeHZ2fucYAAPGQi20S/3AQH+54tnu/BwTyZfnfgxnwceYRdBeG+oWJnP3o4zoDAMRDMBc859i1CORSONrUj+v4OPMIugtD2Xicsx+kewMAxEM478QvtVNs7nvO7Xe6WCAfsPRjBz7OPILuwlA27ubsxyDXGQAgHoJYKO2LN/zHs+1LXSqQjzj6MRcfZx5Bd2EoG3cwFAAgkFvCXs/5dVfkdn0PJol9cldVBPJ5Rx9e4uPMI+guDBX7SYYQCwBAPIRx23N+jb2qudmz3enIbbdbIM+R9NCSs/g48wi6C0O5eCQEiwMAArlsdM70yUX8qoS2r3jO6w8jt9tOgbxOssNKNuHjzCPoLgzlIs9uyi9cYwCAeAhi0HN+PRO5XV1F/dmm+0s7BLKeVnZe/E4n68PHmUfQXRjKxkIhYTUAIJBbwck23YzPebb7vITf3EqBPC8px5Iy7vl77+HjzCPoLgzlYp9w5CEAIJBbwV8ev0FXemOuamouZZ/NefqZFR0okFUUn0rKC/HfhOhbTuLj6C50V+8a6nmO9vW11FyuMQBAPHgz21PAxcxBvEBqp2/5zOtHS/rdZQrkRVI7Be8/JZUhfBzdhe7qTUOtzdn+Za4vAEA8BLHDc37dH6m9xeKf9/hmib+7TIG8s0RxrGUFPo7uQnf1nqH0Fd7LnE8xi7m+AADxEMQ1zzl2SYS2tol/HO7tkn93O7NYpI3BKD7OPILuwlA2zuVs+wTXFkAQG6XcVa4qlTslj2Uni4cvHv3/ULCNZRJ2AMGpFvzudgnkVRm/fSsCGYGM7sJQzRzO2e4zIfcxAAIZgRzKcs/xy3PEc58Re/cD7PRJ4mfKqJpAPiTpGxL7EcgIZHQXhorxBKOxbPO4rgAQyAjk0m6Omrt3fVJmOOpRUadxsbp5bMSM988A+0yY1aiBFv72dgnktJX0Jx2sCQDdhaEiG0on1Zc523svtd3QAIBARiCH81DyxR1OmPLD/H9eu7w2In1WG357OwRyX8aDQ5VfWSOQ0V3orhYZSo/aHCswsT4TVo4BEMgI5Lz0FxS3ecq0mbv/lFp4Rztph0DOOrFwPQIZ3YXu6k5D6aS3Wn59TTbTXPia+uaq+Kf4cZULQswxAAIZgVyWQIxZHifltNQyWPR3yO8vSyAfl9YdxIKPo7vQXRUyVNnlg7RuAwcAAhmB3M3iYVT8wim2mpvsHqnFImtauFvid/qeluEOfEAoSyA/bqOPIpDRXeiuLjSU7mw+Iu4NIgAAiIcw3orf6q8LXbHy2Yh3H4H8/2SFtBzGx5lH0F0Yyqfo5o8xs/rAsj4AIB7iscBzHj6WUc9V8Ys7no9Als0Z47QSH/diYVIuJuVjUialduiKnua2pAfmEXRXBxtqyjjspOXf6n+vBvhunFpXJ+4Zg1xJygGppQlayvADAAK5NPZ4zulrMur5PZLQ7gWBfCalvXF83Av1t2/iThW4scvnEXRXBxuKOBUAYL6svkD22cn+zbOuDx51vUUgy98p7Y3h45ksSBHHjSJ5SRfPI+guDAUAgEAuiT4jJLL67CvajnveH9b1sEDWPM/TKe3txsczuejpZ9fRXYChAAAQD6Gs85zPd3nWtyhD/NXLlR4WyMMZY7MIH8/ks6ff/kR3AYYCAEA8hHLCcz5fGFCnz4l8KlyqtCO+lQI5bfXzAz7uRcihNjO6dB5Bd2EoAAAEckk88+jvm8A6t3veI/b0qEB+J52zsl5VH//m6WP6NqOvS+cRdBeGAgBAIJdAVixs46lZIaggGfeo90kPCuT50pkHqVTNx6956pBH6C7AUAAAiIcQhsVvLt+ao+5Rz7qrkmWgVQJ5h6Svds7Bx73QNGRZB9PoeP6G7gIMBQCAeAjB52APjfXsz1H3Ks/7xMkeE8g3Utp5iY8HoYet/BB3jPtwl88j6C4MBQCAQC4Bn0wAjwvU/0r8jrDtJYH8JaWds/h4MEvMg964eZgbN/+/DN0FGAoAAPEQynIp/9S7gx10r2iFQF4m8UNZ8HF0F7oLQwFAiWzMeZ13YrmDeJBDEud46TQ0ntYnHdfNHhHI+yR+KAsCGd2F7sJQAIBARiBH4p7EO146DZ9jrFUczu4BgXxLygllQSCju9BdGAoAEMgI5IL0i9/K7lgL/epADwjktCO9RxDIgO7CUACAQEYgt4/NnuO0O1J7nzzaetHlAnlNxu9fh0AGdBeGAgAEMgK5fZz3HKeFkdo75dneyi4WyEck/djtTjvtDYGM7gIMBYBARiB3lXh47dHHNxHbW+ppl/NdLJDvt9EfEcjoLsBQAIBARiCnsMBzjC5EbvepR5uaw7ZdK6llCmT9TWkx3wcRyIDuwlAAAL0+X7aTPZ7z99Y2tduu08/KFMgbMn7zipTvanaPB0nZhI8zj6C7MBQAAAK5HHzSrk1L/Jy8M6QWa5vV9v0uFMgnU+r+mvHdu+Zzq/Fx5hF0V/Xoy2moTQwdAHBjq5R4mPDo3/OS2r7iKc7nd5lATgsvSTsk5U/zmdP4OLoL3VVNBnIaaitDBwAI5MqIh/Wec/fFktpf59n+sTaMTVkCud+IflfduzL681Zqq+/4OLoL3VVBBnMa6g+GDqB0ZjAEiAdPRj3n7h0l9uGtR/sfpfWb9coSyFk5p22p9DTd3YQR1qvwcXQXuqu6DOc01FWGDjqYZUnZnpTLUo00TCoYlidlSGoxjXpsbf0AhrWYC/GQga5kjkv7V6GOefZhX5cI5JGUer9bPq9ZRj6bfz+Cj6O70F3V5nxOQ71n6KADmG9ugHpqmMZIPpJfNxO9bHGf9FX4JanFJ94zwsb1mrYTDxlAILeewwFz91DJ19u0Rx9UJM7qAoGclv/4iUUcv5P2blZEIKO7IID3kj/f6BaGDyrKZ88bdTsOMNActN/Eb9f/PUyJeMhgsfEn33n7RMn9uefZj8tdIJDTruFJqb2p0gdcfVv1xfz9h6TMwcfRXeiuanNOiiXk1xQ2qxlGqCAaZ7kzKQeklvoqLZF/Ozc+aIzx3pS+HcaUiIcU9BS7f3LM2wtL7NNQQF9atWGvDIE8L8c9U98WLcHH0V3oruqg8WkzzaDq5HWq4BNMc3kmtZQ126S26WCmxM+zCVCEldK6nLB5eOHoHxMh4sGGxqufkdoqZZ45W1ecR0w9sekT/3hoLbdaIBrLEMhrc4z5Gnwc3YXuqg5/SPuOfL3C8EOFsIVcPK1I3/6y9O0HJkM8NKA3Qd1Q+iXyPK1hAhqbfzNiX/PEWL4yfSjjaOYyBHK/+IVJ1TN3rMDH0V3oLgyFoaBqrJL2xGP6YlsJvIXZEA+eIi9WicWKAn240+KxKxLTeVD8Mg/MwcfRXeguAKgirl3+GyrQt+WOvu3HbIgHiMJm8xBqK5sL1q17GDQrxYSpT9/86Ovv01JOCAs+DgAA0bgr9l3mVUihts9xE1qB2RAPAPg4AACUgYpgWxaLqqRQuy323e6AeADAxwEAoBQ2OCb5oxUR77aNPmOYDfEAgI8DAEBZnJbqplAbdPRtD2ZDPADg4wAAUBZVTqF2wnEDWoTZEA8A+DgAAJTBLLHnP65KCMMzS9/eYzbEAwA+DgAAZTEs1U2hNuAQ7xcwG+IBAB8HAICyuOKY4KuQn9Ql3ocwG+IBAB8HAICyeG+Z3D9XWLxrOroZmA3xAICPAwBAGSxyTO7XKyzen2A2xAMAPg4AVWB2UnYbcaIreOsi1DknKa+TMj/we/OScktquXHfJOX3kn6zpjgbkdohFR9Ne1MN7d6Q2qv+2CfNaX1rpRYDfDMpHzx+ox4T/U5qJ989TcpKz7b2OCb3nSX6kqZtO2d8aaJhTB8nZVvD5xY7+naMyxHxAICPA/yXmUaPXEzKg6R8N3pgytxnHyblSFLmMlTFURG6NSlnjJBp3ih1LkIbo6auTYHfa05JpsZfEtHJDiXlrccEWC8qnocLtLnIfF83nj2TX0+0SzvuWUXkS7GfMrfQo+0xx29aUILoPyD2FeHmcsh8Z6/j39dyeSIeAPBxAFlv7uNTnnpF9dIfDFs+bpsBzBrkOwXb+a2hrm0B31vp6M/FCL9dV1O/NAnTy0nZIv/GvOp/dyTllaUPowFtDZmxHvcYa9dxz7qK/zXle+c9+vHd8r13kX1qi0UYvzICuC7i9W1CPd/xlHlosIn3b1yiiAcAfBx6HF1YfCG/pj89KbXFzVkNn11qtEzjZw8zhOFsNIJGy3ax56CtP4XkRVcT3zTUtSvgu67X7h8L9Edf+b9uqk9DONJWUfuNcG3ux1nPNjV8QuN8L0ltI9rzlInWFlKgR0P/yJig3wQ8pDSWS5F8SS/Qa4FPr/saLl7bgxrHSyMeAPBx6FX0bfkDy71+S8b3+i0+uorhLEa/uF+Lz89Z5/GmekYCv/9E7JkNQplpxGBzXQc8v6+rnrYV4C05x+WSY5yb473Xid8qf9Zq61HH94Yj+M0yqa1EN9b7yfx9Fupv/zj6totLEvEAgI9DD6Lhhz+b/ExXjH32QdlSpl5nSItz3DEBbMtRlz79TDbVcyWwDl3Z/dhUx8/AOvTVvi1MIjS/7imJd8rbdktdzb9raYMov2Fs4Frlv5/R3kPLdzTWfHZBfxk04ryx3q/iFxMt5qJ13XQWcjkiHgDwceghdDHvluVeHaJXblt89DtDW5w1kr6ZKoRHEue1uYrkxlXGZwHfXSX22N08q5MbHGOzIUddOy313G749zny72r+0aaHjonABxh9M2AL6v+7oK9stDzh6gPR6oA6XAeXvOFSRDwA4OPQQ8wS+yJYiDgecNzvJxne4vQ5Bjd0eX63hG1Cy2JtQx1nPL+jcbffLH3Im5VjpsSL4z1jqacxkP6uuOOctzaIZI1NPpjR1mZHv88W8JNBizjWsi+wnmuOvo1yKSIeAPBx6BFUX9j2Jx0JrGeZw0dfMcRx+EvCX+E3omnjXBkbPkWYpNZ4fFY3+NlWjouumv4nUp1PLfXUV14PSfYhGboqPFv84pHOOPq9NecYrHA8eNzNUdetyH0DxAMAPg6dxl1Jf6scwhuJEyYLFmxxoSGZLG6a71yV7DhbX2aZ77/1+OyA2HMb6yuGpSVMlKFZPlTcTjvqWGb6qQI0VgzuC7FvdOzPUZeGfnwQ+ybBPBs5H0bsGyAeAPBx6DRse790gS/vQR8LjeBWXaELeEMMcTyOOCYBn9XKjeazKnzWFqinmR3muwc9Puva+DVScFz6HfWGZtUYEndsdn1lOVZy79mOPj+O+JTraxcbtnjqR1yCiAcAfBx6gNVCFqeOYshhsOUZ39MYGl1d1NVRXakdkHgp41Rw68EeMzI+t9XR5gcpviq5yFF3aPD7RUsdmit5Z0HxmvZgEeNhwXXa3ducfZvrqO8ol2BXiYcYBQD/hG6j+ZyIennB0FSX3yVfXOhZ87nTDX83bakn9LjpVeIXrK4C/VOJT2NbJF8O4mZsuaZXmb5PSfEwkEauOvo8GFiPZhL5LnFzKQ876lvNJYgAQYAA/gldzkGHP21haKqLK1vDzgwRq2L4s/zvsYehKcls6GY1TfOWtQLsyuEc6zjlfY76HwTUsdTyfd3QeNj8+VRkW9rihX9KeJiLK2zldYG+jTrGAhAgCBDAP6Gb6Td6qSy9AiViS/V2IuXzLx0i2pYRI2Q1tx52kBVkrqEXXx2T14FIY3LDUX/I4Sf7Ld/XTA56GMqXpoeLoix19Dc028TKlBvD3gL9e2ep7waXHgIEAQL4J3Q5exy+dIShqT5fLIa75vhsfVOf7QAP26auk559qKeL89m05VrdnZDsuOUigi40xMA2Hn9L/sNY0nDFDB8OrOe2o57vBcZ2uYS/pQAECAD+Cd2A61RcTpDtAB6IX04+zTesh1VoeMUKy7/bVl2vBohJ39RsLme7FGk8Fjjq1989x7MO1yEs+ncfJV92jzRcOYZXBdSxOOWmUGRsTzrqnMulhwBBgAD+CV3MfIkfsggtxCauHqcIadfpdOfFHlKQRX3183gBZ8t7DLSN/Y76Qw5Q2ZjSz4Ml2PCHFN9QeCqlzxtz9qvPPBA01/eSyw4BggAB/BO6nJ0OP7rM0HQG1zzEVd3IGo4x21GP7cjprE1tuhL9M0AwuVKZ5dmM5uKpo42QBNznHHVoGMmMyPZz5aAeC6znnxLG1pW94iyXHQIEAQL4J3Q5ruxSOxiazuCspJ+Cp2EF9U1xfwSKoa8pn9fcyRrrq6EVywo62+1IY7HEUf/HwHpeO+o5XYL9XBk99gXU8VvKDWGsQN9eSNwVaQAAgE7hoZT7xhtKxrXDsq9JlD7PqGezhB2sUT+mOiTk4L6jr8dKfFgIzY6xIEVsLinBfo8dbYXkWD6U0ufDOfvlyiU9JfFjsAEAAKqG60yBmQxNZ+CKkdEV3vXiv+FrsfgfN10XZPcjOVuM88c17Zotl/O7QEHneuB4UoLt+sW+GTB0xXssRSDnSWTuOjVIyz0uOQAA6AEmhVCdjmabw4Aa21o/Cc4noLzfUc+ips/p6X2aEULjmUMzGUw52lgRYRxOSJxwAJfY3FeC7VyrtNcD63mZIpDn5ejXkZT6DnDJAQBAD0Ase4fjEln1gz9+BIgk29NS43HT8+XfvMvrc/R12tHX/oJjsEDsmSCuBNajK6e2VWgV9rNKsN15ibMB4EfKhRwaDrHEMQb1spxLDgAAegBWkDuctJRkWkYC6rIdOjLUIB7rOYyP5+zrz5KczXZAhoZWDATWMyjFU8SF8ErCVn1VvOrqcnMmkqlIT7p95sHKFSv+JeMhBQAAoFv4JPHezEIbWJIijvT88JBgctuhI/XMF5eleAzqqxIE8i6xp7lbmqMu16EYu0uw21xHW28yxOtfln9LE8ghK8i64q6ZS1y5pF3HS68zDz+sLgMAQLdwx3Ev3Bqh7gGjuQ4yzOUxK0Uc7Qmsy3boiKY2qx8G8kH8T6OzcVPihlioIGsOB1ChNpizvr/FfgLf7BLs5soJfSlFvLtS6o2n+IDvaXz1hwPd9HnBUdcuhw3GU8QzAABAJzLiuBdeKFivLpBpZjENj1zDMJfHDIcB3+aoy5anWFd9p4whi26mc4nCPIJ2nhHsjfVoH/Pm6J3t6NuDkux2zdHesOWzGyQ9ZdsdKRZiU0+PV89H7QqxaF6V17AKfQX1XsqJ0QYAAGgXyxz3wgnJv3Cmi1Z6sNdPIZ9yS4j1CuDPFKE1HKGfulL81VL3qRxPX83hGlrv2hLE+/6SbPbe0V5zLO9i89vSQlvSsk58E3d88IIGMawXbP3twDfJDoVZYB5QvkucLCQAAABV467jfnglR12aDeuHuccOMrStoTk7xLOc9exyOMKJiH3d5xBxvkHvmnauOUevxuUuLNgv14ruwpJsNuUhQlUca07kd5Ie2qJjN5kikj+aB5w+U1Yn5Yz8m/2iWeS6+lbPqayHynw2freJyw8AALqUReJeNBoVv30+es99Lv/uM1rKsLaOxuwQ05J/Rc+WU/l2Cf21PZE9k+z45p1Njqq/9aTEOdnNlsHjZYk2c4nQTeb36MbAcdOvRR71jUh6NhNXmbA8yU57fE/7P8SlBwAAXc7vKSJZBa++aV7c8PkZ5jsaFvlXg145bf4NWkij4c4WqGd9k+H1iWeghP5qZg1b3KyuSh5qcjT981759TAMjQ2OlTXhN4fjnyrRZi89RKjG9y4LqPNBoDhW8W3bIPAx43sq3ImdAgCAXkHfJt+W8EUofVN7UfwWuqAEnjQ8yRQ5I7wxI4YKuDkl93uv2Fdu01YtNVvC6sj9OCru0wjLYnfGb9VV9tBcixrjfc5zLG+k1H8i5Xv3udABAKBH0UW7I0Ys1zfbTRt9on/WBaY75l68TYofhAYFGTXiOMZhDbp57Ja0LitBn3EizaChK9b6yn/SFI2NfSi1HMwaQ9ttryb2GrtNmgtLM49o4H/RtC8a36Qxxn+beifNuOqDlK6K+6xK66ugcfPdD5H6BQAAAIH8H9LV+CKZvJEaAAABZ3RFWHRNYXRoTUwAPG1hdGggeG1sbnM9Imh0dHA6Ly93d3cudzMub3JnLzE5OTgvTWF0aC9NYXRoTUwiPjxtc3R5bGUgbWF0aHNpemU9IjE2cHgiPjxtc3ViPjxtaSBtYXRodmFyaWFudD0iYm9sZCI+UDwvbWk+PG1yb3c+PG1pPnc8L21pPjxtaT5vPC9taT48bWk+cjwvbWk+PG1pPmw8L21pPjxtaT5kPC9taT48L21yb3c+PC9tc3ViPjxtbz49PC9tbz48bWZlbmNlZCBjbG9zZT0iXSIgb3Blbj0iWyI+PG1yb3c+PG1pPlI8L21pPjxtbz58PC9tbz48bWk+dDwvbWk+PC9tcm93PjwvbWZlbmNlZD48bW8+JiN4Qjc7PC9tbz48bXN1Yj48bWkgbWF0aHZhcmlhbnQ9ImJvbGQiPlA8L21pPjxtaT5jPC9taT48L21zdWI+PC9tc3R5bGU+PC9tYXRoPsP7brcAAAAASUVORK5CYII=\&quot;,\&quot;slideId\&quot;:279,\&quot;accessibleText\&quot;:\&quot;bold P subscript w o r l d end subscript equals open square brackets R vertical line t close square brackets times bold P subscript c\&quot;,\&quot;imageHeight\&quot;:15.891891891891891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300F2CC-44F1-3D4D-ADFF-76261B5863BD}">
  <we:reference id="wa200005566" version="3.0.0.2" store="en-GB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14167</TotalTime>
  <Words>1315</Words>
  <Application>Microsoft Macintosh PowerPoint</Application>
  <PresentationFormat>Widescreen</PresentationFormat>
  <Paragraphs>196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.SF NS</vt:lpstr>
      <vt:lpstr>Amasis MT Pro Medium</vt:lpstr>
      <vt:lpstr>Aptos</vt:lpstr>
      <vt:lpstr>Aptos Display</vt:lpstr>
      <vt:lpstr>Arial</vt:lpstr>
      <vt:lpstr>Open Sans</vt:lpstr>
      <vt:lpstr>Office Theme</vt:lpstr>
      <vt:lpstr>Real-Time 3D Semantic Mapping with Multimodal Data for Autonomous Robotic Navigation </vt:lpstr>
      <vt:lpstr>Motivation and background</vt:lpstr>
      <vt:lpstr>Objective</vt:lpstr>
      <vt:lpstr>Heron Robot</vt:lpstr>
      <vt:lpstr>System architecure Overview</vt:lpstr>
      <vt:lpstr>Instance Segmentation and Tracking</vt:lpstr>
      <vt:lpstr>Object Projection</vt:lpstr>
      <vt:lpstr>Object Projection</vt:lpstr>
      <vt:lpstr>Object Projection</vt:lpstr>
      <vt:lpstr>Point Cloud Preprocessing</vt:lpstr>
      <vt:lpstr>Point Cloud Preprocessing</vt:lpstr>
      <vt:lpstr>Point Cloud Preprocessing</vt:lpstr>
      <vt:lpstr>3D Object Re-Identification</vt:lpstr>
      <vt:lpstr>World Model – KD-Trees</vt:lpstr>
      <vt:lpstr>Point Cloud Overlap</vt:lpstr>
      <vt:lpstr>PowerPoint Presentation</vt:lpstr>
      <vt:lpstr>PowerPoint Presentation</vt:lpstr>
      <vt:lpstr>Point Cloud Overlap</vt:lpstr>
      <vt:lpstr>Data Collection and Annotation</vt:lpstr>
      <vt:lpstr>Evaluation Method</vt:lpstr>
      <vt:lpstr>Results – Time Analysis</vt:lpstr>
      <vt:lpstr>Results – Performance Metrics 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n.agostara@campus.unimib.it</dc:creator>
  <cp:lastModifiedBy>n.agostara@campus.unimib.it</cp:lastModifiedBy>
  <cp:revision>25</cp:revision>
  <dcterms:created xsi:type="dcterms:W3CDTF">2024-10-27T14:18:49Z</dcterms:created>
  <dcterms:modified xsi:type="dcterms:W3CDTF">2024-11-09T12:10:00Z</dcterms:modified>
</cp:coreProperties>
</file>